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3640e2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3640e2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3640e2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3640e2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3640e23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3640e23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3640e23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3640e23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33640e2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33640e2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33640e23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33640e23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3640e23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33640e23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33640e2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33640e2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3640e23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3640e2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33640e2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33640e2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3640e2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3640e2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33640e2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33640e2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etudiant uqac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3640e23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33640e2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33640e23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33640e23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3640e23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3640e23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Etats de l’art et tarification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</a:t>
            </a:r>
            <a:r>
              <a:rPr b="1" i="1" lang="fr" sz="1800"/>
              <a:t>Virtual Coach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Plusieurs modes de tarifications ont été exploré :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Freemium :</a:t>
            </a:r>
            <a:r>
              <a:rPr lang="fr" sz="1900"/>
              <a:t> version gratuite qui fait des entrainement très basique et permet son suivi avec une partie premium qui permet une meilleur gestion et création des entrainements.</a:t>
            </a:r>
            <a:endParaRPr sz="19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Vente à des entreprises :</a:t>
            </a:r>
            <a:r>
              <a:rPr lang="fr" sz="1900"/>
              <a:t> une tarification selon le nombre d'employés qui vont potentiellement utiliser l’application.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Coûts de l’API GPT-4 :</a:t>
            </a:r>
            <a:endParaRPr sz="18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L’API GPT-4 de OpenAI facture en général par token utilisé. Un token est environ 4 caractères de texte ou 0,75 mot. Le coût peut varier selon les spécificités de l’API, mais voici une estimation du coût moyen : 0,03 $ pour 1 000 tokens.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Estimation du nombre de tokens utilisés par session ;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Création de programme personnalisé : </a:t>
            </a:r>
            <a:r>
              <a:rPr lang="fr" sz="1800"/>
              <a:t>Environ 2 000 tokens (prise en compte des données utilisateur, génération de programme, explication des exercices).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Modification en temps réel des séances :</a:t>
            </a:r>
            <a:r>
              <a:rPr lang="fr" sz="1800"/>
              <a:t> 500 tokens / modification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Feedback et ajustements :</a:t>
            </a:r>
            <a:r>
              <a:rPr lang="fr" sz="1800"/>
              <a:t> 300 tokens par feedback après chaque entraînement.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Supposons que chaque utilisateur utilise :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800"/>
              <a:t>1 programme de création par semaine : 2 000 tokens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800"/>
              <a:t>2 modifications de séance par semaine : 1 000 tokens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800"/>
              <a:t>1 Feedback après chaque entraînement (4 par semaine) : 1 200 tokens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Total hebdomadaire : 4 200 tokens / utilisateur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Calcul des coûts mensuels par utilisateur :</a:t>
            </a:r>
            <a:endParaRPr sz="18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Total mensuel par utilisateur :</a:t>
            </a:r>
            <a:r>
              <a:rPr lang="fr" sz="1800"/>
              <a:t> 4 200 tokens x 4 semaines = 16 800 tokens.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800"/>
              <a:t>Coût API par utilisateur par mois :</a:t>
            </a:r>
            <a:r>
              <a:rPr lang="fr" sz="1800"/>
              <a:t> 16 800 tokens / 1 000 x 0,03 $ = 0,504 $ par utilisateur par mois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Étude de rentabilité</a:t>
            </a:r>
            <a:endParaRPr sz="19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Pour assurer la rentabilité, les coûts de l’API doivent être couverts par le tarif facturé aux utilisateurs, tout en prenant en compte les autres frais opérationnels (développement, marketing, support).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Hypothèses de coûts additionnels 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Coûts de développement et maintenance : 20 000 € / an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Frais de marketing : 10 000 € / an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Autres coûts divers (serveurs, support client, etc.) : 15 000 € / an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Total annuel de base : 45 000 €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Étude de rentabilité</a:t>
            </a:r>
            <a:endParaRPr sz="19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98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Hypothèses de nombre d’utilisateurs 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Objectif de 5 000 utilisateurs premium la première année.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Revenu nécessaire pour couvrir les coûts 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Coût total API par utilisateur sur un an : 0,504 $ x 12 mois = 6,05 $ (~5,70 €)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Coût API total annuel pour 5 000 utilisateurs : 5,70 € x 5 000 = 28 500 €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Total des coûts annuels (API + opérationnels) : 45 000 € + 28 500 € = 73 500 €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Tarification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P</a:t>
            </a:r>
            <a:r>
              <a:rPr lang="fr" sz="1900" u="sng"/>
              <a:t>roposition de tarification :</a:t>
            </a:r>
            <a:endParaRPr sz="1900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/>
              <a:t>Tarification mensuelle nécessaire 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Pour couvrir les coûts : 73 500 € / 5 000 utilisateurs / 12 mois = 1,225 € par utilisateur par mois.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Proposition de tarification avec marge (en prenant en compte une marge bénéficiaire) 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Premium mensuel : 3 € / mois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Premium annuel : 30 € / an</a:t>
            </a:r>
            <a:endParaRPr sz="898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95500" y="944550"/>
            <a:ext cx="4166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fr" sz="2100">
                <a:solidFill>
                  <a:srgbClr val="000000"/>
                </a:solidFill>
              </a:rPr>
              <a:t>Clients</a:t>
            </a:r>
            <a:endParaRPr sz="2100">
              <a:solidFill>
                <a:srgbClr val="000000"/>
              </a:solidFill>
            </a:endParaRPr>
          </a:p>
          <a:p>
            <a:pPr indent="-34020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1900">
                <a:solidFill>
                  <a:srgbClr val="000000"/>
                </a:solidFill>
              </a:rPr>
              <a:t>B2C</a:t>
            </a:r>
            <a:endParaRPr sz="1900">
              <a:solidFill>
                <a:srgbClr val="000000"/>
              </a:solidFill>
            </a:endParaRPr>
          </a:p>
          <a:p>
            <a:pPr indent="-34020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1900">
                <a:solidFill>
                  <a:srgbClr val="000000"/>
                </a:solidFill>
              </a:rPr>
              <a:t>B2B</a:t>
            </a:r>
            <a:endParaRPr sz="1900">
              <a:solidFill>
                <a:srgbClr val="000000"/>
              </a:solidFill>
            </a:endParaRPr>
          </a:p>
          <a:p>
            <a:pPr indent="-34020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1900">
                <a:solidFill>
                  <a:srgbClr val="000000"/>
                </a:solidFill>
              </a:rPr>
              <a:t>Choix Final</a:t>
            </a:r>
            <a:endParaRPr sz="1900">
              <a:solidFill>
                <a:srgbClr val="000000"/>
              </a:solidFill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fr" sz="2100">
                <a:solidFill>
                  <a:srgbClr val="000000"/>
                </a:solidFill>
              </a:rPr>
              <a:t>Concurrents</a:t>
            </a:r>
            <a:endParaRPr sz="2100">
              <a:solidFill>
                <a:srgbClr val="000000"/>
              </a:solidFill>
            </a:endParaRPr>
          </a:p>
          <a:p>
            <a:pPr indent="-34020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1900">
                <a:solidFill>
                  <a:srgbClr val="000000"/>
                </a:solidFill>
              </a:rPr>
              <a:t>Digital</a:t>
            </a:r>
            <a:endParaRPr sz="1900">
              <a:solidFill>
                <a:srgbClr val="000000"/>
              </a:solidFill>
            </a:endParaRPr>
          </a:p>
          <a:p>
            <a:pPr indent="-34020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1900">
                <a:solidFill>
                  <a:srgbClr val="000000"/>
                </a:solidFill>
              </a:rPr>
              <a:t>Physique</a:t>
            </a:r>
            <a:endParaRPr sz="1900">
              <a:solidFill>
                <a:srgbClr val="000000"/>
              </a:solidFill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fr" sz="2100">
                <a:solidFill>
                  <a:srgbClr val="000000"/>
                </a:solidFill>
              </a:rPr>
              <a:t>Tarification</a:t>
            </a:r>
            <a:endParaRPr sz="2100">
              <a:solidFill>
                <a:srgbClr val="000000"/>
              </a:solidFill>
            </a:endParaRPr>
          </a:p>
          <a:p>
            <a:pPr indent="-351948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2100">
                <a:solidFill>
                  <a:srgbClr val="000000"/>
                </a:solidFill>
              </a:rPr>
              <a:t>Models possibles</a:t>
            </a:r>
            <a:endParaRPr sz="2100">
              <a:solidFill>
                <a:srgbClr val="000000"/>
              </a:solidFill>
            </a:endParaRPr>
          </a:p>
          <a:p>
            <a:pPr indent="-351948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2100">
                <a:solidFill>
                  <a:srgbClr val="000000"/>
                </a:solidFill>
              </a:rPr>
              <a:t>Etude de </a:t>
            </a:r>
            <a:r>
              <a:rPr lang="fr" sz="2100">
                <a:solidFill>
                  <a:srgbClr val="000000"/>
                </a:solidFill>
              </a:rPr>
              <a:t>rentabilité</a:t>
            </a:r>
            <a:endParaRPr sz="2100">
              <a:solidFill>
                <a:srgbClr val="000000"/>
              </a:solidFill>
            </a:endParaRPr>
          </a:p>
          <a:p>
            <a:pPr indent="-351948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fr" sz="2100">
                <a:solidFill>
                  <a:srgbClr val="000000"/>
                </a:solidFill>
              </a:rPr>
              <a:t>Proposition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1345175"/>
            <a:ext cx="4057450" cy="325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Clients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Nous avons dans un premier temps identifier les clients potentiel.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Deux grandes </a:t>
            </a:r>
            <a:r>
              <a:rPr lang="fr" sz="1800"/>
              <a:t>catégories</a:t>
            </a:r>
            <a:r>
              <a:rPr lang="fr" sz="1800"/>
              <a:t> se </a:t>
            </a:r>
            <a:r>
              <a:rPr lang="fr" sz="1800"/>
              <a:t>démarquent</a:t>
            </a:r>
            <a:r>
              <a:rPr lang="fr" sz="1800"/>
              <a:t> 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B2C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B2B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Et parmis ces </a:t>
            </a:r>
            <a:r>
              <a:rPr lang="fr" sz="1800"/>
              <a:t>catégories</a:t>
            </a:r>
            <a:r>
              <a:rPr lang="fr" sz="1800"/>
              <a:t>, des sous groupes </a:t>
            </a:r>
            <a:r>
              <a:rPr lang="fr" sz="1800"/>
              <a:t>très</a:t>
            </a:r>
            <a:r>
              <a:rPr lang="fr" sz="1800"/>
              <a:t> </a:t>
            </a:r>
            <a:r>
              <a:rPr lang="fr" sz="1800"/>
              <a:t>différents</a:t>
            </a:r>
            <a:r>
              <a:rPr lang="fr" sz="1800"/>
              <a:t> </a:t>
            </a:r>
            <a:r>
              <a:rPr lang="fr" sz="1800"/>
              <a:t>existent</a:t>
            </a:r>
            <a:r>
              <a:rPr lang="f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Clients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fr" sz="1462" u="sng"/>
              <a:t>B2C :</a:t>
            </a:r>
            <a:endParaRPr sz="1462" u="sng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lang="fr" sz="1307"/>
              <a:t>Débutants :</a:t>
            </a:r>
            <a:r>
              <a:rPr lang="fr" sz="1307"/>
              <a:t> Personnes cherchant à commencer un programme de fitness ou de remise en forme, avec peu ou pas d’expérience.</a:t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lang="fr" sz="1307"/>
              <a:t>Intermédiaires :</a:t>
            </a:r>
            <a:r>
              <a:rPr lang="fr" sz="1307"/>
              <a:t> Utilisateurs ayant déjà une certaine expérience, cherchant des programmes plus spécifiques pour atteindre des objectifs précis (perte de poids, musculation, etc.).</a:t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lang="fr" sz="1307"/>
              <a:t>Avancés :</a:t>
            </a:r>
            <a:r>
              <a:rPr lang="fr" sz="1307"/>
              <a:t> Utilisateurs avec un niveau élevé cherchant des entraînements spécialisés ou pour améliorer leurs performances.</a:t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lang="fr" sz="1307"/>
              <a:t>Objectifs de santé spécifiques :</a:t>
            </a:r>
            <a:r>
              <a:rPr lang="fr" sz="1307"/>
              <a:t> Ceux qui ont des besoins particuliers en raison de conditions médicales (rééducation, diabète, hypertension).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Clients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25" y="1548575"/>
            <a:ext cx="85206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B2B :</a:t>
            </a:r>
            <a:endParaRPr sz="165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Entreprises de fitness :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Salles de sport, coachs personnels, entreprises de bien-être qui pourraient utiliser ou revendre l'application pour fournir des programmes personnalisés à leurs clients.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Employeurs :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Entreprises cherchant à améliorer le bien-être de leurs employés via des programmes de remise en forme personnalisés (par exemple : dans le cadre d'initiatives de santé au travail).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Compagnies d'assurance :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offrir des programmes de remise en forme à leurs clients dans le cadre de politiques incitatives liées à la santé.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Clubs de sport :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Cherchant à offrir des solutions numériques à leurs membres (entraînement à domicile, suivi des performances).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Clients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05875" y="1744675"/>
            <a:ext cx="8532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Choix Final :</a:t>
            </a:r>
            <a:endParaRPr sz="2000" u="sng">
              <a:solidFill>
                <a:schemeClr val="dk2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Nous avons choisi pour le moment de cibler notre application sur du B2C, plus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particulièrement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vers des utilisateurs avec un niveau debutant ou intermediaire.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L’application serait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ciblée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vers les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étudiants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l’UQAC ainsi que les autres utilisateurs du pavillon sportif.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Cependant, l’application peut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egalement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etre utilisee par les autres groupes de personnes car il y a plusieurs outils mis en place a cet effet 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 du niveau de la condition physique des utilisateurs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moyen de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préparer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événement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compétitions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moyen de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blacklister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exercices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qui ne correspondent pas aux besoin d’un utilisateur.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</a:t>
            </a:r>
            <a:r>
              <a:rPr lang="fr"/>
              <a:t>Concurrents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Nous avons ensuite identifier les concurrents potentiel.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Ici aussi, deux grandes catégories se démarquent 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Concurrence digitale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Concurrence physique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Et ici aussi, des sous groupes différents existent au sein de ces deux </a:t>
            </a:r>
            <a:r>
              <a:rPr lang="fr" sz="1800"/>
              <a:t>catégories</a:t>
            </a:r>
            <a:r>
              <a:rPr lang="f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Concurrents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62" u="sng"/>
              <a:t>Digital</a:t>
            </a:r>
            <a:r>
              <a:rPr lang="fr" sz="1962" u="sng"/>
              <a:t> :</a:t>
            </a:r>
            <a:endParaRPr sz="1962" u="sng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 u="sng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7"/>
              <a:t>Coach sur les réseau sociaux:</a:t>
            </a:r>
            <a:r>
              <a:rPr lang="fr" sz="1807"/>
              <a:t> Compte vitrine sur les reseaux sociaux. Peut donner des conseils generique gratuitement sur leur compte pour inciter a acheter un programme plus complet. Leur prix sont souvent plus élevés que les autres options digitals car il y a toujours un humain derrière.</a:t>
            </a:r>
            <a:endParaRPr sz="1807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807"/>
              <a:t>Applications sur téléphone :</a:t>
            </a:r>
            <a:r>
              <a:rPr lang="fr" sz="1807"/>
              <a:t> Facile de trouver un coach dans le domaine que l’on veut mais on ne peut pas être sur de la qualité fournie. Quelques exemples de concurrents : KickOff (vrai coachs), Runna (spécialisation course a pied) et Zing (fitness en général, les programmes sont gérés par IA)</a:t>
            </a:r>
            <a:endParaRPr sz="19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Concurrents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05700"/>
            <a:ext cx="84417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62" u="sng"/>
              <a:t>Physique</a:t>
            </a:r>
            <a:r>
              <a:rPr lang="fr" sz="1962" u="sng"/>
              <a:t> :</a:t>
            </a:r>
            <a:endParaRPr sz="1962" u="sng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7"/>
              <a:t>Coach dans la salle :</a:t>
            </a:r>
            <a:r>
              <a:rPr lang="fr" sz="1807"/>
              <a:t> A notre </a:t>
            </a:r>
            <a:r>
              <a:rPr lang="fr" sz="1807"/>
              <a:t>écoute</a:t>
            </a:r>
            <a:r>
              <a:rPr lang="fr" sz="1807"/>
              <a:t> directement et nous aide en temps </a:t>
            </a:r>
            <a:r>
              <a:rPr lang="fr" sz="1807"/>
              <a:t>réel</a:t>
            </a:r>
            <a:r>
              <a:rPr lang="fr" sz="1807"/>
              <a:t>. Les </a:t>
            </a:r>
            <a:r>
              <a:rPr lang="fr" sz="1807"/>
              <a:t>inconvénients</a:t>
            </a:r>
            <a:r>
              <a:rPr lang="fr" sz="1807"/>
              <a:t> principaux sont cependant le prix </a:t>
            </a:r>
            <a:r>
              <a:rPr lang="fr" sz="1807"/>
              <a:t>élevé</a:t>
            </a:r>
            <a:r>
              <a:rPr lang="fr" sz="1807"/>
              <a:t>, leur </a:t>
            </a:r>
            <a:r>
              <a:rPr lang="fr" sz="1807"/>
              <a:t>disponibilité</a:t>
            </a:r>
            <a:r>
              <a:rPr lang="fr" sz="1807"/>
              <a:t> et le fait qu’il faut deja etre a la salle pour profiter de leur expertise.</a:t>
            </a:r>
            <a:endParaRPr sz="1807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7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7"/>
              <a:t>Pour une comparaison avec la tarification </a:t>
            </a:r>
            <a:r>
              <a:rPr lang="fr" sz="1807"/>
              <a:t>proposée</a:t>
            </a:r>
            <a:r>
              <a:rPr lang="fr" sz="1807"/>
              <a:t> plus tard, voici le p</a:t>
            </a:r>
            <a:r>
              <a:rPr lang="fr" sz="1807"/>
              <a:t>rix du coaching à l’UQAC pour des entraînements personnalisé :</a:t>
            </a:r>
            <a:endParaRPr sz="1807"/>
          </a:p>
          <a:p>
            <a:pPr indent="-343376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8"/>
              <a:buChar char="●"/>
            </a:pPr>
            <a:r>
              <a:rPr lang="fr" sz="1807"/>
              <a:t>12 séances de 30 minutes : 360 $</a:t>
            </a:r>
            <a:endParaRPr sz="1807"/>
          </a:p>
          <a:p>
            <a:pPr indent="-343376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8"/>
              <a:buChar char="●"/>
            </a:pPr>
            <a:r>
              <a:rPr lang="fr" sz="1807"/>
              <a:t>12 séances de 60 minutes : 600 $</a:t>
            </a:r>
            <a:endParaRPr sz="19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