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erriweather-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d5a7e14ac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d5a7e14ac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d5a94d1de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d5a94d1de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d5a94d1de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d5a94d1de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d5a94d1de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d5a94d1de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d5a94d1de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d5a94d1de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5a94d1de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d5a94d1de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d5a7e14ac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d5a7e14ac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d5a7e14ac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d5a7e14ac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d5a7e14ac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d5a7e14ac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d5a7e14ac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d5a7e14ac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d5a7e14ac2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d5a7e14ac2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d5a7e14ac2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d5a7e14ac2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d5a94d1de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d5a94d1de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d5a94d1de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d5a94d1de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9.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Présentation</a:t>
            </a:r>
            <a:r>
              <a:rPr lang="fr"/>
              <a:t> de l’application</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Projet </a:t>
            </a:r>
            <a:r>
              <a:rPr b="1" i="1" lang="fr" sz="1800"/>
              <a:t>Virtual Coach</a:t>
            </a:r>
            <a:endParaRPr b="1" i="1"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2. Présentation de la maquette</a:t>
            </a:r>
            <a:endParaRPr/>
          </a:p>
        </p:txBody>
      </p:sp>
      <p:sp>
        <p:nvSpPr>
          <p:cNvPr id="129" name="Google Shape;129;p22"/>
          <p:cNvSpPr txBox="1"/>
          <p:nvPr>
            <p:ph idx="1" type="body"/>
          </p:nvPr>
        </p:nvSpPr>
        <p:spPr>
          <a:xfrm>
            <a:off x="191075" y="2028138"/>
            <a:ext cx="4444500" cy="2355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fr" sz="1800" u="sng"/>
              <a:t>Première utilisation :</a:t>
            </a:r>
            <a:endParaRPr sz="1800" u="sng"/>
          </a:p>
          <a:p>
            <a:pPr indent="0" lvl="0" marL="0" rtl="0" algn="just">
              <a:spcBef>
                <a:spcPts val="1200"/>
              </a:spcBef>
              <a:spcAft>
                <a:spcPts val="1200"/>
              </a:spcAft>
              <a:buNone/>
            </a:pPr>
            <a:r>
              <a:rPr lang="fr" sz="1800"/>
              <a:t>Les </a:t>
            </a:r>
            <a:r>
              <a:rPr lang="fr" sz="1800"/>
              <a:t>réponses</a:t>
            </a:r>
            <a:r>
              <a:rPr lang="fr" sz="1800"/>
              <a:t> de l’utilisateur permettent de naviguer ce graphe afin de savoir quels exercices </a:t>
            </a:r>
            <a:r>
              <a:rPr lang="fr" sz="1800"/>
              <a:t>éviter</a:t>
            </a:r>
            <a:r>
              <a:rPr lang="fr" sz="1800"/>
              <a:t> pour s’assurer d’avoir le meilleur </a:t>
            </a:r>
            <a:r>
              <a:rPr lang="fr" sz="1800"/>
              <a:t>entraînement</a:t>
            </a:r>
            <a:r>
              <a:rPr lang="fr" sz="1800"/>
              <a:t> possible.</a:t>
            </a:r>
            <a:endParaRPr sz="1800"/>
          </a:p>
        </p:txBody>
      </p:sp>
      <p:pic>
        <p:nvPicPr>
          <p:cNvPr id="130" name="Google Shape;130;p22"/>
          <p:cNvPicPr preferRelativeResize="0"/>
          <p:nvPr/>
        </p:nvPicPr>
        <p:blipFill>
          <a:blip r:embed="rId3">
            <a:alphaModFix/>
          </a:blip>
          <a:stretch>
            <a:fillRect/>
          </a:stretch>
        </p:blipFill>
        <p:spPr>
          <a:xfrm>
            <a:off x="4892100" y="1348900"/>
            <a:ext cx="4038274" cy="37140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2. Présentation de la maquette</a:t>
            </a:r>
            <a:endParaRPr/>
          </a:p>
        </p:txBody>
      </p:sp>
      <p:sp>
        <p:nvSpPr>
          <p:cNvPr id="136" name="Google Shape;136;p23"/>
          <p:cNvSpPr txBox="1"/>
          <p:nvPr>
            <p:ph idx="1" type="body"/>
          </p:nvPr>
        </p:nvSpPr>
        <p:spPr>
          <a:xfrm>
            <a:off x="1352475" y="2038650"/>
            <a:ext cx="3404100" cy="2355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fr" sz="1800" u="sng"/>
              <a:t>Page principale</a:t>
            </a:r>
            <a:r>
              <a:rPr lang="fr" sz="1800" u="sng"/>
              <a:t> :</a:t>
            </a:r>
            <a:endParaRPr sz="1800" u="sng"/>
          </a:p>
          <a:p>
            <a:pPr indent="0" lvl="0" marL="0" rtl="0" algn="just">
              <a:spcBef>
                <a:spcPts val="1200"/>
              </a:spcBef>
              <a:spcAft>
                <a:spcPts val="1200"/>
              </a:spcAft>
              <a:buNone/>
            </a:pPr>
            <a:r>
              <a:rPr lang="fr" sz="1800"/>
              <a:t>Depuis cette page, utilisateur peut </a:t>
            </a:r>
            <a:r>
              <a:rPr lang="fr" sz="1800"/>
              <a:t>accéder</a:t>
            </a:r>
            <a:r>
              <a:rPr lang="fr" sz="1800"/>
              <a:t> à ses </a:t>
            </a:r>
            <a:r>
              <a:rPr lang="fr" sz="1800"/>
              <a:t>différents</a:t>
            </a:r>
            <a:r>
              <a:rPr lang="fr" sz="1800"/>
              <a:t> </a:t>
            </a:r>
            <a:r>
              <a:rPr lang="fr" sz="1800"/>
              <a:t>entraînements</a:t>
            </a:r>
            <a:r>
              <a:rPr lang="fr" sz="1800"/>
              <a:t> ainsi </a:t>
            </a:r>
            <a:r>
              <a:rPr lang="fr" sz="1800"/>
              <a:t>qu'à</a:t>
            </a:r>
            <a:r>
              <a:rPr lang="fr" sz="1800"/>
              <a:t> la page de son profil.</a:t>
            </a:r>
            <a:endParaRPr sz="1800"/>
          </a:p>
        </p:txBody>
      </p:sp>
      <p:pic>
        <p:nvPicPr>
          <p:cNvPr id="137" name="Google Shape;137;p23"/>
          <p:cNvPicPr preferRelativeResize="0"/>
          <p:nvPr/>
        </p:nvPicPr>
        <p:blipFill>
          <a:blip r:embed="rId3">
            <a:alphaModFix/>
          </a:blip>
          <a:stretch>
            <a:fillRect/>
          </a:stretch>
        </p:blipFill>
        <p:spPr>
          <a:xfrm>
            <a:off x="5347750" y="1499625"/>
            <a:ext cx="1578600" cy="3433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2. Présentation de la maquette</a:t>
            </a:r>
            <a:endParaRPr/>
          </a:p>
        </p:txBody>
      </p:sp>
      <p:sp>
        <p:nvSpPr>
          <p:cNvPr id="143" name="Google Shape;143;p24"/>
          <p:cNvSpPr txBox="1"/>
          <p:nvPr>
            <p:ph idx="1" type="body"/>
          </p:nvPr>
        </p:nvSpPr>
        <p:spPr>
          <a:xfrm>
            <a:off x="311725" y="1409100"/>
            <a:ext cx="4474500" cy="34125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fr" sz="1800" u="sng"/>
              <a:t>Entrainements</a:t>
            </a:r>
            <a:r>
              <a:rPr lang="fr" sz="1800" u="sng"/>
              <a:t> :</a:t>
            </a:r>
            <a:endParaRPr sz="1800" u="sng"/>
          </a:p>
          <a:p>
            <a:pPr indent="0" lvl="0" marL="0" rtl="0" algn="just">
              <a:spcBef>
                <a:spcPts val="1200"/>
              </a:spcBef>
              <a:spcAft>
                <a:spcPts val="0"/>
              </a:spcAft>
              <a:buNone/>
            </a:pPr>
            <a:r>
              <a:rPr lang="fr" sz="1800"/>
              <a:t>Chaque page </a:t>
            </a:r>
            <a:r>
              <a:rPr lang="fr" sz="1800"/>
              <a:t>d'entraînement</a:t>
            </a:r>
            <a:r>
              <a:rPr lang="fr" sz="1800"/>
              <a:t> comporte les </a:t>
            </a:r>
            <a:r>
              <a:rPr lang="fr" sz="1800"/>
              <a:t>exercices</a:t>
            </a:r>
            <a:r>
              <a:rPr lang="fr" sz="1800"/>
              <a:t> que l’utilisateur doit </a:t>
            </a:r>
            <a:r>
              <a:rPr lang="fr" sz="1800"/>
              <a:t>réaliser</a:t>
            </a:r>
            <a:r>
              <a:rPr lang="fr" sz="1800"/>
              <a:t> avec le nombre de </a:t>
            </a:r>
            <a:r>
              <a:rPr lang="fr" sz="1800"/>
              <a:t>séries</a:t>
            </a:r>
            <a:r>
              <a:rPr lang="fr" sz="1800"/>
              <a:t> et de </a:t>
            </a:r>
            <a:r>
              <a:rPr lang="fr" sz="1800"/>
              <a:t>répétitions</a:t>
            </a:r>
            <a:r>
              <a:rPr lang="fr" sz="1800"/>
              <a:t>, le tout </a:t>
            </a:r>
            <a:r>
              <a:rPr lang="fr" sz="1800"/>
              <a:t>accompagné</a:t>
            </a:r>
            <a:r>
              <a:rPr lang="fr" sz="1800"/>
              <a:t> par un GIF de l’exercice.</a:t>
            </a:r>
            <a:endParaRPr sz="1800"/>
          </a:p>
          <a:p>
            <a:pPr indent="0" lvl="0" marL="0" rtl="0" algn="just">
              <a:spcBef>
                <a:spcPts val="1200"/>
              </a:spcBef>
              <a:spcAft>
                <a:spcPts val="1200"/>
              </a:spcAft>
              <a:buNone/>
            </a:pPr>
            <a:r>
              <a:rPr lang="fr" sz="1800"/>
              <a:t>Cliquer sur un exercice permet d’afficher le GIF en grand avec un </a:t>
            </a:r>
            <a:r>
              <a:rPr lang="fr" sz="1800"/>
              <a:t>chronomètre</a:t>
            </a:r>
            <a:r>
              <a:rPr lang="fr" sz="1800"/>
              <a:t> pour le temps de repos. On peut </a:t>
            </a:r>
            <a:r>
              <a:rPr lang="fr" sz="1800"/>
              <a:t>également</a:t>
            </a:r>
            <a:r>
              <a:rPr lang="fr" sz="1800"/>
              <a:t> changer l’exercice pour un autre similaire s’il ne nous convient pas.</a:t>
            </a:r>
            <a:endParaRPr sz="1800"/>
          </a:p>
        </p:txBody>
      </p:sp>
      <p:pic>
        <p:nvPicPr>
          <p:cNvPr id="144" name="Google Shape;144;p24"/>
          <p:cNvPicPr preferRelativeResize="0"/>
          <p:nvPr/>
        </p:nvPicPr>
        <p:blipFill>
          <a:blip r:embed="rId3">
            <a:alphaModFix/>
          </a:blip>
          <a:stretch>
            <a:fillRect/>
          </a:stretch>
        </p:blipFill>
        <p:spPr>
          <a:xfrm>
            <a:off x="5230725" y="1409100"/>
            <a:ext cx="1578600" cy="3412563"/>
          </a:xfrm>
          <a:prstGeom prst="rect">
            <a:avLst/>
          </a:prstGeom>
          <a:noFill/>
          <a:ln>
            <a:noFill/>
          </a:ln>
        </p:spPr>
      </p:pic>
      <p:pic>
        <p:nvPicPr>
          <p:cNvPr id="145" name="Google Shape;145;p24"/>
          <p:cNvPicPr preferRelativeResize="0"/>
          <p:nvPr/>
        </p:nvPicPr>
        <p:blipFill>
          <a:blip r:embed="rId4">
            <a:alphaModFix/>
          </a:blip>
          <a:stretch>
            <a:fillRect/>
          </a:stretch>
        </p:blipFill>
        <p:spPr>
          <a:xfrm>
            <a:off x="7253725" y="1409100"/>
            <a:ext cx="1578600" cy="341257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2. Présentation de la maquette</a:t>
            </a:r>
            <a:endParaRPr/>
          </a:p>
        </p:txBody>
      </p:sp>
      <p:sp>
        <p:nvSpPr>
          <p:cNvPr id="151" name="Google Shape;151;p25"/>
          <p:cNvSpPr txBox="1"/>
          <p:nvPr>
            <p:ph idx="1" type="body"/>
          </p:nvPr>
        </p:nvSpPr>
        <p:spPr>
          <a:xfrm>
            <a:off x="311650" y="1810925"/>
            <a:ext cx="4520400" cy="2790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fr" sz="1800" u="sng"/>
              <a:t>Profil :</a:t>
            </a:r>
            <a:endParaRPr sz="1800" u="sng"/>
          </a:p>
          <a:p>
            <a:pPr indent="0" lvl="0" marL="0" rtl="0" algn="just">
              <a:spcBef>
                <a:spcPts val="1200"/>
              </a:spcBef>
              <a:spcAft>
                <a:spcPts val="1200"/>
              </a:spcAft>
              <a:buNone/>
            </a:pPr>
            <a:r>
              <a:rPr lang="fr" sz="1800"/>
              <a:t>L’utilisateur peut </a:t>
            </a:r>
            <a:r>
              <a:rPr lang="fr" sz="1800"/>
              <a:t>également</a:t>
            </a:r>
            <a:r>
              <a:rPr lang="fr" sz="1800"/>
              <a:t> modifier son profil pour garder à jour ses performances et </a:t>
            </a:r>
            <a:r>
              <a:rPr lang="fr" sz="1800"/>
              <a:t>l'évolution</a:t>
            </a:r>
            <a:r>
              <a:rPr lang="fr" sz="1800"/>
              <a:t> de son poids afin de pouvoir </a:t>
            </a:r>
            <a:r>
              <a:rPr lang="fr" sz="1800"/>
              <a:t>générer</a:t>
            </a:r>
            <a:r>
              <a:rPr lang="fr" sz="1800"/>
              <a:t> de nouveaux </a:t>
            </a:r>
            <a:r>
              <a:rPr lang="fr" sz="1800"/>
              <a:t>entraînement</a:t>
            </a:r>
            <a:r>
              <a:rPr lang="fr" sz="1800"/>
              <a:t> qui correspondent plus à sa nouvelle condition physique.</a:t>
            </a:r>
            <a:endParaRPr sz="1800"/>
          </a:p>
        </p:txBody>
      </p:sp>
      <p:pic>
        <p:nvPicPr>
          <p:cNvPr id="152" name="Google Shape;152;p25"/>
          <p:cNvPicPr preferRelativeResize="0"/>
          <p:nvPr/>
        </p:nvPicPr>
        <p:blipFill>
          <a:blip r:embed="rId3">
            <a:alphaModFix/>
          </a:blip>
          <a:stretch>
            <a:fillRect/>
          </a:stretch>
        </p:blipFill>
        <p:spPr>
          <a:xfrm>
            <a:off x="5156624" y="1501300"/>
            <a:ext cx="1578600" cy="3409254"/>
          </a:xfrm>
          <a:prstGeom prst="rect">
            <a:avLst/>
          </a:prstGeom>
          <a:noFill/>
          <a:ln>
            <a:noFill/>
          </a:ln>
        </p:spPr>
      </p:pic>
      <p:pic>
        <p:nvPicPr>
          <p:cNvPr id="153" name="Google Shape;153;p25"/>
          <p:cNvPicPr preferRelativeResize="0"/>
          <p:nvPr/>
        </p:nvPicPr>
        <p:blipFill>
          <a:blip r:embed="rId4">
            <a:alphaModFix/>
          </a:blip>
          <a:stretch>
            <a:fillRect/>
          </a:stretch>
        </p:blipFill>
        <p:spPr>
          <a:xfrm>
            <a:off x="7059800" y="1488825"/>
            <a:ext cx="1578600" cy="343421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2. Présentation de la maquette</a:t>
            </a:r>
            <a:endParaRPr/>
          </a:p>
        </p:txBody>
      </p:sp>
      <p:sp>
        <p:nvSpPr>
          <p:cNvPr id="159" name="Google Shape;159;p26"/>
          <p:cNvSpPr txBox="1"/>
          <p:nvPr>
            <p:ph idx="1" type="body"/>
          </p:nvPr>
        </p:nvSpPr>
        <p:spPr>
          <a:xfrm>
            <a:off x="311650" y="1810925"/>
            <a:ext cx="8396700" cy="27900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fr" sz="1800"/>
              <a:t>diagrammes de l’architecture, front-back et de la navigation ne sont plus à jour ou ne sont pas dans un </a:t>
            </a:r>
            <a:r>
              <a:rPr lang="fr" sz="1800"/>
              <a:t>état</a:t>
            </a:r>
            <a:r>
              <a:rPr lang="fr" sz="1800"/>
              <a:t> utilisable (il me semble, a voir pendant la </a:t>
            </a:r>
            <a:r>
              <a:rPr lang="fr" sz="1800"/>
              <a:t>réu</a:t>
            </a:r>
            <a:r>
              <a:rPr lang="fr" sz="1800"/>
              <a:t>)</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Sommaire :</a:t>
            </a:r>
            <a:endParaRPr/>
          </a:p>
        </p:txBody>
      </p:sp>
      <p:sp>
        <p:nvSpPr>
          <p:cNvPr id="71" name="Google Shape;71;p14"/>
          <p:cNvSpPr txBox="1"/>
          <p:nvPr>
            <p:ph idx="1" type="body"/>
          </p:nvPr>
        </p:nvSpPr>
        <p:spPr>
          <a:xfrm>
            <a:off x="4795500" y="944550"/>
            <a:ext cx="4166400" cy="3254400"/>
          </a:xfrm>
          <a:prstGeom prst="rect">
            <a:avLst/>
          </a:prstGeom>
        </p:spPr>
        <p:txBody>
          <a:bodyPr anchorCtr="0" anchor="t" bIns="91425" lIns="91425" spcFirstLastPara="1" rIns="91425" wrap="square" tIns="91425">
            <a:normAutofit/>
          </a:bodyPr>
          <a:lstStyle/>
          <a:p>
            <a:pPr indent="-361950" lvl="0" marL="457200" rtl="0" algn="just">
              <a:spcBef>
                <a:spcPts val="0"/>
              </a:spcBef>
              <a:spcAft>
                <a:spcPts val="0"/>
              </a:spcAft>
              <a:buClr>
                <a:srgbClr val="000000"/>
              </a:buClr>
              <a:buSzPts val="2100"/>
              <a:buChar char="●"/>
            </a:pPr>
            <a:r>
              <a:rPr lang="fr" sz="2100">
                <a:solidFill>
                  <a:srgbClr val="000000"/>
                </a:solidFill>
              </a:rPr>
              <a:t>Pourquoi cette application</a:t>
            </a:r>
            <a:endParaRPr sz="2100">
              <a:solidFill>
                <a:srgbClr val="000000"/>
              </a:solidFill>
            </a:endParaRPr>
          </a:p>
          <a:p>
            <a:pPr indent="-349250" lvl="1" marL="914400" rtl="0" algn="just">
              <a:spcBef>
                <a:spcPts val="0"/>
              </a:spcBef>
              <a:spcAft>
                <a:spcPts val="0"/>
              </a:spcAft>
              <a:buClr>
                <a:srgbClr val="000000"/>
              </a:buClr>
              <a:buSzPts val="1900"/>
              <a:buChar char="○"/>
            </a:pPr>
            <a:r>
              <a:rPr lang="fr" sz="1900">
                <a:solidFill>
                  <a:srgbClr val="000000"/>
                </a:solidFill>
              </a:rPr>
              <a:t>Présentation</a:t>
            </a:r>
            <a:r>
              <a:rPr lang="fr" sz="1900">
                <a:solidFill>
                  <a:srgbClr val="000000"/>
                </a:solidFill>
              </a:rPr>
              <a:t> du projet</a:t>
            </a:r>
            <a:endParaRPr sz="1900">
              <a:solidFill>
                <a:srgbClr val="000000"/>
              </a:solidFill>
            </a:endParaRPr>
          </a:p>
          <a:p>
            <a:pPr indent="-349250" lvl="1" marL="914400" rtl="0" algn="just">
              <a:spcBef>
                <a:spcPts val="0"/>
              </a:spcBef>
              <a:spcAft>
                <a:spcPts val="0"/>
              </a:spcAft>
              <a:buClr>
                <a:srgbClr val="000000"/>
              </a:buClr>
              <a:buSzPts val="1900"/>
              <a:buChar char="○"/>
            </a:pPr>
            <a:r>
              <a:rPr lang="fr" sz="1900">
                <a:solidFill>
                  <a:srgbClr val="000000"/>
                </a:solidFill>
              </a:rPr>
              <a:t>Avantages de l’IA</a:t>
            </a:r>
            <a:endParaRPr sz="1900">
              <a:solidFill>
                <a:srgbClr val="000000"/>
              </a:solidFill>
            </a:endParaRPr>
          </a:p>
          <a:p>
            <a:pPr indent="-361950" lvl="0" marL="457200" rtl="0" algn="just">
              <a:spcBef>
                <a:spcPts val="0"/>
              </a:spcBef>
              <a:spcAft>
                <a:spcPts val="0"/>
              </a:spcAft>
              <a:buClr>
                <a:srgbClr val="000000"/>
              </a:buClr>
              <a:buSzPts val="2100"/>
              <a:buChar char="●"/>
            </a:pPr>
            <a:r>
              <a:rPr lang="fr" sz="2100">
                <a:solidFill>
                  <a:srgbClr val="000000"/>
                </a:solidFill>
              </a:rPr>
              <a:t>Présentation</a:t>
            </a:r>
            <a:r>
              <a:rPr lang="fr" sz="2100">
                <a:solidFill>
                  <a:srgbClr val="000000"/>
                </a:solidFill>
              </a:rPr>
              <a:t> de la maquette</a:t>
            </a:r>
            <a:endParaRPr sz="2100">
              <a:solidFill>
                <a:srgbClr val="000000"/>
              </a:solidFill>
            </a:endParaRPr>
          </a:p>
          <a:p>
            <a:pPr indent="-349250" lvl="1" marL="914400" rtl="0" algn="just">
              <a:spcBef>
                <a:spcPts val="0"/>
              </a:spcBef>
              <a:spcAft>
                <a:spcPts val="0"/>
              </a:spcAft>
              <a:buClr>
                <a:srgbClr val="000000"/>
              </a:buClr>
              <a:buSzPts val="1900"/>
              <a:buChar char="○"/>
            </a:pPr>
            <a:r>
              <a:rPr lang="fr" sz="1900">
                <a:solidFill>
                  <a:srgbClr val="000000"/>
                </a:solidFill>
              </a:rPr>
              <a:t>Première</a:t>
            </a:r>
            <a:r>
              <a:rPr lang="fr" sz="1900">
                <a:solidFill>
                  <a:srgbClr val="000000"/>
                </a:solidFill>
              </a:rPr>
              <a:t> utilisation</a:t>
            </a:r>
            <a:endParaRPr sz="1900">
              <a:solidFill>
                <a:srgbClr val="000000"/>
              </a:solidFill>
            </a:endParaRPr>
          </a:p>
          <a:p>
            <a:pPr indent="-349250" lvl="1" marL="914400" rtl="0" algn="just">
              <a:spcBef>
                <a:spcPts val="0"/>
              </a:spcBef>
              <a:spcAft>
                <a:spcPts val="0"/>
              </a:spcAft>
              <a:buClr>
                <a:srgbClr val="000000"/>
              </a:buClr>
              <a:buSzPts val="1900"/>
              <a:buChar char="○"/>
            </a:pPr>
            <a:r>
              <a:rPr lang="fr" sz="1900">
                <a:solidFill>
                  <a:srgbClr val="000000"/>
                </a:solidFill>
              </a:rPr>
              <a:t>Page </a:t>
            </a:r>
            <a:r>
              <a:rPr lang="fr" sz="1900">
                <a:solidFill>
                  <a:srgbClr val="000000"/>
                </a:solidFill>
              </a:rPr>
              <a:t>d'accueil</a:t>
            </a:r>
            <a:endParaRPr sz="1900">
              <a:solidFill>
                <a:srgbClr val="000000"/>
              </a:solidFill>
            </a:endParaRPr>
          </a:p>
          <a:p>
            <a:pPr indent="-349250" lvl="1" marL="914400" rtl="0" algn="just">
              <a:spcBef>
                <a:spcPts val="0"/>
              </a:spcBef>
              <a:spcAft>
                <a:spcPts val="0"/>
              </a:spcAft>
              <a:buClr>
                <a:srgbClr val="000000"/>
              </a:buClr>
              <a:buSzPts val="1900"/>
              <a:buChar char="○"/>
            </a:pPr>
            <a:r>
              <a:rPr lang="fr" sz="1900">
                <a:solidFill>
                  <a:srgbClr val="000000"/>
                </a:solidFill>
              </a:rPr>
              <a:t>Page des </a:t>
            </a:r>
            <a:r>
              <a:rPr lang="fr" sz="1900">
                <a:solidFill>
                  <a:srgbClr val="000000"/>
                </a:solidFill>
              </a:rPr>
              <a:t>séances</a:t>
            </a:r>
            <a:endParaRPr sz="1900">
              <a:solidFill>
                <a:srgbClr val="000000"/>
              </a:solidFill>
            </a:endParaRPr>
          </a:p>
          <a:p>
            <a:pPr indent="-349250" lvl="1" marL="914400" rtl="0" algn="just">
              <a:spcBef>
                <a:spcPts val="0"/>
              </a:spcBef>
              <a:spcAft>
                <a:spcPts val="0"/>
              </a:spcAft>
              <a:buClr>
                <a:srgbClr val="000000"/>
              </a:buClr>
              <a:buSzPts val="1900"/>
              <a:buChar char="○"/>
            </a:pPr>
            <a:r>
              <a:rPr lang="fr" sz="1900">
                <a:solidFill>
                  <a:srgbClr val="000000"/>
                </a:solidFill>
              </a:rPr>
              <a:t>Page du </a:t>
            </a:r>
            <a:r>
              <a:rPr lang="fr" sz="1900">
                <a:solidFill>
                  <a:srgbClr val="000000"/>
                </a:solidFill>
              </a:rPr>
              <a:t>profil</a:t>
            </a:r>
            <a:endParaRPr sz="1900">
              <a:solidFill>
                <a:srgbClr val="000000"/>
              </a:solidFill>
            </a:endParaRPr>
          </a:p>
        </p:txBody>
      </p:sp>
      <p:pic>
        <p:nvPicPr>
          <p:cNvPr id="72" name="Google Shape;72;p14"/>
          <p:cNvPicPr preferRelativeResize="0"/>
          <p:nvPr/>
        </p:nvPicPr>
        <p:blipFill>
          <a:blip r:embed="rId3">
            <a:alphaModFix/>
          </a:blip>
          <a:stretch>
            <a:fillRect/>
          </a:stretch>
        </p:blipFill>
        <p:spPr>
          <a:xfrm>
            <a:off x="136250" y="1345175"/>
            <a:ext cx="4057450" cy="32543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SzPts val="2800"/>
              <a:buAutoNum type="arabicPeriod"/>
            </a:pPr>
            <a:r>
              <a:rPr lang="fr"/>
              <a:t>Pourquoi cette application</a:t>
            </a:r>
            <a:endParaRPr/>
          </a:p>
        </p:txBody>
      </p:sp>
      <p:sp>
        <p:nvSpPr>
          <p:cNvPr id="78" name="Google Shape;78;p15"/>
          <p:cNvSpPr txBox="1"/>
          <p:nvPr>
            <p:ph idx="1" type="body"/>
          </p:nvPr>
        </p:nvSpPr>
        <p:spPr>
          <a:xfrm>
            <a:off x="311700" y="1505700"/>
            <a:ext cx="8441700" cy="3421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fr" sz="1800" u="sng"/>
              <a:t>Présentation</a:t>
            </a:r>
            <a:r>
              <a:rPr lang="fr" sz="1800" u="sng"/>
              <a:t> du projet :</a:t>
            </a:r>
            <a:endParaRPr sz="1800" u="sng"/>
          </a:p>
          <a:p>
            <a:pPr indent="0" lvl="0" marL="0" rtl="0" algn="just">
              <a:spcBef>
                <a:spcPts val="1200"/>
              </a:spcBef>
              <a:spcAft>
                <a:spcPts val="0"/>
              </a:spcAft>
              <a:buNone/>
            </a:pPr>
            <a:r>
              <a:rPr lang="fr" sz="1800"/>
              <a:t>Cette application a </a:t>
            </a:r>
            <a:r>
              <a:rPr lang="fr" sz="1800"/>
              <a:t>été</a:t>
            </a:r>
            <a:r>
              <a:rPr lang="fr" sz="1800"/>
              <a:t> </a:t>
            </a:r>
            <a:r>
              <a:rPr lang="fr" sz="1800"/>
              <a:t>développé</a:t>
            </a:r>
            <a:r>
              <a:rPr lang="fr" sz="1800"/>
              <a:t> dans le contexte du cours 8INF972.</a:t>
            </a:r>
            <a:endParaRPr sz="1800"/>
          </a:p>
          <a:p>
            <a:pPr indent="0" lvl="0" marL="0" rtl="0" algn="just">
              <a:spcBef>
                <a:spcPts val="1200"/>
              </a:spcBef>
              <a:spcAft>
                <a:spcPts val="0"/>
              </a:spcAft>
              <a:buNone/>
            </a:pPr>
            <a:r>
              <a:rPr lang="fr" sz="1800"/>
              <a:t>Nous avons </a:t>
            </a:r>
            <a:r>
              <a:rPr lang="fr" sz="1800"/>
              <a:t>choisi</a:t>
            </a:r>
            <a:r>
              <a:rPr lang="fr" sz="1800"/>
              <a:t> de faire une application de “fitness” car c’est un domaine qui nous </a:t>
            </a:r>
            <a:r>
              <a:rPr lang="fr" sz="1800"/>
              <a:t>permet</a:t>
            </a:r>
            <a:r>
              <a:rPr lang="fr" sz="1800"/>
              <a:t> d’allier les attentes du cours avec les centres </a:t>
            </a:r>
            <a:r>
              <a:rPr lang="fr" sz="1800"/>
              <a:t>d'intérêts</a:t>
            </a:r>
            <a:r>
              <a:rPr lang="fr" sz="1800"/>
              <a:t> des membres du groupe.</a:t>
            </a:r>
            <a:endParaRPr sz="1800"/>
          </a:p>
          <a:p>
            <a:pPr indent="0" lvl="0" marL="0" rtl="0" algn="just">
              <a:spcBef>
                <a:spcPts val="1200"/>
              </a:spcBef>
              <a:spcAft>
                <a:spcPts val="1200"/>
              </a:spcAft>
              <a:buNone/>
            </a:pPr>
            <a:r>
              <a:rPr lang="fr" sz="1800"/>
              <a:t>L'idée</a:t>
            </a:r>
            <a:r>
              <a:rPr lang="fr" sz="1800"/>
              <a:t> a </a:t>
            </a:r>
            <a:r>
              <a:rPr lang="fr" sz="1800"/>
              <a:t>été</a:t>
            </a:r>
            <a:r>
              <a:rPr lang="fr" sz="1800"/>
              <a:t> </a:t>
            </a:r>
            <a:r>
              <a:rPr lang="fr" sz="1800"/>
              <a:t>proposé</a:t>
            </a:r>
            <a:r>
              <a:rPr lang="fr" sz="1800"/>
              <a:t> par le chef de projet </a:t>
            </a:r>
            <a:r>
              <a:rPr lang="fr" sz="1800"/>
              <a:t>dès</a:t>
            </a:r>
            <a:r>
              <a:rPr lang="fr" sz="1800"/>
              <a:t> le </a:t>
            </a:r>
            <a:r>
              <a:rPr lang="fr" sz="1800"/>
              <a:t>début</a:t>
            </a:r>
            <a:r>
              <a:rPr lang="fr" sz="1800"/>
              <a:t> du projet et a </a:t>
            </a:r>
            <a:r>
              <a:rPr lang="fr" sz="1800"/>
              <a:t>été</a:t>
            </a:r>
            <a:r>
              <a:rPr lang="fr" sz="1800"/>
              <a:t> </a:t>
            </a:r>
            <a:r>
              <a:rPr lang="fr" sz="1800"/>
              <a:t>validé</a:t>
            </a:r>
            <a:r>
              <a:rPr lang="fr" sz="1800"/>
              <a:t> lors de la </a:t>
            </a:r>
            <a:r>
              <a:rPr lang="fr" sz="1800"/>
              <a:t>première</a:t>
            </a:r>
            <a:r>
              <a:rPr lang="fr" sz="1800"/>
              <a:t> </a:t>
            </a:r>
            <a:r>
              <a:rPr lang="fr" sz="1800"/>
              <a:t>séance</a:t>
            </a:r>
            <a:r>
              <a:rPr lang="fr" sz="1800"/>
              <a:t>.</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SzPts val="2800"/>
              <a:buAutoNum type="arabicPeriod"/>
            </a:pPr>
            <a:r>
              <a:rPr lang="fr"/>
              <a:t>Pourquoi cette application</a:t>
            </a:r>
            <a:endParaRPr/>
          </a:p>
        </p:txBody>
      </p:sp>
      <p:sp>
        <p:nvSpPr>
          <p:cNvPr id="84" name="Google Shape;84;p16"/>
          <p:cNvSpPr txBox="1"/>
          <p:nvPr>
            <p:ph idx="1" type="body"/>
          </p:nvPr>
        </p:nvSpPr>
        <p:spPr>
          <a:xfrm>
            <a:off x="311700" y="1505700"/>
            <a:ext cx="8441700" cy="34215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fr" sz="1800" u="sng"/>
              <a:t>Avantages de l’IA</a:t>
            </a:r>
            <a:r>
              <a:rPr lang="fr" sz="1800" u="sng"/>
              <a:t> :</a:t>
            </a:r>
            <a:endParaRPr sz="1800" u="sng"/>
          </a:p>
          <a:p>
            <a:pPr indent="0" lvl="0" marL="0" rtl="0" algn="just">
              <a:spcBef>
                <a:spcPts val="1200"/>
              </a:spcBef>
              <a:spcAft>
                <a:spcPts val="0"/>
              </a:spcAft>
              <a:buNone/>
            </a:pPr>
            <a:r>
              <a:rPr lang="fr" sz="1800"/>
              <a:t>Cette application n’a pas été développé uniquement pour le cours, car </a:t>
            </a:r>
            <a:r>
              <a:rPr lang="fr" sz="1800"/>
              <a:t>c'était</a:t>
            </a:r>
            <a:r>
              <a:rPr lang="fr" sz="1800"/>
              <a:t> une </a:t>
            </a:r>
            <a:r>
              <a:rPr lang="fr" sz="1800"/>
              <a:t>idée</a:t>
            </a:r>
            <a:r>
              <a:rPr lang="fr" sz="1800"/>
              <a:t> que notre chef de projet voulait </a:t>
            </a:r>
            <a:r>
              <a:rPr lang="fr" sz="1800"/>
              <a:t>déjà</a:t>
            </a:r>
            <a:r>
              <a:rPr lang="fr" sz="1800"/>
              <a:t> </a:t>
            </a:r>
            <a:r>
              <a:rPr lang="fr" sz="1800"/>
              <a:t>réalisé</a:t>
            </a:r>
            <a:r>
              <a:rPr lang="fr" sz="1800"/>
              <a:t> dans son temps libre.</a:t>
            </a:r>
            <a:endParaRPr sz="1800"/>
          </a:p>
          <a:p>
            <a:pPr indent="0" lvl="0" marL="0" rtl="0" algn="just">
              <a:spcBef>
                <a:spcPts val="1200"/>
              </a:spcBef>
              <a:spcAft>
                <a:spcPts val="0"/>
              </a:spcAft>
              <a:buNone/>
            </a:pPr>
            <a:r>
              <a:rPr lang="fr" sz="1800"/>
              <a:t>Nous pensons alors que l’IA </a:t>
            </a:r>
            <a:r>
              <a:rPr lang="fr" sz="1800"/>
              <a:t>possède</a:t>
            </a:r>
            <a:r>
              <a:rPr lang="fr" sz="1800"/>
              <a:t> une </a:t>
            </a:r>
            <a:r>
              <a:rPr lang="fr" sz="1800"/>
              <a:t>réelle</a:t>
            </a:r>
            <a:r>
              <a:rPr lang="fr" sz="1800"/>
              <a:t> </a:t>
            </a:r>
            <a:r>
              <a:rPr lang="fr" sz="1800"/>
              <a:t>plus value</a:t>
            </a:r>
            <a:r>
              <a:rPr lang="fr" sz="1800"/>
              <a:t> pour cette application ainsi que dans le monde du “fitness” en </a:t>
            </a:r>
            <a:r>
              <a:rPr lang="fr" sz="1800"/>
              <a:t>général</a:t>
            </a:r>
            <a:r>
              <a:rPr lang="fr" sz="1800"/>
              <a:t>.</a:t>
            </a:r>
            <a:endParaRPr sz="1800"/>
          </a:p>
          <a:p>
            <a:pPr indent="0" lvl="0" marL="0" rtl="0" algn="just">
              <a:spcBef>
                <a:spcPts val="1200"/>
              </a:spcBef>
              <a:spcAft>
                <a:spcPts val="0"/>
              </a:spcAft>
              <a:buNone/>
            </a:pPr>
            <a:r>
              <a:rPr lang="fr" sz="1800"/>
              <a:t>Nous avons </a:t>
            </a:r>
            <a:r>
              <a:rPr lang="fr" sz="1800"/>
              <a:t>identifié</a:t>
            </a:r>
            <a:r>
              <a:rPr lang="fr" sz="1800"/>
              <a:t> 4 aspects </a:t>
            </a:r>
            <a:r>
              <a:rPr lang="fr" sz="1800"/>
              <a:t>clés ou l’IA présente un réel avantage :</a:t>
            </a:r>
            <a:endParaRPr sz="1800"/>
          </a:p>
          <a:p>
            <a:pPr indent="-342900" lvl="0" marL="457200" rtl="0" algn="just">
              <a:spcBef>
                <a:spcPts val="1200"/>
              </a:spcBef>
              <a:spcAft>
                <a:spcPts val="0"/>
              </a:spcAft>
              <a:buSzPts val="1800"/>
              <a:buChar char="-"/>
            </a:pPr>
            <a:r>
              <a:rPr lang="fr" sz="1800"/>
              <a:t>la personnalisation des programmes</a:t>
            </a:r>
            <a:endParaRPr sz="1800"/>
          </a:p>
          <a:p>
            <a:pPr indent="-342900" lvl="0" marL="457200" rtl="0" algn="just">
              <a:spcBef>
                <a:spcPts val="0"/>
              </a:spcBef>
              <a:spcAft>
                <a:spcPts val="0"/>
              </a:spcAft>
              <a:buSzPts val="1800"/>
              <a:buChar char="-"/>
            </a:pPr>
            <a:r>
              <a:rPr lang="fr" sz="1800"/>
              <a:t>l’ajustement dynamique des séances</a:t>
            </a:r>
            <a:endParaRPr sz="1800">
              <a:highlight>
                <a:srgbClr val="FFFF00"/>
              </a:highlight>
            </a:endParaRPr>
          </a:p>
          <a:p>
            <a:pPr indent="-342900" lvl="0" marL="457200" rtl="0" algn="just">
              <a:spcBef>
                <a:spcPts val="0"/>
              </a:spcBef>
              <a:spcAft>
                <a:spcPts val="0"/>
              </a:spcAft>
              <a:buSzPts val="1800"/>
              <a:buChar char="-"/>
            </a:pPr>
            <a:r>
              <a:rPr lang="fr" sz="1800"/>
              <a:t>l’automatisation et la scalabilité</a:t>
            </a:r>
            <a:endParaRPr sz="1800"/>
          </a:p>
          <a:p>
            <a:pPr indent="-342900" lvl="0" marL="457200" rtl="0" algn="just">
              <a:spcBef>
                <a:spcPts val="0"/>
              </a:spcBef>
              <a:spcAft>
                <a:spcPts val="0"/>
              </a:spcAft>
              <a:buSzPts val="1800"/>
              <a:buChar char="-"/>
            </a:pPr>
            <a:r>
              <a:rPr lang="fr" sz="1800"/>
              <a:t>Supprime le besoin d’un coach</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SzPts val="2800"/>
              <a:buAutoNum type="arabicPeriod"/>
            </a:pPr>
            <a:r>
              <a:rPr lang="fr"/>
              <a:t>Pourquoi cette application</a:t>
            </a:r>
            <a:endParaRPr/>
          </a:p>
        </p:txBody>
      </p:sp>
      <p:sp>
        <p:nvSpPr>
          <p:cNvPr id="90" name="Google Shape;90;p17"/>
          <p:cNvSpPr txBox="1"/>
          <p:nvPr>
            <p:ph idx="1" type="body"/>
          </p:nvPr>
        </p:nvSpPr>
        <p:spPr>
          <a:xfrm>
            <a:off x="311700" y="1505700"/>
            <a:ext cx="8441700" cy="34215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fr" sz="1800" u="sng"/>
              <a:t>Avantages de l’IA :</a:t>
            </a:r>
            <a:endParaRPr sz="1800"/>
          </a:p>
          <a:p>
            <a:pPr indent="-342900" lvl="0" marL="457200" rtl="0" algn="just">
              <a:spcBef>
                <a:spcPts val="1200"/>
              </a:spcBef>
              <a:spcAft>
                <a:spcPts val="0"/>
              </a:spcAft>
              <a:buSzPts val="1800"/>
              <a:buChar char="-"/>
            </a:pPr>
            <a:r>
              <a:rPr lang="fr" sz="1800"/>
              <a:t>la personnalisation des programmes</a:t>
            </a:r>
            <a:endParaRPr sz="1800"/>
          </a:p>
          <a:p>
            <a:pPr indent="0" lvl="0" marL="457200" rtl="0" algn="just">
              <a:spcBef>
                <a:spcPts val="1200"/>
              </a:spcBef>
              <a:spcAft>
                <a:spcPts val="0"/>
              </a:spcAft>
              <a:buNone/>
            </a:pPr>
            <a:r>
              <a:rPr lang="fr" sz="1800"/>
              <a:t>L’IA </a:t>
            </a:r>
            <a:r>
              <a:rPr lang="fr" sz="1800"/>
              <a:t>créer</a:t>
            </a:r>
            <a:r>
              <a:rPr lang="fr" sz="1800"/>
              <a:t> des programmes </a:t>
            </a:r>
            <a:r>
              <a:rPr lang="fr" sz="1800"/>
              <a:t>personnalisés</a:t>
            </a:r>
            <a:r>
              <a:rPr lang="fr" sz="1800"/>
              <a:t> aux utilisateurs en prenant en compte leur condition physique, leur force, endurance, leurs objectifs ainsi que les contraintes de termes de nombre et de duree des seances.</a:t>
            </a:r>
            <a:endParaRPr sz="1800"/>
          </a:p>
          <a:p>
            <a:pPr indent="-342900" lvl="0" marL="457200" rtl="0" algn="just">
              <a:spcBef>
                <a:spcPts val="1200"/>
              </a:spcBef>
              <a:spcAft>
                <a:spcPts val="0"/>
              </a:spcAft>
              <a:buSzPts val="1800"/>
              <a:buChar char="-"/>
            </a:pPr>
            <a:r>
              <a:rPr lang="fr" sz="1800"/>
              <a:t>l’ajustement dynamique des séances</a:t>
            </a:r>
            <a:endParaRPr sz="1800"/>
          </a:p>
          <a:p>
            <a:pPr indent="0" lvl="0" marL="457200" rtl="0" algn="just">
              <a:spcBef>
                <a:spcPts val="1200"/>
              </a:spcBef>
              <a:spcAft>
                <a:spcPts val="1200"/>
              </a:spcAft>
              <a:buNone/>
            </a:pPr>
            <a:r>
              <a:rPr lang="fr" sz="1800"/>
              <a:t>L’IA peut modifier les exercices en temps réel selon les contraintes de l'utilisateur (ex. : équipement non disponible, douleur, fatigue). Cela apporte une flexibilité que les programmes standards ne peuvent offrir, assurant que l’utilisateur reste motivé et en sécurité.</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SzPts val="2800"/>
              <a:buAutoNum type="arabicPeriod"/>
            </a:pPr>
            <a:r>
              <a:rPr lang="fr"/>
              <a:t>Pourquoi cette application</a:t>
            </a:r>
            <a:endParaRPr/>
          </a:p>
        </p:txBody>
      </p:sp>
      <p:sp>
        <p:nvSpPr>
          <p:cNvPr id="96" name="Google Shape;96;p18"/>
          <p:cNvSpPr txBox="1"/>
          <p:nvPr>
            <p:ph idx="1" type="body"/>
          </p:nvPr>
        </p:nvSpPr>
        <p:spPr>
          <a:xfrm>
            <a:off x="311700" y="1505700"/>
            <a:ext cx="8441700" cy="3421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fr" sz="1800" u="sng"/>
              <a:t>Avantages de l’IA :</a:t>
            </a:r>
            <a:endParaRPr sz="1800">
              <a:highlight>
                <a:srgbClr val="FFFF00"/>
              </a:highlight>
            </a:endParaRPr>
          </a:p>
          <a:p>
            <a:pPr indent="-342900" lvl="0" marL="457200" rtl="0" algn="just">
              <a:spcBef>
                <a:spcPts val="1200"/>
              </a:spcBef>
              <a:spcAft>
                <a:spcPts val="0"/>
              </a:spcAft>
              <a:buSzPts val="1800"/>
              <a:buChar char="-"/>
            </a:pPr>
            <a:r>
              <a:rPr lang="fr" sz="1800"/>
              <a:t>l’automatisation et la scalabilité</a:t>
            </a:r>
            <a:endParaRPr sz="1800"/>
          </a:p>
          <a:p>
            <a:pPr indent="0" lvl="0" marL="457200" rtl="0" algn="just">
              <a:spcBef>
                <a:spcPts val="1200"/>
              </a:spcBef>
              <a:spcAft>
                <a:spcPts val="0"/>
              </a:spcAft>
              <a:buNone/>
            </a:pPr>
            <a:r>
              <a:rPr lang="fr" sz="1800"/>
              <a:t>L’IA permet d’automatiser la gestion des programmes pour des milliers d’utilisateurs sans intervention humaine directe. Cela réduit considérablement les coûts opérationnels tout en permettant une scalabilité rapide, essentielle pour la croissance d’une start-up.</a:t>
            </a:r>
            <a:endParaRPr sz="1800"/>
          </a:p>
          <a:p>
            <a:pPr indent="-342900" lvl="0" marL="457200" rtl="0" algn="just">
              <a:spcBef>
                <a:spcPts val="1200"/>
              </a:spcBef>
              <a:spcAft>
                <a:spcPts val="0"/>
              </a:spcAft>
              <a:buSzPts val="1800"/>
              <a:buChar char="-"/>
            </a:pPr>
            <a:r>
              <a:rPr lang="fr" sz="1800"/>
              <a:t>Supprime le besoin d’un coach</a:t>
            </a:r>
            <a:endParaRPr sz="1800"/>
          </a:p>
          <a:p>
            <a:pPr indent="0" lvl="0" marL="457200" rtl="0" algn="just">
              <a:spcBef>
                <a:spcPts val="1200"/>
              </a:spcBef>
              <a:spcAft>
                <a:spcPts val="1200"/>
              </a:spcAft>
              <a:buNone/>
            </a:pPr>
            <a:r>
              <a:rPr lang="fr" sz="1800"/>
              <a:t>a </a:t>
            </a:r>
            <a:r>
              <a:rPr lang="fr" sz="1800">
                <a:highlight>
                  <a:srgbClr val="FF0000"/>
                </a:highlight>
              </a:rPr>
              <a:t>faire</a:t>
            </a:r>
            <a:endParaRPr sz="1800">
              <a:highlight>
                <a:srgbClr val="FF0000"/>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2. </a:t>
            </a:r>
            <a:r>
              <a:rPr lang="fr"/>
              <a:t>Présentation</a:t>
            </a:r>
            <a:r>
              <a:rPr lang="fr"/>
              <a:t> de la maquette</a:t>
            </a:r>
            <a:endParaRPr/>
          </a:p>
        </p:txBody>
      </p:sp>
      <p:sp>
        <p:nvSpPr>
          <p:cNvPr id="102" name="Google Shape;102;p19"/>
          <p:cNvSpPr txBox="1"/>
          <p:nvPr>
            <p:ph idx="1" type="body"/>
          </p:nvPr>
        </p:nvSpPr>
        <p:spPr>
          <a:xfrm>
            <a:off x="311725" y="2028113"/>
            <a:ext cx="3373800" cy="2355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fr" sz="1800" u="sng"/>
              <a:t>Première</a:t>
            </a:r>
            <a:r>
              <a:rPr lang="fr" sz="1800" u="sng"/>
              <a:t> utilisation</a:t>
            </a:r>
            <a:r>
              <a:rPr lang="fr" sz="1800" u="sng"/>
              <a:t> :</a:t>
            </a:r>
            <a:endParaRPr sz="1800" u="sng"/>
          </a:p>
          <a:p>
            <a:pPr indent="0" lvl="0" marL="0" rtl="0" algn="just">
              <a:spcBef>
                <a:spcPts val="1200"/>
              </a:spcBef>
              <a:spcAft>
                <a:spcPts val="1200"/>
              </a:spcAft>
              <a:buNone/>
            </a:pPr>
            <a:r>
              <a:rPr lang="fr" sz="1800"/>
              <a:t>L’application commence par </a:t>
            </a:r>
            <a:r>
              <a:rPr lang="fr" sz="1800"/>
              <a:t>présenter</a:t>
            </a:r>
            <a:r>
              <a:rPr lang="fr" sz="1800"/>
              <a:t> </a:t>
            </a:r>
            <a:r>
              <a:rPr lang="fr" sz="1800"/>
              <a:t>brièvement</a:t>
            </a:r>
            <a:r>
              <a:rPr lang="fr" sz="1800"/>
              <a:t> ce à quoi l’utilisateur peut s’attendre en l’utilisant.</a:t>
            </a:r>
            <a:endParaRPr sz="1800"/>
          </a:p>
        </p:txBody>
      </p:sp>
      <p:pic>
        <p:nvPicPr>
          <p:cNvPr id="103" name="Google Shape;103;p19"/>
          <p:cNvPicPr preferRelativeResize="0"/>
          <p:nvPr/>
        </p:nvPicPr>
        <p:blipFill>
          <a:blip r:embed="rId3">
            <a:alphaModFix/>
          </a:blip>
          <a:stretch>
            <a:fillRect/>
          </a:stretch>
        </p:blipFill>
        <p:spPr>
          <a:xfrm>
            <a:off x="4156675" y="1505700"/>
            <a:ext cx="1578637" cy="3421500"/>
          </a:xfrm>
          <a:prstGeom prst="rect">
            <a:avLst/>
          </a:prstGeom>
          <a:noFill/>
          <a:ln>
            <a:noFill/>
          </a:ln>
        </p:spPr>
      </p:pic>
      <p:pic>
        <p:nvPicPr>
          <p:cNvPr id="104" name="Google Shape;104;p19"/>
          <p:cNvPicPr preferRelativeResize="0"/>
          <p:nvPr/>
        </p:nvPicPr>
        <p:blipFill>
          <a:blip r:embed="rId4">
            <a:alphaModFix/>
          </a:blip>
          <a:stretch>
            <a:fillRect/>
          </a:stretch>
        </p:blipFill>
        <p:spPr>
          <a:xfrm>
            <a:off x="5868750" y="1502650"/>
            <a:ext cx="1578624" cy="3427595"/>
          </a:xfrm>
          <a:prstGeom prst="rect">
            <a:avLst/>
          </a:prstGeom>
          <a:noFill/>
          <a:ln>
            <a:noFill/>
          </a:ln>
        </p:spPr>
      </p:pic>
      <p:pic>
        <p:nvPicPr>
          <p:cNvPr id="105" name="Google Shape;105;p19"/>
          <p:cNvPicPr preferRelativeResize="0"/>
          <p:nvPr/>
        </p:nvPicPr>
        <p:blipFill>
          <a:blip r:embed="rId5">
            <a:alphaModFix/>
          </a:blip>
          <a:stretch>
            <a:fillRect/>
          </a:stretch>
        </p:blipFill>
        <p:spPr>
          <a:xfrm>
            <a:off x="7580825" y="1502650"/>
            <a:ext cx="1578624" cy="340653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2. Présentation de la maquette</a:t>
            </a:r>
            <a:endParaRPr/>
          </a:p>
        </p:txBody>
      </p:sp>
      <p:sp>
        <p:nvSpPr>
          <p:cNvPr id="111" name="Google Shape;111;p20"/>
          <p:cNvSpPr txBox="1"/>
          <p:nvPr>
            <p:ph idx="1" type="body"/>
          </p:nvPr>
        </p:nvSpPr>
        <p:spPr>
          <a:xfrm>
            <a:off x="311725" y="2028125"/>
            <a:ext cx="3404100" cy="2355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fr" sz="1800" u="sng"/>
              <a:t>Première utilisation :</a:t>
            </a:r>
            <a:endParaRPr sz="1800" u="sng"/>
          </a:p>
          <a:p>
            <a:pPr indent="0" lvl="0" marL="0" rtl="0" algn="just">
              <a:spcBef>
                <a:spcPts val="1200"/>
              </a:spcBef>
              <a:spcAft>
                <a:spcPts val="1200"/>
              </a:spcAft>
              <a:buNone/>
            </a:pPr>
            <a:r>
              <a:rPr lang="fr" sz="1800"/>
              <a:t>L’utilisateur va ensuite </a:t>
            </a:r>
            <a:r>
              <a:rPr lang="fr" sz="1800"/>
              <a:t>créer</a:t>
            </a:r>
            <a:r>
              <a:rPr lang="fr" sz="1800"/>
              <a:t> son compte, renseigner ses </a:t>
            </a:r>
            <a:r>
              <a:rPr lang="fr" sz="1800"/>
              <a:t>caractéristiques</a:t>
            </a:r>
            <a:r>
              <a:rPr lang="fr" sz="1800"/>
              <a:t> physiques actuelles et indiquer quel sont ces objectifs de “fitness”.</a:t>
            </a:r>
            <a:endParaRPr sz="1800"/>
          </a:p>
        </p:txBody>
      </p:sp>
      <p:pic>
        <p:nvPicPr>
          <p:cNvPr id="112" name="Google Shape;112;p20"/>
          <p:cNvPicPr preferRelativeResize="0"/>
          <p:nvPr/>
        </p:nvPicPr>
        <p:blipFill>
          <a:blip r:embed="rId3">
            <a:alphaModFix/>
          </a:blip>
          <a:stretch>
            <a:fillRect/>
          </a:stretch>
        </p:blipFill>
        <p:spPr>
          <a:xfrm>
            <a:off x="3963663" y="1494363"/>
            <a:ext cx="1578625" cy="3423125"/>
          </a:xfrm>
          <a:prstGeom prst="rect">
            <a:avLst/>
          </a:prstGeom>
          <a:noFill/>
          <a:ln>
            <a:noFill/>
          </a:ln>
        </p:spPr>
      </p:pic>
      <p:pic>
        <p:nvPicPr>
          <p:cNvPr id="113" name="Google Shape;113;p20"/>
          <p:cNvPicPr preferRelativeResize="0"/>
          <p:nvPr/>
        </p:nvPicPr>
        <p:blipFill>
          <a:blip r:embed="rId4">
            <a:alphaModFix/>
          </a:blip>
          <a:stretch>
            <a:fillRect/>
          </a:stretch>
        </p:blipFill>
        <p:spPr>
          <a:xfrm>
            <a:off x="5669624" y="1490812"/>
            <a:ext cx="1578600" cy="3430261"/>
          </a:xfrm>
          <a:prstGeom prst="rect">
            <a:avLst/>
          </a:prstGeom>
          <a:noFill/>
          <a:ln>
            <a:noFill/>
          </a:ln>
        </p:spPr>
      </p:pic>
      <p:pic>
        <p:nvPicPr>
          <p:cNvPr id="114" name="Google Shape;114;p20"/>
          <p:cNvPicPr preferRelativeResize="0"/>
          <p:nvPr/>
        </p:nvPicPr>
        <p:blipFill>
          <a:blip r:embed="rId5">
            <a:alphaModFix/>
          </a:blip>
          <a:stretch>
            <a:fillRect/>
          </a:stretch>
        </p:blipFill>
        <p:spPr>
          <a:xfrm>
            <a:off x="7375575" y="1485488"/>
            <a:ext cx="1578600" cy="344088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2. Présentation de la maquette</a:t>
            </a:r>
            <a:endParaRPr/>
          </a:p>
        </p:txBody>
      </p:sp>
      <p:sp>
        <p:nvSpPr>
          <p:cNvPr id="120" name="Google Shape;120;p21"/>
          <p:cNvSpPr txBox="1"/>
          <p:nvPr>
            <p:ph idx="1" type="body"/>
          </p:nvPr>
        </p:nvSpPr>
        <p:spPr>
          <a:xfrm>
            <a:off x="311725" y="2028125"/>
            <a:ext cx="3404100" cy="2355600"/>
          </a:xfrm>
          <a:prstGeom prst="rect">
            <a:avLst/>
          </a:prstGeom>
        </p:spPr>
        <p:txBody>
          <a:bodyPr anchorCtr="0" anchor="t" bIns="91425" lIns="91425" spcFirstLastPara="1" rIns="91425" wrap="square" tIns="91425">
            <a:normAutofit fontScale="77500" lnSpcReduction="20000"/>
          </a:bodyPr>
          <a:lstStyle/>
          <a:p>
            <a:pPr indent="0" lvl="0" marL="0" rtl="0" algn="just">
              <a:spcBef>
                <a:spcPts val="0"/>
              </a:spcBef>
              <a:spcAft>
                <a:spcPts val="0"/>
              </a:spcAft>
              <a:buNone/>
            </a:pPr>
            <a:r>
              <a:rPr lang="fr" sz="1800" u="sng"/>
              <a:t>Première utilisation :</a:t>
            </a:r>
            <a:endParaRPr sz="1800" u="sng"/>
          </a:p>
          <a:p>
            <a:pPr indent="0" lvl="0" marL="0" rtl="0" algn="just">
              <a:spcBef>
                <a:spcPts val="1200"/>
              </a:spcBef>
              <a:spcAft>
                <a:spcPts val="0"/>
              </a:spcAft>
              <a:buNone/>
            </a:pPr>
            <a:r>
              <a:rPr lang="fr" sz="1800"/>
              <a:t>Afin d’ajuster aux mieux le programme, nous demandons à l’utilisateur ses performances sportives au moment de l’inscription.</a:t>
            </a:r>
            <a:endParaRPr sz="1800"/>
          </a:p>
          <a:p>
            <a:pPr indent="0" lvl="0" marL="0" rtl="0" algn="just">
              <a:spcBef>
                <a:spcPts val="1200"/>
              </a:spcBef>
              <a:spcAft>
                <a:spcPts val="0"/>
              </a:spcAft>
              <a:buNone/>
            </a:pPr>
            <a:r>
              <a:t/>
            </a:r>
            <a:endParaRPr sz="1800"/>
          </a:p>
          <a:p>
            <a:pPr indent="0" lvl="0" marL="0" rtl="0" algn="just">
              <a:spcBef>
                <a:spcPts val="1200"/>
              </a:spcBef>
              <a:spcAft>
                <a:spcPts val="1200"/>
              </a:spcAft>
              <a:buNone/>
            </a:pPr>
            <a:r>
              <a:rPr lang="fr" sz="1800">
                <a:solidFill>
                  <a:srgbClr val="FF0000"/>
                </a:solidFill>
              </a:rPr>
              <a:t>ajouter le fait que c objdctif / lisser la subjectivite</a:t>
            </a:r>
            <a:endParaRPr sz="1800">
              <a:solidFill>
                <a:srgbClr val="FF0000"/>
              </a:solidFill>
            </a:endParaRPr>
          </a:p>
        </p:txBody>
      </p:sp>
      <p:pic>
        <p:nvPicPr>
          <p:cNvPr id="121" name="Google Shape;121;p21"/>
          <p:cNvPicPr preferRelativeResize="0"/>
          <p:nvPr/>
        </p:nvPicPr>
        <p:blipFill>
          <a:blip r:embed="rId3">
            <a:alphaModFix/>
          </a:blip>
          <a:stretch>
            <a:fillRect/>
          </a:stretch>
        </p:blipFill>
        <p:spPr>
          <a:xfrm>
            <a:off x="4115850" y="1499637"/>
            <a:ext cx="1578600" cy="3412565"/>
          </a:xfrm>
          <a:prstGeom prst="rect">
            <a:avLst/>
          </a:prstGeom>
          <a:noFill/>
          <a:ln>
            <a:noFill/>
          </a:ln>
        </p:spPr>
      </p:pic>
      <p:pic>
        <p:nvPicPr>
          <p:cNvPr id="122" name="Google Shape;122;p21"/>
          <p:cNvPicPr preferRelativeResize="0"/>
          <p:nvPr/>
        </p:nvPicPr>
        <p:blipFill>
          <a:blip r:embed="rId4">
            <a:alphaModFix/>
          </a:blip>
          <a:stretch>
            <a:fillRect/>
          </a:stretch>
        </p:blipFill>
        <p:spPr>
          <a:xfrm>
            <a:off x="5814249" y="1499625"/>
            <a:ext cx="1578600" cy="3426989"/>
          </a:xfrm>
          <a:prstGeom prst="rect">
            <a:avLst/>
          </a:prstGeom>
          <a:noFill/>
          <a:ln>
            <a:noFill/>
          </a:ln>
        </p:spPr>
      </p:pic>
      <p:pic>
        <p:nvPicPr>
          <p:cNvPr id="123" name="Google Shape;123;p21"/>
          <p:cNvPicPr preferRelativeResize="0"/>
          <p:nvPr/>
        </p:nvPicPr>
        <p:blipFill>
          <a:blip r:embed="rId5">
            <a:alphaModFix/>
          </a:blip>
          <a:stretch>
            <a:fillRect/>
          </a:stretch>
        </p:blipFill>
        <p:spPr>
          <a:xfrm>
            <a:off x="7512650" y="1499625"/>
            <a:ext cx="1578600" cy="342754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