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47B29F-F6DD-44B6-99A0-586CDDC9E361}" v="308" dt="2023-12-03T16:51:50.888"/>
    <p1510:client id="{A8E348DA-25BC-4C9B-8746-200A8D947D96}" v="26" dt="2023-12-04T13:00:25.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 dar" userId="88a1d48208575034" providerId="Windows Live" clId="Web-{A8E348DA-25BC-4C9B-8746-200A8D947D96}"/>
    <pc:docChg chg="modSld">
      <pc:chgData name="mat dar" userId="88a1d48208575034" providerId="Windows Live" clId="Web-{A8E348DA-25BC-4C9B-8746-200A8D947D96}" dt="2023-12-04T13:00:25.383" v="23" actId="20577"/>
      <pc:docMkLst>
        <pc:docMk/>
      </pc:docMkLst>
      <pc:sldChg chg="modSp">
        <pc:chgData name="mat dar" userId="88a1d48208575034" providerId="Windows Live" clId="Web-{A8E348DA-25BC-4C9B-8746-200A8D947D96}" dt="2023-12-04T12:59:08.442" v="11" actId="20577"/>
        <pc:sldMkLst>
          <pc:docMk/>
          <pc:sldMk cId="4239055922" sldId="257"/>
        </pc:sldMkLst>
        <pc:spChg chg="mod">
          <ac:chgData name="mat dar" userId="88a1d48208575034" providerId="Windows Live" clId="Web-{A8E348DA-25BC-4C9B-8746-200A8D947D96}" dt="2023-12-04T12:59:08.442" v="11" actId="20577"/>
          <ac:spMkLst>
            <pc:docMk/>
            <pc:sldMk cId="4239055922" sldId="257"/>
            <ac:spMk id="3" creationId="{EE6709BB-698D-1010-21FE-DC4BB85B0F80}"/>
          </ac:spMkLst>
        </pc:spChg>
      </pc:sldChg>
      <pc:sldChg chg="modSp">
        <pc:chgData name="mat dar" userId="88a1d48208575034" providerId="Windows Live" clId="Web-{A8E348DA-25BC-4C9B-8746-200A8D947D96}" dt="2023-12-04T12:59:52.397" v="20" actId="20577"/>
        <pc:sldMkLst>
          <pc:docMk/>
          <pc:sldMk cId="1206143887" sldId="258"/>
        </pc:sldMkLst>
        <pc:spChg chg="mod">
          <ac:chgData name="mat dar" userId="88a1d48208575034" providerId="Windows Live" clId="Web-{A8E348DA-25BC-4C9B-8746-200A8D947D96}" dt="2023-12-04T12:59:52.397" v="20" actId="20577"/>
          <ac:spMkLst>
            <pc:docMk/>
            <pc:sldMk cId="1206143887" sldId="258"/>
            <ac:spMk id="3" creationId="{9E4F7632-116A-74CC-962E-5320D2A3A934}"/>
          </ac:spMkLst>
        </pc:spChg>
      </pc:sldChg>
      <pc:sldChg chg="modSp">
        <pc:chgData name="mat dar" userId="88a1d48208575034" providerId="Windows Live" clId="Web-{A8E348DA-25BC-4C9B-8746-200A8D947D96}" dt="2023-12-04T13:00:25.383" v="23" actId="20577"/>
        <pc:sldMkLst>
          <pc:docMk/>
          <pc:sldMk cId="4267500750" sldId="260"/>
        </pc:sldMkLst>
        <pc:spChg chg="mod">
          <ac:chgData name="mat dar" userId="88a1d48208575034" providerId="Windows Live" clId="Web-{A8E348DA-25BC-4C9B-8746-200A8D947D96}" dt="2023-12-04T13:00:25.383" v="23" actId="20577"/>
          <ac:spMkLst>
            <pc:docMk/>
            <pc:sldMk cId="4267500750" sldId="260"/>
            <ac:spMk id="3" creationId="{25F03E21-056D-7B00-8608-ED61794402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12/4/2023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r>
              <a:rPr lang="en-US"/>
              <a:t>Certification sur les bases de la programmation</a:t>
            </a:r>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760717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12/4/2023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r>
              <a:rPr lang="en-US"/>
              <a:t>Certification sur les bases de la programmation</a:t>
            </a:r>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60466719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12/4/2023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r>
              <a:rPr lang="en-US"/>
              <a:t>Certification sur les bases de la programmation</a:t>
            </a:r>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73211264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12/4/2023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r>
              <a:rPr lang="en-US"/>
              <a:t>Certification sur les bases de la programmation</a:t>
            </a:r>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345420512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12/4/2023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r>
              <a:rPr lang="en-US"/>
              <a:t>Certification sur les bases de la programmation</a:t>
            </a:r>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66582930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12/4/2023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r>
              <a:rPr lang="en-US"/>
              <a:t>Certification sur les bases de la programmation</a:t>
            </a:r>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275481592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12/4/2023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r>
              <a:rPr lang="en-US"/>
              <a:t>Certification sur les bases de la programmation</a:t>
            </a:r>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75252462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12/4/2023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r>
              <a:rPr lang="en-US"/>
              <a:t>Certification sur les bases de la programmation</a:t>
            </a:r>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43209472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12/4/2023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r>
              <a:rPr lang="en-US"/>
              <a:t>Certification sur les bases de la programmation</a:t>
            </a:r>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89270704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12/4/2023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r>
              <a:rPr lang="en-US"/>
              <a:t>Certification sur les bases de la programmation</a:t>
            </a:r>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41210265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12/4/2023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r>
              <a:rPr lang="en-US"/>
              <a:t>Certification sur les bases de la programmation</a:t>
            </a:r>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a:t>
            </a:fld>
            <a:endParaRPr lang="en-US"/>
          </a:p>
        </p:txBody>
      </p:sp>
    </p:spTree>
    <p:extLst>
      <p:ext uri="{BB962C8B-B14F-4D97-AF65-F5344CB8AC3E}">
        <p14:creationId xmlns:p14="http://schemas.microsoft.com/office/powerpoint/2010/main" val="193533955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12/4/2023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r>
              <a:rPr lang="en-US"/>
              <a:t>Certification sur les bases de la programmation</a:t>
            </a:r>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7765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dt="0"/>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2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2408583" y="1503007"/>
            <a:ext cx="7374834" cy="1868049"/>
          </a:xfrm>
        </p:spPr>
        <p:txBody>
          <a:bodyPr>
            <a:normAutofit/>
          </a:bodyPr>
          <a:lstStyle/>
          <a:p>
            <a:r>
              <a:rPr lang="fr-FR" dirty="0">
                <a:cs typeface="Calibri Light"/>
              </a:rPr>
              <a:t>CERTIFICATION</a:t>
            </a:r>
            <a:endParaRPr lang="fr-FR" dirty="0"/>
          </a:p>
        </p:txBody>
      </p:sp>
      <p:sp>
        <p:nvSpPr>
          <p:cNvPr id="3" name="Sous-titre 2"/>
          <p:cNvSpPr>
            <a:spLocks noGrp="1"/>
          </p:cNvSpPr>
          <p:nvPr>
            <p:ph type="subTitle" idx="1"/>
          </p:nvPr>
        </p:nvSpPr>
        <p:spPr>
          <a:xfrm>
            <a:off x="2885661" y="4509051"/>
            <a:ext cx="6420678" cy="978654"/>
          </a:xfrm>
        </p:spPr>
        <p:txBody>
          <a:bodyPr vert="horz" lIns="91440" tIns="45720" rIns="91440" bIns="45720" rtlCol="0" anchor="t">
            <a:normAutofit/>
          </a:bodyPr>
          <a:lstStyle/>
          <a:p>
            <a:r>
              <a:rPr lang="fr-FR" dirty="0">
                <a:cs typeface="Calibri"/>
              </a:rPr>
              <a:t>Les bases de la programmation</a:t>
            </a:r>
            <a:endParaRPr lang="fr-FR" dirty="0"/>
          </a:p>
        </p:txBody>
      </p:sp>
      <p:grpSp>
        <p:nvGrpSpPr>
          <p:cNvPr id="12" name="Group 11">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7876"/>
            <a:ext cx="867485" cy="115439"/>
            <a:chOff x="8910933" y="1861308"/>
            <a:chExt cx="867485" cy="115439"/>
          </a:xfrm>
        </p:grpSpPr>
        <p:sp>
          <p:nvSpPr>
            <p:cNvPr id="13" name="Rectangle 12">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Espace réservé du numéro de diapositive 3">
            <a:extLst>
              <a:ext uri="{FF2B5EF4-FFF2-40B4-BE49-F238E27FC236}">
                <a16:creationId xmlns:a16="http://schemas.microsoft.com/office/drawing/2014/main" id="{B2C40008-F1AB-73C9-1933-CF803D889916}"/>
              </a:ext>
            </a:extLst>
          </p:cNvPr>
          <p:cNvSpPr>
            <a:spLocks noGrp="1"/>
          </p:cNvSpPr>
          <p:nvPr>
            <p:ph type="sldNum" sz="quarter" idx="12"/>
          </p:nvPr>
        </p:nvSpPr>
        <p:spPr/>
        <p:txBody>
          <a:bodyPr/>
          <a:lstStyle/>
          <a:p>
            <a:r>
              <a:rPr lang="en-US" dirty="0"/>
              <a:t>1/7</a:t>
            </a:r>
            <a:endParaRPr lang="fr-FR" dirty="0"/>
          </a:p>
        </p:txBody>
      </p:sp>
      <p:sp>
        <p:nvSpPr>
          <p:cNvPr id="6" name="Espace réservé du pied de page 5">
            <a:extLst>
              <a:ext uri="{FF2B5EF4-FFF2-40B4-BE49-F238E27FC236}">
                <a16:creationId xmlns:a16="http://schemas.microsoft.com/office/drawing/2014/main" id="{8431BA12-2C7D-3D9F-2426-A0F44AF9D665}"/>
              </a:ext>
            </a:extLst>
          </p:cNvPr>
          <p:cNvSpPr>
            <a:spLocks noGrp="1"/>
          </p:cNvSpPr>
          <p:nvPr>
            <p:ph type="ftr" sz="quarter" idx="11"/>
          </p:nvPr>
        </p:nvSpPr>
        <p:spPr/>
        <p:txBody>
          <a:bodyPr/>
          <a:lstStyle/>
          <a:p>
            <a:r>
              <a:rPr lang="fr-FR" sz="1400" dirty="0"/>
              <a:t>Certification sur les bases de la programmation</a:t>
            </a:r>
          </a:p>
        </p:txBody>
      </p:sp>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Une image contenant texte, capture d’écran, Police&#10;&#10;Description générée automatiquement">
            <a:extLst>
              <a:ext uri="{FF2B5EF4-FFF2-40B4-BE49-F238E27FC236}">
                <a16:creationId xmlns:a16="http://schemas.microsoft.com/office/drawing/2014/main" id="{91443E85-566F-20CE-BADC-301D9A71A13E}"/>
              </a:ext>
            </a:extLst>
          </p:cNvPr>
          <p:cNvPicPr>
            <a:picLocks noGrp="1" noChangeAspect="1"/>
          </p:cNvPicPr>
          <p:nvPr>
            <p:ph idx="1"/>
          </p:nvPr>
        </p:nvPicPr>
        <p:blipFill>
          <a:blip r:embed="rId2"/>
          <a:stretch>
            <a:fillRect/>
          </a:stretch>
        </p:blipFill>
        <p:spPr>
          <a:xfrm>
            <a:off x="1788676" y="142603"/>
            <a:ext cx="8220947" cy="6166442"/>
          </a:xfrm>
        </p:spPr>
      </p:pic>
      <p:sp>
        <p:nvSpPr>
          <p:cNvPr id="25" name="Espace réservé du numéro de diapositive 24">
            <a:extLst>
              <a:ext uri="{FF2B5EF4-FFF2-40B4-BE49-F238E27FC236}">
                <a16:creationId xmlns:a16="http://schemas.microsoft.com/office/drawing/2014/main" id="{C60B0606-C6B0-CD4D-1685-1AE5FCAC816B}"/>
              </a:ext>
            </a:extLst>
          </p:cNvPr>
          <p:cNvSpPr>
            <a:spLocks noGrp="1"/>
          </p:cNvSpPr>
          <p:nvPr>
            <p:ph type="sldNum" sz="quarter" idx="12"/>
          </p:nvPr>
        </p:nvSpPr>
        <p:spPr/>
        <p:txBody>
          <a:bodyPr/>
          <a:lstStyle/>
          <a:p>
            <a:fld id="{19590046-DA73-4BBF-84B5-C08E6F75191A}" type="slidenum">
              <a:rPr lang="en-US" dirty="0" smtClean="0"/>
              <a:t>2</a:t>
            </a:fld>
            <a:r>
              <a:rPr lang="fr-FR" dirty="0"/>
              <a:t>/7</a:t>
            </a:r>
          </a:p>
        </p:txBody>
      </p:sp>
      <p:sp>
        <p:nvSpPr>
          <p:cNvPr id="26" name="Espace réservé du pied de page 25">
            <a:extLst>
              <a:ext uri="{FF2B5EF4-FFF2-40B4-BE49-F238E27FC236}">
                <a16:creationId xmlns:a16="http://schemas.microsoft.com/office/drawing/2014/main" id="{392321CB-5941-4170-2A61-1C2ED942EFE9}"/>
              </a:ext>
            </a:extLst>
          </p:cNvPr>
          <p:cNvSpPr>
            <a:spLocks noGrp="1"/>
          </p:cNvSpPr>
          <p:nvPr>
            <p:ph type="ftr" sz="quarter" idx="11"/>
          </p:nvPr>
        </p:nvSpPr>
        <p:spPr/>
        <p:txBody>
          <a:bodyPr/>
          <a:lstStyle/>
          <a:p>
            <a:r>
              <a:rPr lang="fr-FR" sz="1400" dirty="0"/>
              <a:t>Certification sur les bases de la programmation</a:t>
            </a:r>
          </a:p>
        </p:txBody>
      </p:sp>
    </p:spTree>
    <p:extLst>
      <p:ext uri="{BB962C8B-B14F-4D97-AF65-F5344CB8AC3E}">
        <p14:creationId xmlns:p14="http://schemas.microsoft.com/office/powerpoint/2010/main" val="31026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DC89379-34AD-AE2F-2113-269902D061C0}"/>
              </a:ext>
            </a:extLst>
          </p:cNvPr>
          <p:cNvSpPr>
            <a:spLocks noGrp="1"/>
          </p:cNvSpPr>
          <p:nvPr>
            <p:ph type="title"/>
          </p:nvPr>
        </p:nvSpPr>
        <p:spPr>
          <a:xfrm>
            <a:off x="1688124" y="723901"/>
            <a:ext cx="8815754" cy="1286648"/>
          </a:xfrm>
        </p:spPr>
        <p:txBody>
          <a:bodyPr anchor="b">
            <a:normAutofit/>
          </a:bodyPr>
          <a:lstStyle/>
          <a:p>
            <a:pPr algn="ctr"/>
            <a:r>
              <a:rPr lang="fr-FR" b="1" dirty="0"/>
              <a:t>Introduction</a:t>
            </a:r>
            <a:endParaRPr lang="fr-FR" dirty="0"/>
          </a:p>
          <a:p>
            <a:pPr algn="ctr"/>
            <a:endParaRPr lang="fr-FR"/>
          </a:p>
        </p:txBody>
      </p:sp>
      <p:sp>
        <p:nvSpPr>
          <p:cNvPr id="3" name="Espace réservé du contenu 2">
            <a:extLst>
              <a:ext uri="{FF2B5EF4-FFF2-40B4-BE49-F238E27FC236}">
                <a16:creationId xmlns:a16="http://schemas.microsoft.com/office/drawing/2014/main" id="{EE6709BB-698D-1010-21FE-DC4BB85B0F80}"/>
              </a:ext>
            </a:extLst>
          </p:cNvPr>
          <p:cNvSpPr>
            <a:spLocks noGrp="1"/>
          </p:cNvSpPr>
          <p:nvPr>
            <p:ph idx="1"/>
          </p:nvPr>
        </p:nvSpPr>
        <p:spPr>
          <a:xfrm>
            <a:off x="2985078" y="2682052"/>
            <a:ext cx="6221845" cy="3452047"/>
          </a:xfrm>
        </p:spPr>
        <p:txBody>
          <a:bodyPr vert="horz" lIns="91440" tIns="45720" rIns="91440" bIns="45720" rtlCol="0" anchor="ctr">
            <a:normAutofit/>
          </a:bodyPr>
          <a:lstStyle/>
          <a:p>
            <a:pPr algn="ctr"/>
            <a:r>
              <a:rPr lang="fr-FR" dirty="0">
                <a:ea typeface="+mn-lt"/>
                <a:cs typeface="+mn-lt"/>
              </a:rPr>
              <a:t>Aujourd'hui, je vais parler d'un sujet fondamental et essentiel dans le monde de la technologie moderne : les bases de la programmation. La programmation est devenue un élément crucial dans presque tous les domaines, qu'il s'agisse du développement de logiciels, de l'analyse de données, de l'intelligence artificielle ou de la création de sites web. Cette certification vise à fournir les connaissances et les compétences de base nécessaires pour comprendre et débuter dans le monde de la programmation.</a:t>
            </a:r>
            <a:endParaRPr lang="fr-FR" dirty="0"/>
          </a:p>
        </p:txBody>
      </p:sp>
      <p:grpSp>
        <p:nvGrpSpPr>
          <p:cNvPr id="32"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Espace réservé du numéro de diapositive 3">
            <a:extLst>
              <a:ext uri="{FF2B5EF4-FFF2-40B4-BE49-F238E27FC236}">
                <a16:creationId xmlns:a16="http://schemas.microsoft.com/office/drawing/2014/main" id="{70744575-77D0-7238-EAC1-B632F5C2F054}"/>
              </a:ext>
            </a:extLst>
          </p:cNvPr>
          <p:cNvSpPr>
            <a:spLocks noGrp="1"/>
          </p:cNvSpPr>
          <p:nvPr>
            <p:ph type="sldNum" sz="quarter" idx="12"/>
          </p:nvPr>
        </p:nvSpPr>
        <p:spPr/>
        <p:txBody>
          <a:bodyPr/>
          <a:lstStyle/>
          <a:p>
            <a:r>
              <a:rPr lang="en-US" dirty="0"/>
              <a:t>3/7</a:t>
            </a:r>
            <a:endParaRPr lang="fr-FR" dirty="0"/>
          </a:p>
        </p:txBody>
      </p:sp>
      <p:sp>
        <p:nvSpPr>
          <p:cNvPr id="5" name="Espace réservé du pied de page 4">
            <a:extLst>
              <a:ext uri="{FF2B5EF4-FFF2-40B4-BE49-F238E27FC236}">
                <a16:creationId xmlns:a16="http://schemas.microsoft.com/office/drawing/2014/main" id="{D8982748-49FD-5454-8032-ABF2E83FE697}"/>
              </a:ext>
            </a:extLst>
          </p:cNvPr>
          <p:cNvSpPr>
            <a:spLocks noGrp="1"/>
          </p:cNvSpPr>
          <p:nvPr>
            <p:ph type="ftr" sz="quarter" idx="11"/>
          </p:nvPr>
        </p:nvSpPr>
        <p:spPr/>
        <p:txBody>
          <a:bodyPr/>
          <a:lstStyle/>
          <a:p>
            <a:r>
              <a:rPr lang="fr-FR" sz="1400" dirty="0"/>
              <a:t>Certification sur les bases de la programmation</a:t>
            </a:r>
          </a:p>
        </p:txBody>
      </p:sp>
    </p:spTree>
    <p:extLst>
      <p:ext uri="{BB962C8B-B14F-4D97-AF65-F5344CB8AC3E}">
        <p14:creationId xmlns:p14="http://schemas.microsoft.com/office/powerpoint/2010/main" val="423905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55E70A0-8D56-1C13-ADF4-252442257C3B}"/>
              </a:ext>
            </a:extLst>
          </p:cNvPr>
          <p:cNvSpPr>
            <a:spLocks noGrp="1"/>
          </p:cNvSpPr>
          <p:nvPr>
            <p:ph type="title"/>
          </p:nvPr>
        </p:nvSpPr>
        <p:spPr>
          <a:xfrm>
            <a:off x="1688124" y="723901"/>
            <a:ext cx="8815754" cy="1286648"/>
          </a:xfrm>
        </p:spPr>
        <p:txBody>
          <a:bodyPr anchor="b">
            <a:normAutofit/>
          </a:bodyPr>
          <a:lstStyle/>
          <a:p>
            <a:pPr algn="ctr"/>
            <a:r>
              <a:rPr lang="fr-FR" b="1" dirty="0"/>
              <a:t>Partie 1 : Introduction à la programmation</a:t>
            </a:r>
            <a:endParaRPr lang="fr-FR" dirty="0"/>
          </a:p>
          <a:p>
            <a:pPr algn="ctr"/>
            <a:endParaRPr lang="fr-FR"/>
          </a:p>
        </p:txBody>
      </p:sp>
      <p:sp>
        <p:nvSpPr>
          <p:cNvPr id="3" name="Espace réservé du contenu 2">
            <a:extLst>
              <a:ext uri="{FF2B5EF4-FFF2-40B4-BE49-F238E27FC236}">
                <a16:creationId xmlns:a16="http://schemas.microsoft.com/office/drawing/2014/main" id="{9E4F7632-116A-74CC-962E-5320D2A3A934}"/>
              </a:ext>
            </a:extLst>
          </p:cNvPr>
          <p:cNvSpPr>
            <a:spLocks noGrp="1"/>
          </p:cNvSpPr>
          <p:nvPr>
            <p:ph idx="1"/>
          </p:nvPr>
        </p:nvSpPr>
        <p:spPr>
          <a:xfrm>
            <a:off x="2985078" y="2682052"/>
            <a:ext cx="6221845" cy="3452047"/>
          </a:xfrm>
        </p:spPr>
        <p:txBody>
          <a:bodyPr vert="horz" lIns="91440" tIns="45720" rIns="91440" bIns="45720" rtlCol="0" anchor="ctr">
            <a:normAutofit/>
          </a:bodyPr>
          <a:lstStyle/>
          <a:p>
            <a:pPr algn="ctr"/>
            <a:r>
              <a:rPr lang="fr-FR" dirty="0">
                <a:ea typeface="+mn-lt"/>
                <a:cs typeface="+mn-lt"/>
              </a:rPr>
              <a:t>Dans cette première partie, on nous apprend les concepts fondamentaux de la programmation, y compris les variables, les opérateurs, les structures de contrôle (boucles, conditions). J'ai découvert également différents langages de programmation et leurs utilisations spécifiques, ce qui permettra de choisir celui qui convient le mieux à mes objectifs.</a:t>
            </a:r>
            <a:endParaRPr lang="fr-FR" dirty="0"/>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Espace réservé du numéro de diapositive 3">
            <a:extLst>
              <a:ext uri="{FF2B5EF4-FFF2-40B4-BE49-F238E27FC236}">
                <a16:creationId xmlns:a16="http://schemas.microsoft.com/office/drawing/2014/main" id="{5631DAB8-37B5-0A37-EF49-7147A0FF3866}"/>
              </a:ext>
            </a:extLst>
          </p:cNvPr>
          <p:cNvSpPr>
            <a:spLocks noGrp="1"/>
          </p:cNvSpPr>
          <p:nvPr>
            <p:ph type="sldNum" sz="quarter" idx="12"/>
          </p:nvPr>
        </p:nvSpPr>
        <p:spPr/>
        <p:txBody>
          <a:bodyPr/>
          <a:lstStyle/>
          <a:p>
            <a:fld id="{19590046-DA73-4BBF-84B5-C08E6F75191A}" type="slidenum">
              <a:rPr lang="en-US" dirty="0" smtClean="0"/>
              <a:t>4</a:t>
            </a:fld>
            <a:r>
              <a:rPr lang="fr-FR" dirty="0"/>
              <a:t>/7</a:t>
            </a:r>
          </a:p>
        </p:txBody>
      </p:sp>
      <p:sp>
        <p:nvSpPr>
          <p:cNvPr id="5" name="Espace réservé du pied de page 4">
            <a:extLst>
              <a:ext uri="{FF2B5EF4-FFF2-40B4-BE49-F238E27FC236}">
                <a16:creationId xmlns:a16="http://schemas.microsoft.com/office/drawing/2014/main" id="{4CA5C3E7-B83A-E754-2903-069097E6BE81}"/>
              </a:ext>
            </a:extLst>
          </p:cNvPr>
          <p:cNvSpPr>
            <a:spLocks noGrp="1"/>
          </p:cNvSpPr>
          <p:nvPr>
            <p:ph type="ftr" sz="quarter" idx="11"/>
          </p:nvPr>
        </p:nvSpPr>
        <p:spPr/>
        <p:txBody>
          <a:bodyPr/>
          <a:lstStyle/>
          <a:p>
            <a:r>
              <a:rPr lang="fr-FR" sz="1400" dirty="0"/>
              <a:t>Certification sur les bases de la programmation</a:t>
            </a:r>
          </a:p>
        </p:txBody>
      </p:sp>
    </p:spTree>
    <p:extLst>
      <p:ext uri="{BB962C8B-B14F-4D97-AF65-F5344CB8AC3E}">
        <p14:creationId xmlns:p14="http://schemas.microsoft.com/office/powerpoint/2010/main" val="120614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A65122B-CE25-D90C-F571-8F50C6BFD038}"/>
              </a:ext>
            </a:extLst>
          </p:cNvPr>
          <p:cNvSpPr>
            <a:spLocks noGrp="1"/>
          </p:cNvSpPr>
          <p:nvPr>
            <p:ph type="title"/>
          </p:nvPr>
        </p:nvSpPr>
        <p:spPr>
          <a:xfrm>
            <a:off x="1688124" y="723901"/>
            <a:ext cx="8815754" cy="1286648"/>
          </a:xfrm>
        </p:spPr>
        <p:txBody>
          <a:bodyPr anchor="b">
            <a:normAutofit/>
          </a:bodyPr>
          <a:lstStyle/>
          <a:p>
            <a:pPr algn="ctr"/>
            <a:r>
              <a:rPr lang="fr-FR" b="1" dirty="0"/>
              <a:t>Partie 2 : Structures de données et algorithmes</a:t>
            </a:r>
            <a:endParaRPr lang="fr-FR"/>
          </a:p>
          <a:p>
            <a:pPr algn="ctr"/>
            <a:endParaRPr lang="fr-FR"/>
          </a:p>
        </p:txBody>
      </p:sp>
      <p:sp>
        <p:nvSpPr>
          <p:cNvPr id="3" name="Espace réservé du contenu 2">
            <a:extLst>
              <a:ext uri="{FF2B5EF4-FFF2-40B4-BE49-F238E27FC236}">
                <a16:creationId xmlns:a16="http://schemas.microsoft.com/office/drawing/2014/main" id="{14397A36-604F-5642-FCC5-8ADF97A3B862}"/>
              </a:ext>
            </a:extLst>
          </p:cNvPr>
          <p:cNvSpPr>
            <a:spLocks noGrp="1"/>
          </p:cNvSpPr>
          <p:nvPr>
            <p:ph idx="1"/>
          </p:nvPr>
        </p:nvSpPr>
        <p:spPr>
          <a:xfrm>
            <a:off x="2985078" y="2682052"/>
            <a:ext cx="6221845" cy="3452047"/>
          </a:xfrm>
        </p:spPr>
        <p:txBody>
          <a:bodyPr vert="horz" lIns="91440" tIns="45720" rIns="91440" bIns="45720" rtlCol="0" anchor="ctr">
            <a:normAutofit/>
          </a:bodyPr>
          <a:lstStyle/>
          <a:p>
            <a:pPr algn="ctr"/>
            <a:r>
              <a:rPr lang="fr-FR" dirty="0">
                <a:ea typeface="+mn-lt"/>
                <a:cs typeface="+mn-lt"/>
              </a:rPr>
              <a:t>La deuxième partie de cette certification nous plonge dans les structures de données. On découvrira les types de données courants tels que les tableaux, les listes, Comprendre ces concepts est essentiel pour résoudre des problèmes informatiques et créer des applications plus efficaces et performantes.</a:t>
            </a:r>
            <a:endParaRPr lang="fr-FR" dirty="0"/>
          </a:p>
        </p:txBody>
      </p:sp>
      <p:grpSp>
        <p:nvGrpSpPr>
          <p:cNvPr id="28" name="Group 27">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29" name="Rectangle 28">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Espace réservé du numéro de diapositive 3">
            <a:extLst>
              <a:ext uri="{FF2B5EF4-FFF2-40B4-BE49-F238E27FC236}">
                <a16:creationId xmlns:a16="http://schemas.microsoft.com/office/drawing/2014/main" id="{7B6BA890-25A4-325E-7D83-60BDDC3D2E1E}"/>
              </a:ext>
            </a:extLst>
          </p:cNvPr>
          <p:cNvSpPr>
            <a:spLocks noGrp="1"/>
          </p:cNvSpPr>
          <p:nvPr>
            <p:ph type="sldNum" sz="quarter" idx="12"/>
          </p:nvPr>
        </p:nvSpPr>
        <p:spPr/>
        <p:txBody>
          <a:bodyPr/>
          <a:lstStyle/>
          <a:p>
            <a:fld id="{19590046-DA73-4BBF-84B5-C08E6F75191A}" type="slidenum">
              <a:rPr lang="en-US" dirty="0" smtClean="0"/>
              <a:t>5</a:t>
            </a:fld>
            <a:r>
              <a:rPr lang="fr-FR" dirty="0"/>
              <a:t>/7</a:t>
            </a:r>
          </a:p>
        </p:txBody>
      </p:sp>
      <p:sp>
        <p:nvSpPr>
          <p:cNvPr id="5" name="Espace réservé du pied de page 4">
            <a:extLst>
              <a:ext uri="{FF2B5EF4-FFF2-40B4-BE49-F238E27FC236}">
                <a16:creationId xmlns:a16="http://schemas.microsoft.com/office/drawing/2014/main" id="{5D458A13-4870-D7C8-F5B3-172ACD06013A}"/>
              </a:ext>
            </a:extLst>
          </p:cNvPr>
          <p:cNvSpPr>
            <a:spLocks noGrp="1"/>
          </p:cNvSpPr>
          <p:nvPr>
            <p:ph type="ftr" sz="quarter" idx="11"/>
          </p:nvPr>
        </p:nvSpPr>
        <p:spPr/>
        <p:txBody>
          <a:bodyPr/>
          <a:lstStyle/>
          <a:p>
            <a:r>
              <a:rPr lang="fr-FR" sz="1400" dirty="0"/>
              <a:t>Certification sur les bases de la programmation</a:t>
            </a:r>
          </a:p>
        </p:txBody>
      </p:sp>
    </p:spTree>
    <p:extLst>
      <p:ext uri="{BB962C8B-B14F-4D97-AF65-F5344CB8AC3E}">
        <p14:creationId xmlns:p14="http://schemas.microsoft.com/office/powerpoint/2010/main" val="301144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0BA0BE2-977F-5ABE-85B9-344D8E02D64D}"/>
              </a:ext>
            </a:extLst>
          </p:cNvPr>
          <p:cNvSpPr>
            <a:spLocks noGrp="1"/>
          </p:cNvSpPr>
          <p:nvPr>
            <p:ph type="title"/>
          </p:nvPr>
        </p:nvSpPr>
        <p:spPr>
          <a:xfrm>
            <a:off x="1688124" y="723901"/>
            <a:ext cx="8815754" cy="1286648"/>
          </a:xfrm>
        </p:spPr>
        <p:txBody>
          <a:bodyPr anchor="b">
            <a:normAutofit/>
          </a:bodyPr>
          <a:lstStyle/>
          <a:p>
            <a:pPr algn="ctr"/>
            <a:r>
              <a:rPr lang="fr-FR" dirty="0">
                <a:ea typeface="+mj-lt"/>
                <a:cs typeface="+mj-lt"/>
              </a:rPr>
              <a:t>Pourquoi avoir choisi cette certification </a:t>
            </a:r>
            <a:endParaRPr lang="fr-FR" dirty="0"/>
          </a:p>
        </p:txBody>
      </p:sp>
      <p:sp>
        <p:nvSpPr>
          <p:cNvPr id="3" name="Espace réservé du contenu 2">
            <a:extLst>
              <a:ext uri="{FF2B5EF4-FFF2-40B4-BE49-F238E27FC236}">
                <a16:creationId xmlns:a16="http://schemas.microsoft.com/office/drawing/2014/main" id="{25F03E21-056D-7B00-8608-ED61794402DB}"/>
              </a:ext>
            </a:extLst>
          </p:cNvPr>
          <p:cNvSpPr>
            <a:spLocks noGrp="1"/>
          </p:cNvSpPr>
          <p:nvPr>
            <p:ph idx="1"/>
          </p:nvPr>
        </p:nvSpPr>
        <p:spPr>
          <a:xfrm>
            <a:off x="2985078" y="2682052"/>
            <a:ext cx="6221845" cy="3452047"/>
          </a:xfrm>
        </p:spPr>
        <p:txBody>
          <a:bodyPr anchor="ctr">
            <a:normAutofit/>
          </a:bodyPr>
          <a:lstStyle/>
          <a:p>
            <a:pPr algn="ctr"/>
            <a:r>
              <a:rPr lang="fr-FR" dirty="0">
                <a:ea typeface="+mn-lt"/>
                <a:cs typeface="+mn-lt"/>
              </a:rPr>
              <a:t>Cette certification offre une base solide pour comprendre les principes de base de la programmation, nous permettant ainsi de nous lancer dans des technologies plus avancées. Elle nous ouvrira les portes vers des opportunités de carrière plus vastes dans le monde du développement logiciel, de l'ingénierie logicielle et de la technologie en général.</a:t>
            </a:r>
            <a:endParaRPr lang="fr-FR" dirty="0"/>
          </a:p>
        </p:txBody>
      </p:sp>
      <p:grpSp>
        <p:nvGrpSpPr>
          <p:cNvPr id="28" name="Group 27">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29" name="Rectangle 28">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Espace réservé du numéro de diapositive 3">
            <a:extLst>
              <a:ext uri="{FF2B5EF4-FFF2-40B4-BE49-F238E27FC236}">
                <a16:creationId xmlns:a16="http://schemas.microsoft.com/office/drawing/2014/main" id="{D5399DBE-57E1-BFB3-413F-4CDE21ED3E62}"/>
              </a:ext>
            </a:extLst>
          </p:cNvPr>
          <p:cNvSpPr>
            <a:spLocks noGrp="1"/>
          </p:cNvSpPr>
          <p:nvPr>
            <p:ph type="sldNum" sz="quarter" idx="12"/>
          </p:nvPr>
        </p:nvSpPr>
        <p:spPr/>
        <p:txBody>
          <a:bodyPr/>
          <a:lstStyle/>
          <a:p>
            <a:fld id="{19590046-DA73-4BBF-84B5-C08E6F75191A}" type="slidenum">
              <a:rPr lang="en-US" dirty="0" smtClean="0"/>
              <a:t>6</a:t>
            </a:fld>
            <a:r>
              <a:rPr lang="fr-FR" dirty="0"/>
              <a:t>/7</a:t>
            </a:r>
          </a:p>
        </p:txBody>
      </p:sp>
      <p:sp>
        <p:nvSpPr>
          <p:cNvPr id="5" name="Espace réservé du pied de page 4">
            <a:extLst>
              <a:ext uri="{FF2B5EF4-FFF2-40B4-BE49-F238E27FC236}">
                <a16:creationId xmlns:a16="http://schemas.microsoft.com/office/drawing/2014/main" id="{D55C6802-B176-F093-22B1-4C393C6D1991}"/>
              </a:ext>
            </a:extLst>
          </p:cNvPr>
          <p:cNvSpPr>
            <a:spLocks noGrp="1"/>
          </p:cNvSpPr>
          <p:nvPr>
            <p:ph type="ftr" sz="quarter" idx="11"/>
          </p:nvPr>
        </p:nvSpPr>
        <p:spPr/>
        <p:txBody>
          <a:bodyPr/>
          <a:lstStyle/>
          <a:p>
            <a:r>
              <a:rPr lang="fr-FR" sz="1400" dirty="0"/>
              <a:t>Certification sur les bases de la programmation</a:t>
            </a:r>
          </a:p>
        </p:txBody>
      </p:sp>
    </p:spTree>
    <p:extLst>
      <p:ext uri="{BB962C8B-B14F-4D97-AF65-F5344CB8AC3E}">
        <p14:creationId xmlns:p14="http://schemas.microsoft.com/office/powerpoint/2010/main" val="426750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304DA4-165D-A78B-68BF-164D943113F0}"/>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5C9CCCFA-0759-E74D-D5F0-2E8FC78E8F26}"/>
              </a:ext>
            </a:extLst>
          </p:cNvPr>
          <p:cNvSpPr>
            <a:spLocks noGrp="1"/>
          </p:cNvSpPr>
          <p:nvPr>
            <p:ph idx="1"/>
          </p:nvPr>
        </p:nvSpPr>
        <p:spPr/>
        <p:txBody>
          <a:bodyPr vert="horz" lIns="91440" tIns="45720" rIns="91440" bIns="45720" rtlCol="0" anchor="t">
            <a:normAutofit/>
          </a:bodyPr>
          <a:lstStyle/>
          <a:p>
            <a:r>
              <a:rPr lang="fr-FR" dirty="0">
                <a:solidFill>
                  <a:srgbClr val="2C2830"/>
                </a:solidFill>
                <a:ea typeface="+mn-lt"/>
                <a:cs typeface="+mn-lt"/>
              </a:rPr>
              <a:t>En conclusion, cette certification m'a  permis de découvrir les bases de la programmation, un domaine essentiel dans le paysage technologique actuel. J'ai acquis des connaissances fondamentales qui me permettront de poursuivre mon parcours dans le développement logiciel, l'analyse de données ou d'autres domaines connexes. Avec ces compétences, je serais mieux équipé pour relever les défis futurs et m'ouvrir de nouvelles opportunités professionnelles dans le domaine du développement.</a:t>
            </a:r>
            <a:endParaRPr lang="fr-FR" dirty="0"/>
          </a:p>
        </p:txBody>
      </p:sp>
      <p:sp>
        <p:nvSpPr>
          <p:cNvPr id="4" name="Espace réservé du numéro de diapositive 3">
            <a:extLst>
              <a:ext uri="{FF2B5EF4-FFF2-40B4-BE49-F238E27FC236}">
                <a16:creationId xmlns:a16="http://schemas.microsoft.com/office/drawing/2014/main" id="{781DF51D-4510-91DB-4AFB-ED307BCBFABB}"/>
              </a:ext>
            </a:extLst>
          </p:cNvPr>
          <p:cNvSpPr>
            <a:spLocks noGrp="1"/>
          </p:cNvSpPr>
          <p:nvPr>
            <p:ph type="sldNum" sz="quarter" idx="12"/>
          </p:nvPr>
        </p:nvSpPr>
        <p:spPr/>
        <p:txBody>
          <a:bodyPr/>
          <a:lstStyle/>
          <a:p>
            <a:r>
              <a:rPr lang="en-US" dirty="0"/>
              <a:t>7/7</a:t>
            </a:r>
            <a:endParaRPr lang="fr-FR" dirty="0"/>
          </a:p>
        </p:txBody>
      </p:sp>
      <p:sp>
        <p:nvSpPr>
          <p:cNvPr id="8" name="Espace réservé du pied de page 7">
            <a:extLst>
              <a:ext uri="{FF2B5EF4-FFF2-40B4-BE49-F238E27FC236}">
                <a16:creationId xmlns:a16="http://schemas.microsoft.com/office/drawing/2014/main" id="{39EB399C-CED5-B417-68CD-27D99BA33C82}"/>
              </a:ext>
            </a:extLst>
          </p:cNvPr>
          <p:cNvSpPr>
            <a:spLocks noGrp="1"/>
          </p:cNvSpPr>
          <p:nvPr>
            <p:ph type="ftr" sz="quarter" idx="11"/>
          </p:nvPr>
        </p:nvSpPr>
        <p:spPr/>
        <p:txBody>
          <a:bodyPr/>
          <a:lstStyle/>
          <a:p>
            <a:r>
              <a:rPr lang="fr-FR" sz="1400" dirty="0"/>
              <a:t>Certification sur les bases de la programmation</a:t>
            </a:r>
          </a:p>
        </p:txBody>
      </p:sp>
    </p:spTree>
    <p:extLst>
      <p:ext uri="{BB962C8B-B14F-4D97-AF65-F5344CB8AC3E}">
        <p14:creationId xmlns:p14="http://schemas.microsoft.com/office/powerpoint/2010/main" val="1792993978"/>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AdornVTI</vt:lpstr>
      <vt:lpstr>CERTIFICATION</vt:lpstr>
      <vt:lpstr>Présentation PowerPoint</vt:lpstr>
      <vt:lpstr>Introduction </vt:lpstr>
      <vt:lpstr>Partie 1 : Introduction à la programmation </vt:lpstr>
      <vt:lpstr>Partie 2 : Structures de données et algorithmes </vt:lpstr>
      <vt:lpstr>Pourquoi avoir choisi cette certification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144</cp:revision>
  <dcterms:created xsi:type="dcterms:W3CDTF">2023-12-03T15:53:53Z</dcterms:created>
  <dcterms:modified xsi:type="dcterms:W3CDTF">2023-12-04T13:00:30Z</dcterms:modified>
</cp:coreProperties>
</file>