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handoutMasterIdLst>
    <p:handoutMasterId r:id="rId11"/>
  </p:handout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0644D2-AAC6-4B22-9865-1DDF832429DF}" v="23" dt="2023-12-03T15:39:53.527"/>
    <p1510:client id="{F0AA56AC-C64A-4E62-AF05-68728941ABC6}" v="146" dt="2023-12-03T15:23:27.6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6623" autoAdjust="0"/>
  </p:normalViewPr>
  <p:slideViewPr>
    <p:cSldViewPr snapToGrid="0">
      <p:cViewPr varScale="1">
        <p:scale>
          <a:sx n="116" d="100"/>
          <a:sy n="116" d="100"/>
        </p:scale>
        <p:origin x="108" y="258"/>
      </p:cViewPr>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FF2D18-83BC-4213-9948-B79B7660B46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1E6CAC7-B69B-45DB-A956-9EABD6873190}">
      <dgm:prSet/>
      <dgm:spPr/>
      <dgm:t>
        <a:bodyPr/>
        <a:lstStyle/>
        <a:p>
          <a:r>
            <a:rPr lang="fr-FR"/>
            <a:t>Les avantages d’une maison domotique sont multiples. Le but principal de la domotique est d’améliorer le confort et le luxe. Il suffira par exemple d’appuyer sur un bouton du tableau de commande pour aérer toutes les pièces de la maison. Une autre touche baissera les lumières afin de créer un éclairage d’ambiance.</a:t>
          </a:r>
          <a:endParaRPr lang="en-US"/>
        </a:p>
      </dgm:t>
    </dgm:pt>
    <dgm:pt modelId="{91B7DD2A-795A-4E1F-A1E2-CC62B4FC5B69}" type="parTrans" cxnId="{F39107AF-4AE7-4126-B34C-84CE8DAB2EF2}">
      <dgm:prSet/>
      <dgm:spPr/>
      <dgm:t>
        <a:bodyPr/>
        <a:lstStyle/>
        <a:p>
          <a:endParaRPr lang="en-US"/>
        </a:p>
      </dgm:t>
    </dgm:pt>
    <dgm:pt modelId="{D27EF610-402E-4BC1-9B98-8E21809876B7}" type="sibTrans" cxnId="{F39107AF-4AE7-4126-B34C-84CE8DAB2EF2}">
      <dgm:prSet/>
      <dgm:spPr/>
      <dgm:t>
        <a:bodyPr/>
        <a:lstStyle/>
        <a:p>
          <a:endParaRPr lang="en-US"/>
        </a:p>
      </dgm:t>
    </dgm:pt>
    <dgm:pt modelId="{000313BB-FE36-4C51-873D-B476F0123EF3}">
      <dgm:prSet/>
      <dgm:spPr/>
      <dgm:t>
        <a:bodyPr/>
        <a:lstStyle/>
        <a:p>
          <a:r>
            <a:rPr lang="fr-FR"/>
            <a:t>La Domotique permet un gain énergétique non négligeable. Plus de lumière ou appareil qui reste allumé lorsque vous quittez votre domicile, la gestion du chauffage à distance, l’ouverture ou fermeture des volets en fonction de la position du soleil permettant de garder le frais l’été et de profiter de chaque rayon de soleil l’hiver, toutes ces fonctions apportent un gain d’énergie considérable. Et ce ne sont que des exemples.</a:t>
          </a:r>
          <a:endParaRPr lang="en-US"/>
        </a:p>
      </dgm:t>
    </dgm:pt>
    <dgm:pt modelId="{3031D187-8705-40B2-827D-58B2D64AC420}" type="parTrans" cxnId="{D343E10A-3173-46C3-9E2B-C85C6009C09A}">
      <dgm:prSet/>
      <dgm:spPr/>
      <dgm:t>
        <a:bodyPr/>
        <a:lstStyle/>
        <a:p>
          <a:endParaRPr lang="en-US"/>
        </a:p>
      </dgm:t>
    </dgm:pt>
    <dgm:pt modelId="{CB19BA16-D1A3-4140-BF49-41221A64B3BB}" type="sibTrans" cxnId="{D343E10A-3173-46C3-9E2B-C85C6009C09A}">
      <dgm:prSet/>
      <dgm:spPr/>
      <dgm:t>
        <a:bodyPr/>
        <a:lstStyle/>
        <a:p>
          <a:endParaRPr lang="en-US"/>
        </a:p>
      </dgm:t>
    </dgm:pt>
    <dgm:pt modelId="{64414C24-6B85-49B4-9B10-B1C69BA137E7}">
      <dgm:prSet/>
      <dgm:spPr/>
      <dgm:t>
        <a:bodyPr/>
        <a:lstStyle/>
        <a:p>
          <a:r>
            <a:rPr lang="fr-FR"/>
            <a:t>La Domotique présente par ailleurs, autre qu’un luxe, une aide incomparable auprès des personnes âgées ou handicapés. Une meilleure accessibilité leur laissant une plus grande autonomie, l’optimisation de l’espace, la facilité de communication et l’amélioration du confort que peut apporter la domotique sont des atouts améliorants les conditions de vie de ces personnes.</a:t>
          </a:r>
          <a:endParaRPr lang="en-US"/>
        </a:p>
      </dgm:t>
    </dgm:pt>
    <dgm:pt modelId="{20933AF4-13A5-4F74-82DC-0AAD6F881916}" type="parTrans" cxnId="{7718F785-5812-4302-B802-24959BFEF9AF}">
      <dgm:prSet/>
      <dgm:spPr/>
      <dgm:t>
        <a:bodyPr/>
        <a:lstStyle/>
        <a:p>
          <a:endParaRPr lang="en-US"/>
        </a:p>
      </dgm:t>
    </dgm:pt>
    <dgm:pt modelId="{BAA79D3D-A92F-46B3-99E5-05E3E8241BCC}" type="sibTrans" cxnId="{7718F785-5812-4302-B802-24959BFEF9AF}">
      <dgm:prSet/>
      <dgm:spPr/>
      <dgm:t>
        <a:bodyPr/>
        <a:lstStyle/>
        <a:p>
          <a:endParaRPr lang="en-US"/>
        </a:p>
      </dgm:t>
    </dgm:pt>
    <dgm:pt modelId="{A5F6ABAF-9976-4B2C-95CD-AC78D1E2AB8C}">
      <dgm:prSet/>
      <dgm:spPr/>
      <dgm:t>
        <a:bodyPr/>
        <a:lstStyle/>
        <a:p>
          <a:r>
            <a:rPr lang="fr-FR"/>
            <a:t>La sécurité est aussi un atout de la domotique. La domotique signalera les accidents dangereux tels que les fuites, les débuts d’incendie et le cambriolage. Elle peut même lancer des actions ciblées comme par exemple appeler les pompiers. Lors de départ en vacances, la domotique peut permettre de lever et fermé les volets pour simuler une présence humaine, ce qui peut décourager les cambrioleurs.</a:t>
          </a:r>
          <a:endParaRPr lang="en-US"/>
        </a:p>
      </dgm:t>
    </dgm:pt>
    <dgm:pt modelId="{2464EC8C-C6B7-4ABB-930D-6E50B28CD61A}" type="parTrans" cxnId="{E0F0A607-BBAA-4513-B947-F6A73EB3D54F}">
      <dgm:prSet/>
      <dgm:spPr/>
      <dgm:t>
        <a:bodyPr/>
        <a:lstStyle/>
        <a:p>
          <a:endParaRPr lang="en-US"/>
        </a:p>
      </dgm:t>
    </dgm:pt>
    <dgm:pt modelId="{DC0BB80D-42A7-4310-BF8D-55069EE4EDF9}" type="sibTrans" cxnId="{E0F0A607-BBAA-4513-B947-F6A73EB3D54F}">
      <dgm:prSet/>
      <dgm:spPr/>
      <dgm:t>
        <a:bodyPr/>
        <a:lstStyle/>
        <a:p>
          <a:endParaRPr lang="en-US"/>
        </a:p>
      </dgm:t>
    </dgm:pt>
    <dgm:pt modelId="{7D26FD55-9E43-40F0-B278-DCBE9DA0FF6D}" type="pres">
      <dgm:prSet presAssocID="{F2FF2D18-83BC-4213-9948-B79B7660B464}" presName="linear" presStyleCnt="0">
        <dgm:presLayoutVars>
          <dgm:animLvl val="lvl"/>
          <dgm:resizeHandles val="exact"/>
        </dgm:presLayoutVars>
      </dgm:prSet>
      <dgm:spPr/>
    </dgm:pt>
    <dgm:pt modelId="{F861EAF3-4997-4655-A6D3-3AB47B7A4EB3}" type="pres">
      <dgm:prSet presAssocID="{91E6CAC7-B69B-45DB-A956-9EABD6873190}" presName="parentText" presStyleLbl="node1" presStyleIdx="0" presStyleCnt="4">
        <dgm:presLayoutVars>
          <dgm:chMax val="0"/>
          <dgm:bulletEnabled val="1"/>
        </dgm:presLayoutVars>
      </dgm:prSet>
      <dgm:spPr/>
    </dgm:pt>
    <dgm:pt modelId="{F01A55A6-FA00-487A-88B4-1AF9976E90DD}" type="pres">
      <dgm:prSet presAssocID="{D27EF610-402E-4BC1-9B98-8E21809876B7}" presName="spacer" presStyleCnt="0"/>
      <dgm:spPr/>
    </dgm:pt>
    <dgm:pt modelId="{B4C78519-8895-4171-B297-35E3B8792159}" type="pres">
      <dgm:prSet presAssocID="{000313BB-FE36-4C51-873D-B476F0123EF3}" presName="parentText" presStyleLbl="node1" presStyleIdx="1" presStyleCnt="4">
        <dgm:presLayoutVars>
          <dgm:chMax val="0"/>
          <dgm:bulletEnabled val="1"/>
        </dgm:presLayoutVars>
      </dgm:prSet>
      <dgm:spPr/>
    </dgm:pt>
    <dgm:pt modelId="{28BA6675-34B0-48E1-B5E2-1C946799BE5B}" type="pres">
      <dgm:prSet presAssocID="{CB19BA16-D1A3-4140-BF49-41221A64B3BB}" presName="spacer" presStyleCnt="0"/>
      <dgm:spPr/>
    </dgm:pt>
    <dgm:pt modelId="{F652D0DB-F136-490D-BF4F-879C102AC054}" type="pres">
      <dgm:prSet presAssocID="{64414C24-6B85-49B4-9B10-B1C69BA137E7}" presName="parentText" presStyleLbl="node1" presStyleIdx="2" presStyleCnt="4">
        <dgm:presLayoutVars>
          <dgm:chMax val="0"/>
          <dgm:bulletEnabled val="1"/>
        </dgm:presLayoutVars>
      </dgm:prSet>
      <dgm:spPr/>
    </dgm:pt>
    <dgm:pt modelId="{1AD7C8B6-53B6-4FBE-8D5B-EF5689420819}" type="pres">
      <dgm:prSet presAssocID="{BAA79D3D-A92F-46B3-99E5-05E3E8241BCC}" presName="spacer" presStyleCnt="0"/>
      <dgm:spPr/>
    </dgm:pt>
    <dgm:pt modelId="{652A99EB-8ED4-4FEB-906C-7B997EEED2DE}" type="pres">
      <dgm:prSet presAssocID="{A5F6ABAF-9976-4B2C-95CD-AC78D1E2AB8C}" presName="parentText" presStyleLbl="node1" presStyleIdx="3" presStyleCnt="4">
        <dgm:presLayoutVars>
          <dgm:chMax val="0"/>
          <dgm:bulletEnabled val="1"/>
        </dgm:presLayoutVars>
      </dgm:prSet>
      <dgm:spPr/>
    </dgm:pt>
  </dgm:ptLst>
  <dgm:cxnLst>
    <dgm:cxn modelId="{E0F0A607-BBAA-4513-B947-F6A73EB3D54F}" srcId="{F2FF2D18-83BC-4213-9948-B79B7660B464}" destId="{A5F6ABAF-9976-4B2C-95CD-AC78D1E2AB8C}" srcOrd="3" destOrd="0" parTransId="{2464EC8C-C6B7-4ABB-930D-6E50B28CD61A}" sibTransId="{DC0BB80D-42A7-4310-BF8D-55069EE4EDF9}"/>
    <dgm:cxn modelId="{D343E10A-3173-46C3-9E2B-C85C6009C09A}" srcId="{F2FF2D18-83BC-4213-9948-B79B7660B464}" destId="{000313BB-FE36-4C51-873D-B476F0123EF3}" srcOrd="1" destOrd="0" parTransId="{3031D187-8705-40B2-827D-58B2D64AC420}" sibTransId="{CB19BA16-D1A3-4140-BF49-41221A64B3BB}"/>
    <dgm:cxn modelId="{7F2CB712-0FF8-4B45-9BC1-24CC92299844}" type="presOf" srcId="{F2FF2D18-83BC-4213-9948-B79B7660B464}" destId="{7D26FD55-9E43-40F0-B278-DCBE9DA0FF6D}" srcOrd="0" destOrd="0" presId="urn:microsoft.com/office/officeart/2005/8/layout/vList2"/>
    <dgm:cxn modelId="{1877A55B-7B86-411F-B113-D84F2C455B13}" type="presOf" srcId="{91E6CAC7-B69B-45DB-A956-9EABD6873190}" destId="{F861EAF3-4997-4655-A6D3-3AB47B7A4EB3}" srcOrd="0" destOrd="0" presId="urn:microsoft.com/office/officeart/2005/8/layout/vList2"/>
    <dgm:cxn modelId="{7718F785-5812-4302-B802-24959BFEF9AF}" srcId="{F2FF2D18-83BC-4213-9948-B79B7660B464}" destId="{64414C24-6B85-49B4-9B10-B1C69BA137E7}" srcOrd="2" destOrd="0" parTransId="{20933AF4-13A5-4F74-82DC-0AAD6F881916}" sibTransId="{BAA79D3D-A92F-46B3-99E5-05E3E8241BCC}"/>
    <dgm:cxn modelId="{F39107AF-4AE7-4126-B34C-84CE8DAB2EF2}" srcId="{F2FF2D18-83BC-4213-9948-B79B7660B464}" destId="{91E6CAC7-B69B-45DB-A956-9EABD6873190}" srcOrd="0" destOrd="0" parTransId="{91B7DD2A-795A-4E1F-A1E2-CC62B4FC5B69}" sibTransId="{D27EF610-402E-4BC1-9B98-8E21809876B7}"/>
    <dgm:cxn modelId="{43586BB1-E6C7-4C0F-999E-678E2DF0207C}" type="presOf" srcId="{64414C24-6B85-49B4-9B10-B1C69BA137E7}" destId="{F652D0DB-F136-490D-BF4F-879C102AC054}" srcOrd="0" destOrd="0" presId="urn:microsoft.com/office/officeart/2005/8/layout/vList2"/>
    <dgm:cxn modelId="{09AFB7B6-025C-4A5B-9FF8-173BE7CFE358}" type="presOf" srcId="{A5F6ABAF-9976-4B2C-95CD-AC78D1E2AB8C}" destId="{652A99EB-8ED4-4FEB-906C-7B997EEED2DE}" srcOrd="0" destOrd="0" presId="urn:microsoft.com/office/officeart/2005/8/layout/vList2"/>
    <dgm:cxn modelId="{112FD9D9-3123-4B00-8A12-444C1E767B0D}" type="presOf" srcId="{000313BB-FE36-4C51-873D-B476F0123EF3}" destId="{B4C78519-8895-4171-B297-35E3B8792159}" srcOrd="0" destOrd="0" presId="urn:microsoft.com/office/officeart/2005/8/layout/vList2"/>
    <dgm:cxn modelId="{295FBAD6-5B1B-43F3-AD67-852EEA938745}" type="presParOf" srcId="{7D26FD55-9E43-40F0-B278-DCBE9DA0FF6D}" destId="{F861EAF3-4997-4655-A6D3-3AB47B7A4EB3}" srcOrd="0" destOrd="0" presId="urn:microsoft.com/office/officeart/2005/8/layout/vList2"/>
    <dgm:cxn modelId="{E0B9A7F5-BFAA-467D-9344-37DF189FD253}" type="presParOf" srcId="{7D26FD55-9E43-40F0-B278-DCBE9DA0FF6D}" destId="{F01A55A6-FA00-487A-88B4-1AF9976E90DD}" srcOrd="1" destOrd="0" presId="urn:microsoft.com/office/officeart/2005/8/layout/vList2"/>
    <dgm:cxn modelId="{94F724EA-F2A7-411A-B634-ACCA0EB27FDA}" type="presParOf" srcId="{7D26FD55-9E43-40F0-B278-DCBE9DA0FF6D}" destId="{B4C78519-8895-4171-B297-35E3B8792159}" srcOrd="2" destOrd="0" presId="urn:microsoft.com/office/officeart/2005/8/layout/vList2"/>
    <dgm:cxn modelId="{63971384-CD9A-42DA-A26E-B85700007AF5}" type="presParOf" srcId="{7D26FD55-9E43-40F0-B278-DCBE9DA0FF6D}" destId="{28BA6675-34B0-48E1-B5E2-1C946799BE5B}" srcOrd="3" destOrd="0" presId="urn:microsoft.com/office/officeart/2005/8/layout/vList2"/>
    <dgm:cxn modelId="{623E6877-BA9C-44BC-A97F-978163E05B5E}" type="presParOf" srcId="{7D26FD55-9E43-40F0-B278-DCBE9DA0FF6D}" destId="{F652D0DB-F136-490D-BF4F-879C102AC054}" srcOrd="4" destOrd="0" presId="urn:microsoft.com/office/officeart/2005/8/layout/vList2"/>
    <dgm:cxn modelId="{31186FF3-D64E-4D3A-9216-63C5C5D87827}" type="presParOf" srcId="{7D26FD55-9E43-40F0-B278-DCBE9DA0FF6D}" destId="{1AD7C8B6-53B6-4FBE-8D5B-EF5689420819}" srcOrd="5" destOrd="0" presId="urn:microsoft.com/office/officeart/2005/8/layout/vList2"/>
    <dgm:cxn modelId="{6344DC16-7603-4112-B01C-08070F922E93}" type="presParOf" srcId="{7D26FD55-9E43-40F0-B278-DCBE9DA0FF6D}" destId="{652A99EB-8ED4-4FEB-906C-7B997EEED2D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034EA2-1D29-45A6-B9DF-E600D2B98998}"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298685E7-4D1A-488A-BC2F-DBAC27D4C066}">
      <dgm:prSet/>
      <dgm:spPr/>
      <dgm:t>
        <a:bodyPr/>
        <a:lstStyle/>
        <a:p>
          <a:pPr>
            <a:defRPr cap="all"/>
          </a:pPr>
          <a:r>
            <a:rPr lang="fr-FR" dirty="0"/>
            <a:t>De nos jours, les outils de la maison connectée sont encore perçus comme des gadgets inutiles, coûteux et parfois même difficiles à manipuler ou à installer. Le peu de plaisir retiré à l'utilisation de ces objets pourrait aussi expliquer le manque </a:t>
          </a:r>
          <a:r>
            <a:rPr lang="fr-FR" dirty="0">
              <a:latin typeface="Trebuchet MS" panose="020B0603020202020204"/>
            </a:rPr>
            <a:t>d'engouement</a:t>
          </a:r>
          <a:r>
            <a:rPr lang="fr-FR" dirty="0"/>
            <a:t> des consommateurs pour la domotique.</a:t>
          </a:r>
          <a:endParaRPr lang="en-US" dirty="0"/>
        </a:p>
      </dgm:t>
    </dgm:pt>
    <dgm:pt modelId="{8727F974-17F9-4671-A9E2-573717199B94}" type="parTrans" cxnId="{D14472FD-1DAC-47E7-A46D-B458E6883F42}">
      <dgm:prSet/>
      <dgm:spPr/>
      <dgm:t>
        <a:bodyPr/>
        <a:lstStyle/>
        <a:p>
          <a:endParaRPr lang="en-US"/>
        </a:p>
      </dgm:t>
    </dgm:pt>
    <dgm:pt modelId="{198BC5D6-AF70-486B-8AFE-D79AE2CFE2F1}" type="sibTrans" cxnId="{D14472FD-1DAC-47E7-A46D-B458E6883F42}">
      <dgm:prSet/>
      <dgm:spPr/>
      <dgm:t>
        <a:bodyPr/>
        <a:lstStyle/>
        <a:p>
          <a:endParaRPr lang="en-US"/>
        </a:p>
      </dgm:t>
    </dgm:pt>
    <dgm:pt modelId="{D5C0C433-4268-47A1-B911-A5AA07673C1C}">
      <dgm:prSet/>
      <dgm:spPr/>
      <dgm:t>
        <a:bodyPr/>
        <a:lstStyle/>
        <a:p>
          <a:pPr>
            <a:defRPr cap="all"/>
          </a:pPr>
          <a:r>
            <a:rPr lang="fr-FR" dirty="0"/>
            <a:t>Mais avec l'entrée sur le marché de nouvelles entreprises bien connues du grand public, les choses pourraient changer. En effet, une étude menée par le groupe Xerfi révèle que le marché de la maison connectée devrait connaître une belle croissance ces prochaines années.</a:t>
          </a:r>
          <a:endParaRPr lang="en-US" dirty="0"/>
        </a:p>
      </dgm:t>
    </dgm:pt>
    <dgm:pt modelId="{8E6E883F-7C41-47F0-A4E7-69CE6A96BACA}" type="parTrans" cxnId="{D62A8E41-3DFA-4C79-A1D2-98B764C4055E}">
      <dgm:prSet/>
      <dgm:spPr/>
      <dgm:t>
        <a:bodyPr/>
        <a:lstStyle/>
        <a:p>
          <a:endParaRPr lang="en-US"/>
        </a:p>
      </dgm:t>
    </dgm:pt>
    <dgm:pt modelId="{13CDBEC5-A8EB-4260-B679-D8E7D2308013}" type="sibTrans" cxnId="{D62A8E41-3DFA-4C79-A1D2-98B764C4055E}">
      <dgm:prSet/>
      <dgm:spPr/>
      <dgm:t>
        <a:bodyPr/>
        <a:lstStyle/>
        <a:p>
          <a:endParaRPr lang="en-US"/>
        </a:p>
      </dgm:t>
    </dgm:pt>
    <dgm:pt modelId="{DFC21AF5-E9B3-4DF3-A297-75820530A0FE}">
      <dgm:prSet/>
      <dgm:spPr/>
      <dgm:t>
        <a:bodyPr/>
        <a:lstStyle/>
        <a:p>
          <a:pPr>
            <a:defRPr cap="all"/>
          </a:pPr>
          <a:r>
            <a:rPr lang="fr-FR" dirty="0"/>
            <a:t>Et pour cause, selon le cabinet d'études, le marché pourrait croître d'au moins 20</a:t>
          </a:r>
          <a:r>
            <a:rPr lang="fr-FR" dirty="0">
              <a:latin typeface="Trebuchet MS" panose="020B0603020202020204"/>
            </a:rPr>
            <a:t>%.</a:t>
          </a:r>
          <a:endParaRPr lang="en-US" dirty="0"/>
        </a:p>
      </dgm:t>
    </dgm:pt>
    <dgm:pt modelId="{A9C2A2C8-6267-4F0E-A21F-F26C11FC0EB8}" type="parTrans" cxnId="{B5E39956-2E52-462E-8A0C-F807519A5B39}">
      <dgm:prSet/>
      <dgm:spPr/>
      <dgm:t>
        <a:bodyPr/>
        <a:lstStyle/>
        <a:p>
          <a:endParaRPr lang="en-US"/>
        </a:p>
      </dgm:t>
    </dgm:pt>
    <dgm:pt modelId="{DC28FF1B-98DB-421E-88D8-25DF31021270}" type="sibTrans" cxnId="{B5E39956-2E52-462E-8A0C-F807519A5B39}">
      <dgm:prSet/>
      <dgm:spPr/>
      <dgm:t>
        <a:bodyPr/>
        <a:lstStyle/>
        <a:p>
          <a:endParaRPr lang="en-US"/>
        </a:p>
      </dgm:t>
    </dgm:pt>
    <dgm:pt modelId="{3FA6C729-321B-47A3-B05D-36F42BDB8505}" type="pres">
      <dgm:prSet presAssocID="{FC034EA2-1D29-45A6-B9DF-E600D2B98998}" presName="linear" presStyleCnt="0">
        <dgm:presLayoutVars>
          <dgm:animLvl val="lvl"/>
          <dgm:resizeHandles val="exact"/>
        </dgm:presLayoutVars>
      </dgm:prSet>
      <dgm:spPr/>
    </dgm:pt>
    <dgm:pt modelId="{D5D22929-438B-4956-9C78-EA850797A41C}" type="pres">
      <dgm:prSet presAssocID="{298685E7-4D1A-488A-BC2F-DBAC27D4C066}" presName="parentText" presStyleLbl="node1" presStyleIdx="0" presStyleCnt="3">
        <dgm:presLayoutVars>
          <dgm:chMax val="0"/>
          <dgm:bulletEnabled val="1"/>
        </dgm:presLayoutVars>
      </dgm:prSet>
      <dgm:spPr/>
    </dgm:pt>
    <dgm:pt modelId="{7A7D5732-6A16-4EFB-8CF7-01772150D173}" type="pres">
      <dgm:prSet presAssocID="{198BC5D6-AF70-486B-8AFE-D79AE2CFE2F1}" presName="spacer" presStyleCnt="0"/>
      <dgm:spPr/>
    </dgm:pt>
    <dgm:pt modelId="{89EEAA7D-E5F9-4C95-B6FE-4D91ED142320}" type="pres">
      <dgm:prSet presAssocID="{D5C0C433-4268-47A1-B911-A5AA07673C1C}" presName="parentText" presStyleLbl="node1" presStyleIdx="1" presStyleCnt="3">
        <dgm:presLayoutVars>
          <dgm:chMax val="0"/>
          <dgm:bulletEnabled val="1"/>
        </dgm:presLayoutVars>
      </dgm:prSet>
      <dgm:spPr/>
    </dgm:pt>
    <dgm:pt modelId="{88BFE3C1-9B8F-47B3-A3FF-369A9832C2C1}" type="pres">
      <dgm:prSet presAssocID="{13CDBEC5-A8EB-4260-B679-D8E7D2308013}" presName="spacer" presStyleCnt="0"/>
      <dgm:spPr/>
    </dgm:pt>
    <dgm:pt modelId="{46976D03-2B8E-4996-B8FB-04D3203F6402}" type="pres">
      <dgm:prSet presAssocID="{DFC21AF5-E9B3-4DF3-A297-75820530A0FE}" presName="parentText" presStyleLbl="node1" presStyleIdx="2" presStyleCnt="3">
        <dgm:presLayoutVars>
          <dgm:chMax val="0"/>
          <dgm:bulletEnabled val="1"/>
        </dgm:presLayoutVars>
      </dgm:prSet>
      <dgm:spPr/>
    </dgm:pt>
  </dgm:ptLst>
  <dgm:cxnLst>
    <dgm:cxn modelId="{B3D0560C-9C4B-4748-9CF7-574AA978243C}" type="presOf" srcId="{298685E7-4D1A-488A-BC2F-DBAC27D4C066}" destId="{D5D22929-438B-4956-9C78-EA850797A41C}" srcOrd="0" destOrd="0" presId="urn:microsoft.com/office/officeart/2005/8/layout/vList2"/>
    <dgm:cxn modelId="{2E06D21E-0047-4301-B6AF-C8A59D7027D2}" type="presOf" srcId="{DFC21AF5-E9B3-4DF3-A297-75820530A0FE}" destId="{46976D03-2B8E-4996-B8FB-04D3203F6402}" srcOrd="0" destOrd="0" presId="urn:microsoft.com/office/officeart/2005/8/layout/vList2"/>
    <dgm:cxn modelId="{8BC8CC39-400E-4E5B-BD57-9B7227B7AC49}" type="presOf" srcId="{D5C0C433-4268-47A1-B911-A5AA07673C1C}" destId="{89EEAA7D-E5F9-4C95-B6FE-4D91ED142320}" srcOrd="0" destOrd="0" presId="urn:microsoft.com/office/officeart/2005/8/layout/vList2"/>
    <dgm:cxn modelId="{D62A8E41-3DFA-4C79-A1D2-98B764C4055E}" srcId="{FC034EA2-1D29-45A6-B9DF-E600D2B98998}" destId="{D5C0C433-4268-47A1-B911-A5AA07673C1C}" srcOrd="1" destOrd="0" parTransId="{8E6E883F-7C41-47F0-A4E7-69CE6A96BACA}" sibTransId="{13CDBEC5-A8EB-4260-B679-D8E7D2308013}"/>
    <dgm:cxn modelId="{B5E39956-2E52-462E-8A0C-F807519A5B39}" srcId="{FC034EA2-1D29-45A6-B9DF-E600D2B98998}" destId="{DFC21AF5-E9B3-4DF3-A297-75820530A0FE}" srcOrd="2" destOrd="0" parTransId="{A9C2A2C8-6267-4F0E-A21F-F26C11FC0EB8}" sibTransId="{DC28FF1B-98DB-421E-88D8-25DF31021270}"/>
    <dgm:cxn modelId="{3ECFF2F0-26C8-4106-B709-3BB11E5AE901}" type="presOf" srcId="{FC034EA2-1D29-45A6-B9DF-E600D2B98998}" destId="{3FA6C729-321B-47A3-B05D-36F42BDB8505}" srcOrd="0" destOrd="0" presId="urn:microsoft.com/office/officeart/2005/8/layout/vList2"/>
    <dgm:cxn modelId="{D14472FD-1DAC-47E7-A46D-B458E6883F42}" srcId="{FC034EA2-1D29-45A6-B9DF-E600D2B98998}" destId="{298685E7-4D1A-488A-BC2F-DBAC27D4C066}" srcOrd="0" destOrd="0" parTransId="{8727F974-17F9-4671-A9E2-573717199B94}" sibTransId="{198BC5D6-AF70-486B-8AFE-D79AE2CFE2F1}"/>
    <dgm:cxn modelId="{BD522FBD-C61B-4CF5-BF14-17B032D04B82}" type="presParOf" srcId="{3FA6C729-321B-47A3-B05D-36F42BDB8505}" destId="{D5D22929-438B-4956-9C78-EA850797A41C}" srcOrd="0" destOrd="0" presId="urn:microsoft.com/office/officeart/2005/8/layout/vList2"/>
    <dgm:cxn modelId="{401DF6D1-D809-458C-BE12-EB02D7FEBA4E}" type="presParOf" srcId="{3FA6C729-321B-47A3-B05D-36F42BDB8505}" destId="{7A7D5732-6A16-4EFB-8CF7-01772150D173}" srcOrd="1" destOrd="0" presId="urn:microsoft.com/office/officeart/2005/8/layout/vList2"/>
    <dgm:cxn modelId="{C0927012-0005-486D-BED0-9E6CEE0E9991}" type="presParOf" srcId="{3FA6C729-321B-47A3-B05D-36F42BDB8505}" destId="{89EEAA7D-E5F9-4C95-B6FE-4D91ED142320}" srcOrd="2" destOrd="0" presId="urn:microsoft.com/office/officeart/2005/8/layout/vList2"/>
    <dgm:cxn modelId="{D3859FD1-9DFD-45E0-B2D7-981836D0787A}" type="presParOf" srcId="{3FA6C729-321B-47A3-B05D-36F42BDB8505}" destId="{88BFE3C1-9B8F-47B3-A3FF-369A9832C2C1}" srcOrd="3" destOrd="0" presId="urn:microsoft.com/office/officeart/2005/8/layout/vList2"/>
    <dgm:cxn modelId="{3CA4D8BD-2590-44F1-8789-7A22CBA3C8A7}" type="presParOf" srcId="{3FA6C729-321B-47A3-B05D-36F42BDB8505}" destId="{46976D03-2B8E-4996-B8FB-04D3203F640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1EAF3-4997-4655-A6D3-3AB47B7A4EB3}">
      <dsp:nvSpPr>
        <dsp:cNvPr id="0" name=""/>
        <dsp:cNvSpPr/>
      </dsp:nvSpPr>
      <dsp:spPr>
        <a:xfrm>
          <a:off x="0" y="74496"/>
          <a:ext cx="4619706" cy="124517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fr-FR" sz="1100" kern="1200"/>
            <a:t>Les avantages d’une maison domotique sont multiples. Le but principal de la domotique est d’améliorer le confort et le luxe. Il suffira par exemple d’appuyer sur un bouton du tableau de commande pour aérer toutes les pièces de la maison. Une autre touche baissera les lumières afin de créer un éclairage d’ambiance.</a:t>
          </a:r>
          <a:endParaRPr lang="en-US" sz="1100" kern="1200"/>
        </a:p>
      </dsp:txBody>
      <dsp:txXfrm>
        <a:off x="60784" y="135280"/>
        <a:ext cx="4498138" cy="1123604"/>
      </dsp:txXfrm>
    </dsp:sp>
    <dsp:sp modelId="{B4C78519-8895-4171-B297-35E3B8792159}">
      <dsp:nvSpPr>
        <dsp:cNvPr id="0" name=""/>
        <dsp:cNvSpPr/>
      </dsp:nvSpPr>
      <dsp:spPr>
        <a:xfrm>
          <a:off x="0" y="1351349"/>
          <a:ext cx="4619706" cy="124517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fr-FR" sz="1100" kern="1200"/>
            <a:t>La Domotique permet un gain énergétique non négligeable. Plus de lumière ou appareil qui reste allumé lorsque vous quittez votre domicile, la gestion du chauffage à distance, l’ouverture ou fermeture des volets en fonction de la position du soleil permettant de garder le frais l’été et de profiter de chaque rayon de soleil l’hiver, toutes ces fonctions apportent un gain d’énergie considérable. Et ce ne sont que des exemples.</a:t>
          </a:r>
          <a:endParaRPr lang="en-US" sz="1100" kern="1200"/>
        </a:p>
      </dsp:txBody>
      <dsp:txXfrm>
        <a:off x="60784" y="1412133"/>
        <a:ext cx="4498138" cy="1123604"/>
      </dsp:txXfrm>
    </dsp:sp>
    <dsp:sp modelId="{F652D0DB-F136-490D-BF4F-879C102AC054}">
      <dsp:nvSpPr>
        <dsp:cNvPr id="0" name=""/>
        <dsp:cNvSpPr/>
      </dsp:nvSpPr>
      <dsp:spPr>
        <a:xfrm>
          <a:off x="0" y="2628202"/>
          <a:ext cx="4619706" cy="124517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fr-FR" sz="1100" kern="1200"/>
            <a:t>La Domotique présente par ailleurs, autre qu’un luxe, une aide incomparable auprès des personnes âgées ou handicapés. Une meilleure accessibilité leur laissant une plus grande autonomie, l’optimisation de l’espace, la facilité de communication et l’amélioration du confort que peut apporter la domotique sont des atouts améliorants les conditions de vie de ces personnes.</a:t>
          </a:r>
          <a:endParaRPr lang="en-US" sz="1100" kern="1200"/>
        </a:p>
      </dsp:txBody>
      <dsp:txXfrm>
        <a:off x="60784" y="2688986"/>
        <a:ext cx="4498138" cy="1123604"/>
      </dsp:txXfrm>
    </dsp:sp>
    <dsp:sp modelId="{652A99EB-8ED4-4FEB-906C-7B997EEED2DE}">
      <dsp:nvSpPr>
        <dsp:cNvPr id="0" name=""/>
        <dsp:cNvSpPr/>
      </dsp:nvSpPr>
      <dsp:spPr>
        <a:xfrm>
          <a:off x="0" y="3905054"/>
          <a:ext cx="4619706" cy="124517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fr-FR" sz="1100" kern="1200"/>
            <a:t>La sécurité est aussi un atout de la domotique. La domotique signalera les accidents dangereux tels que les fuites, les débuts d’incendie et le cambriolage. Elle peut même lancer des actions ciblées comme par exemple appeler les pompiers. Lors de départ en vacances, la domotique peut permettre de lever et fermé les volets pour simuler une présence humaine, ce qui peut décourager les cambrioleurs.</a:t>
          </a:r>
          <a:endParaRPr lang="en-US" sz="1100" kern="1200"/>
        </a:p>
      </dsp:txBody>
      <dsp:txXfrm>
        <a:off x="60784" y="3965838"/>
        <a:ext cx="4498138" cy="11236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D22929-438B-4956-9C78-EA850797A41C}">
      <dsp:nvSpPr>
        <dsp:cNvPr id="0" name=""/>
        <dsp:cNvSpPr/>
      </dsp:nvSpPr>
      <dsp:spPr>
        <a:xfrm>
          <a:off x="0" y="421950"/>
          <a:ext cx="6628804" cy="134784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defRPr cap="all"/>
          </a:pPr>
          <a:r>
            <a:rPr lang="fr-FR" sz="1600" kern="1200" dirty="0"/>
            <a:t>De nos jours, les outils de la maison connectée sont encore perçus comme des gadgets inutiles, coûteux et parfois même difficiles à manipuler ou à installer. Le peu de plaisir retiré à l'utilisation de ces objets pourrait aussi expliquer le manque </a:t>
          </a:r>
          <a:r>
            <a:rPr lang="fr-FR" sz="1600" kern="1200" dirty="0">
              <a:latin typeface="Trebuchet MS" panose="020B0603020202020204"/>
            </a:rPr>
            <a:t>d'engouement</a:t>
          </a:r>
          <a:r>
            <a:rPr lang="fr-FR" sz="1600" kern="1200" dirty="0"/>
            <a:t> des consommateurs pour la domotique.</a:t>
          </a:r>
          <a:endParaRPr lang="en-US" sz="1600" kern="1200" dirty="0"/>
        </a:p>
      </dsp:txBody>
      <dsp:txXfrm>
        <a:off x="65796" y="487746"/>
        <a:ext cx="6497212" cy="1216248"/>
      </dsp:txXfrm>
    </dsp:sp>
    <dsp:sp modelId="{89EEAA7D-E5F9-4C95-B6FE-4D91ED142320}">
      <dsp:nvSpPr>
        <dsp:cNvPr id="0" name=""/>
        <dsp:cNvSpPr/>
      </dsp:nvSpPr>
      <dsp:spPr>
        <a:xfrm>
          <a:off x="0" y="1815870"/>
          <a:ext cx="6628804" cy="134784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defRPr cap="all"/>
          </a:pPr>
          <a:r>
            <a:rPr lang="fr-FR" sz="1600" kern="1200" dirty="0"/>
            <a:t>Mais avec l'entrée sur le marché de nouvelles entreprises bien connues du grand public, les choses pourraient changer. En effet, une étude menée par le groupe Xerfi révèle que le marché de la maison connectée devrait connaître une belle croissance ces prochaines années.</a:t>
          </a:r>
          <a:endParaRPr lang="en-US" sz="1600" kern="1200" dirty="0"/>
        </a:p>
      </dsp:txBody>
      <dsp:txXfrm>
        <a:off x="65796" y="1881666"/>
        <a:ext cx="6497212" cy="1216248"/>
      </dsp:txXfrm>
    </dsp:sp>
    <dsp:sp modelId="{46976D03-2B8E-4996-B8FB-04D3203F6402}">
      <dsp:nvSpPr>
        <dsp:cNvPr id="0" name=""/>
        <dsp:cNvSpPr/>
      </dsp:nvSpPr>
      <dsp:spPr>
        <a:xfrm>
          <a:off x="0" y="3209790"/>
          <a:ext cx="6628804" cy="134784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defRPr cap="all"/>
          </a:pPr>
          <a:r>
            <a:rPr lang="fr-FR" sz="1600" kern="1200" dirty="0"/>
            <a:t>Et pour cause, selon le cabinet d'études, le marché pourrait croître d'au moins 20</a:t>
          </a:r>
          <a:r>
            <a:rPr lang="fr-FR" sz="1600" kern="1200" dirty="0">
              <a:latin typeface="Trebuchet MS" panose="020B0603020202020204"/>
            </a:rPr>
            <a:t>%.</a:t>
          </a:r>
          <a:endParaRPr lang="en-US" sz="1600" kern="1200" dirty="0"/>
        </a:p>
      </dsp:txBody>
      <dsp:txXfrm>
        <a:off x="65796" y="3275586"/>
        <a:ext cx="6497212" cy="12162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C63CF53-A04F-4324-B8F3-603898E6C2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7D390B8B-7F45-4593-BEFD-268D1C90A6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BBB9C8-6E77-4A8F-9606-467FFCF721F2}" type="datetime1">
              <a:rPr lang="fr-FR" smtClean="0"/>
              <a:t>03/12/2023</a:t>
            </a:fld>
            <a:endParaRPr lang="fr-FR"/>
          </a:p>
        </p:txBody>
      </p:sp>
      <p:sp>
        <p:nvSpPr>
          <p:cNvPr id="4" name="Espace réservé du pied de page 3">
            <a:extLst>
              <a:ext uri="{FF2B5EF4-FFF2-40B4-BE49-F238E27FC236}">
                <a16:creationId xmlns:a16="http://schemas.microsoft.com/office/drawing/2014/main" id="{18CDD245-987C-4359-A658-3DA45097B3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C6CBCDF2-BE48-4C1B-BFC2-03AD6BEC182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C6B409-5106-4F1F-8031-C901B3E291B1}" type="slidenum">
              <a:rPr lang="fr-FR" smtClean="0"/>
              <a:t>‹N°›</a:t>
            </a:fld>
            <a:endParaRPr lang="fr-FR"/>
          </a:p>
        </p:txBody>
      </p:sp>
    </p:spTree>
    <p:extLst>
      <p:ext uri="{BB962C8B-B14F-4D97-AF65-F5344CB8AC3E}">
        <p14:creationId xmlns:p14="http://schemas.microsoft.com/office/powerpoint/2010/main" val="14243112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713680-9A30-4F2E-BDE2-EB3C5798AB7D}" type="datetime1">
              <a:rPr lang="fr-FR" smtClean="0"/>
              <a:pPr/>
              <a:t>03/12/2023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3AAB6-191F-4D19-84C0-DA3084F32F13}" type="slidenum">
              <a:rPr lang="fr-FR" smtClean="0"/>
              <a:t>‹N°›</a:t>
            </a:fld>
            <a:endParaRPr lang="fr-FR" dirty="0"/>
          </a:p>
        </p:txBody>
      </p:sp>
    </p:spTree>
    <p:extLst>
      <p:ext uri="{BB962C8B-B14F-4D97-AF65-F5344CB8AC3E}">
        <p14:creationId xmlns:p14="http://schemas.microsoft.com/office/powerpoint/2010/main" val="27277531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DE3AAB6-191F-4D19-84C0-DA3084F32F13}" type="slidenum">
              <a:rPr lang="fr-FR" smtClean="0"/>
              <a:t>1</a:t>
            </a:fld>
            <a:endParaRPr lang="fr-FR"/>
          </a:p>
        </p:txBody>
      </p:sp>
    </p:spTree>
    <p:extLst>
      <p:ext uri="{BB962C8B-B14F-4D97-AF65-F5344CB8AC3E}">
        <p14:creationId xmlns:p14="http://schemas.microsoft.com/office/powerpoint/2010/main" val="4209485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e 6"/>
          <p:cNvGrpSpPr/>
          <p:nvPr/>
        </p:nvGrpSpPr>
        <p:grpSpPr>
          <a:xfrm>
            <a:off x="0" y="-8467"/>
            <a:ext cx="12192000" cy="6866467"/>
            <a:chOff x="0" y="-8467"/>
            <a:chExt cx="12192000" cy="6866467"/>
          </a:xfrm>
        </p:grpSpPr>
        <p:cxnSp>
          <p:nvCxnSpPr>
            <p:cNvPr id="32" name="Connecteur droit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Connecteur droit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Triangle isocè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Triangle isocè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Triangle isocè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p:cNvSpPr>
            <a:spLocks noGrp="1"/>
          </p:cNvSpPr>
          <p:nvPr>
            <p:ph type="ctrTitle"/>
          </p:nvPr>
        </p:nvSpPr>
        <p:spPr>
          <a:xfrm>
            <a:off x="1507067" y="2404534"/>
            <a:ext cx="7766936" cy="1646302"/>
          </a:xfrm>
        </p:spPr>
        <p:txBody>
          <a:bodyPr rtlCol="0" anchor="b">
            <a:noAutofit/>
          </a:bodyPr>
          <a:lstStyle>
            <a:lvl1pPr algn="r">
              <a:defRPr sz="5400">
                <a:solidFill>
                  <a:schemeClr val="accent1"/>
                </a:solidFill>
              </a:defRPr>
            </a:lvl1pPr>
          </a:lstStyle>
          <a:p>
            <a:pPr rtl="0"/>
            <a:r>
              <a:rPr lang="fr-FR" noProof="0"/>
              <a:t>Modifiez le style du titre</a:t>
            </a:r>
          </a:p>
        </p:txBody>
      </p:sp>
      <p:sp>
        <p:nvSpPr>
          <p:cNvPr id="3" name="Sous-titre 2"/>
          <p:cNvSpPr>
            <a:spLocks noGrp="1"/>
          </p:cNvSpPr>
          <p:nvPr>
            <p:ph type="subTitle" idx="1"/>
          </p:nvPr>
        </p:nvSpPr>
        <p:spPr>
          <a:xfrm>
            <a:off x="1507067" y="4050833"/>
            <a:ext cx="7766936" cy="1096899"/>
          </a:xfrm>
        </p:spPr>
        <p:txBody>
          <a:bodyPr rtlCol="0"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p:txBody>
          <a:bodyPr rtlCol="0"/>
          <a:lstStyle/>
          <a:p>
            <a:pPr rtl="0"/>
            <a:fld id="{375328A7-C228-4034-92FC-46B4535AAFDF}" type="datetime1">
              <a:rPr lang="fr-FR" noProof="0" smtClean="0"/>
              <a:t>03/12/2023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677335" y="609600"/>
            <a:ext cx="8596668" cy="3403600"/>
          </a:xfrm>
        </p:spPr>
        <p:txBody>
          <a:bodyPr rtlCol="0" anchor="ctr">
            <a:normAutofit/>
          </a:bodyPr>
          <a:lstStyle>
            <a:lvl1pPr algn="l">
              <a:defRPr sz="44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677335" y="4470400"/>
            <a:ext cx="8596668" cy="1570962"/>
          </a:xfrm>
        </p:spPr>
        <p:txBody>
          <a:bodyPr rtlCol="0"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C90D1806-F9D1-44CF-A468-9A15DE56F693}" type="datetime1">
              <a:rPr lang="fr-FR" noProof="0" smtClean="0"/>
              <a:t>03/12/2023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31334" y="609600"/>
            <a:ext cx="8094134" cy="3022600"/>
          </a:xfrm>
        </p:spPr>
        <p:txBody>
          <a:bodyPr rtlCol="0" anchor="ctr">
            <a:normAutofit/>
          </a:bodyPr>
          <a:lstStyle>
            <a:lvl1pPr algn="l">
              <a:defRPr sz="4400" b="0" cap="none"/>
            </a:lvl1pPr>
          </a:lstStyle>
          <a:p>
            <a:pPr rtl="0"/>
            <a:r>
              <a:rPr lang="fr-FR" noProof="0"/>
              <a:t>Modifiez le style du titre</a:t>
            </a:r>
          </a:p>
        </p:txBody>
      </p:sp>
      <p:sp>
        <p:nvSpPr>
          <p:cNvPr id="23" name="Espace réservé du texte 9"/>
          <p:cNvSpPr>
            <a:spLocks noGrp="1"/>
          </p:cNvSpPr>
          <p:nvPr>
            <p:ph type="body" sz="quarter" idx="13" hasCustomPrompt="1"/>
          </p:nvPr>
        </p:nvSpPr>
        <p:spPr>
          <a:xfrm>
            <a:off x="1366139" y="3632200"/>
            <a:ext cx="7224524" cy="381000"/>
          </a:xfrm>
        </p:spPr>
        <p:txBody>
          <a:bodyPr rtlCol="0"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fr-FR" noProof="0"/>
              <a:t>Modifiez les styles du texte</a:t>
            </a:r>
          </a:p>
        </p:txBody>
      </p:sp>
      <p:sp>
        <p:nvSpPr>
          <p:cNvPr id="3" name="Espace réservé du texte 2"/>
          <p:cNvSpPr>
            <a:spLocks noGrp="1"/>
          </p:cNvSpPr>
          <p:nvPr>
            <p:ph type="body" idx="1" hasCustomPrompt="1"/>
          </p:nvPr>
        </p:nvSpPr>
        <p:spPr>
          <a:xfrm>
            <a:off x="677335" y="4470400"/>
            <a:ext cx="8596668" cy="1570962"/>
          </a:xfrm>
        </p:spPr>
        <p:txBody>
          <a:bodyPr rtlCol="0"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3D458244-7163-4D63-8FC8-66A67CF36AC6}" type="datetime1">
              <a:rPr lang="fr-FR" noProof="0" smtClean="0"/>
              <a:t>03/12/2023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
        <p:nvSpPr>
          <p:cNvPr id="20" name="Zone de texte 19"/>
          <p:cNvSpPr txBox="1"/>
          <p:nvPr/>
        </p:nvSpPr>
        <p:spPr>
          <a:xfrm>
            <a:off x="541870" y="790378"/>
            <a:ext cx="609600" cy="584776"/>
          </a:xfrm>
          <a:prstGeom prst="rect">
            <a:avLst/>
          </a:prstGeom>
        </p:spPr>
        <p:txBody>
          <a:bodyPr vert="horz" lIns="91440" tIns="45720" rIns="91440" bIns="45720" rtlCol="0" anchor="ctr">
            <a:noAutofit/>
          </a:bodyPr>
          <a:lstStyle/>
          <a:p>
            <a:pPr lvl="0" rtl="0"/>
            <a:r>
              <a:rPr lang="fr-FR" sz="8000" noProof="0">
                <a:ln w="3175" cmpd="sng">
                  <a:noFill/>
                </a:ln>
                <a:solidFill>
                  <a:schemeClr val="accent1">
                    <a:lumMod val="60000"/>
                    <a:lumOff val="40000"/>
                  </a:schemeClr>
                </a:solidFill>
                <a:effectLst/>
                <a:latin typeface="Arial"/>
              </a:rPr>
              <a:t>« </a:t>
            </a:r>
          </a:p>
        </p:txBody>
      </p:sp>
      <p:sp>
        <p:nvSpPr>
          <p:cNvPr id="22" name="Zone de texte 21"/>
          <p:cNvSpPr txBox="1"/>
          <p:nvPr/>
        </p:nvSpPr>
        <p:spPr>
          <a:xfrm>
            <a:off x="8893011" y="2886556"/>
            <a:ext cx="609600" cy="584776"/>
          </a:xfrm>
          <a:prstGeom prst="rect">
            <a:avLst/>
          </a:prstGeom>
        </p:spPr>
        <p:txBody>
          <a:bodyPr vert="horz" lIns="91440" tIns="45720" rIns="91440" bIns="45720" rtlCol="0" anchor="ctr">
            <a:noAutofit/>
          </a:bodyPr>
          <a:lstStyle/>
          <a:p>
            <a:pPr lvl="0" rtl="0"/>
            <a:r>
              <a:rPr lang="fr-FR" sz="8000" noProof="0">
                <a:ln w="3175" cmpd="sng">
                  <a:noFill/>
                </a:ln>
                <a:solidFill>
                  <a:schemeClr val="accent1">
                    <a:lumMod val="60000"/>
                    <a:lumOff val="40000"/>
                  </a:schemeClr>
                </a:solidFill>
                <a:latin typeface="Arial"/>
              </a:rPr>
              <a:t> »</a:t>
            </a:r>
            <a:endParaRPr lang="fr-FR" noProof="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sp>
        <p:nvSpPr>
          <p:cNvPr id="2" name="Titre 1"/>
          <p:cNvSpPr>
            <a:spLocks noGrp="1"/>
          </p:cNvSpPr>
          <p:nvPr>
            <p:ph type="title"/>
          </p:nvPr>
        </p:nvSpPr>
        <p:spPr>
          <a:xfrm>
            <a:off x="677335" y="1931988"/>
            <a:ext cx="8596668" cy="2595460"/>
          </a:xfrm>
        </p:spPr>
        <p:txBody>
          <a:bodyPr rtlCol="0" anchor="b">
            <a:normAutofit/>
          </a:bodyPr>
          <a:lstStyle>
            <a:lvl1pPr algn="l">
              <a:defRPr sz="44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677335" y="4527448"/>
            <a:ext cx="8596668" cy="1513914"/>
          </a:xfrm>
        </p:spPr>
        <p:txBody>
          <a:bodyPr rtlCol="0"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D179335D-A164-45EB-A5C6-9AD4611F31FD}" type="datetime1">
              <a:rPr lang="fr-FR" noProof="0" smtClean="0"/>
              <a:t>03/12/2023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tion Carte de nom">
    <p:spTree>
      <p:nvGrpSpPr>
        <p:cNvPr id="1" name=""/>
        <p:cNvGrpSpPr/>
        <p:nvPr/>
      </p:nvGrpSpPr>
      <p:grpSpPr>
        <a:xfrm>
          <a:off x="0" y="0"/>
          <a:ext cx="0" cy="0"/>
          <a:chOff x="0" y="0"/>
          <a:chExt cx="0" cy="0"/>
        </a:xfrm>
      </p:grpSpPr>
      <p:sp>
        <p:nvSpPr>
          <p:cNvPr id="2" name="Titre 1"/>
          <p:cNvSpPr>
            <a:spLocks noGrp="1"/>
          </p:cNvSpPr>
          <p:nvPr>
            <p:ph type="title"/>
          </p:nvPr>
        </p:nvSpPr>
        <p:spPr>
          <a:xfrm>
            <a:off x="931334" y="609600"/>
            <a:ext cx="8094134" cy="3022600"/>
          </a:xfrm>
        </p:spPr>
        <p:txBody>
          <a:bodyPr rtlCol="0" anchor="ctr">
            <a:normAutofit/>
          </a:bodyPr>
          <a:lstStyle>
            <a:lvl1pPr algn="l">
              <a:defRPr sz="4400" b="0" cap="none"/>
            </a:lvl1pPr>
          </a:lstStyle>
          <a:p>
            <a:pPr rtl="0"/>
            <a:r>
              <a:rPr lang="fr-FR" noProof="0"/>
              <a:t>Modifiez le style du titre</a:t>
            </a:r>
          </a:p>
        </p:txBody>
      </p:sp>
      <p:sp>
        <p:nvSpPr>
          <p:cNvPr id="23" name="Espace réservé du texte 9"/>
          <p:cNvSpPr>
            <a:spLocks noGrp="1"/>
          </p:cNvSpPr>
          <p:nvPr>
            <p:ph type="body" sz="quarter" idx="13" hasCustomPrompt="1"/>
          </p:nvPr>
        </p:nvSpPr>
        <p:spPr>
          <a:xfrm>
            <a:off x="677332" y="4013200"/>
            <a:ext cx="8596669" cy="514248"/>
          </a:xfrm>
        </p:spPr>
        <p:txBody>
          <a:bodyPr rtlCol="0"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fr-FR" noProof="0"/>
              <a:t>Modifiez les styles du texte</a:t>
            </a:r>
          </a:p>
        </p:txBody>
      </p:sp>
      <p:sp>
        <p:nvSpPr>
          <p:cNvPr id="3" name="Espace réservé du texte 2"/>
          <p:cNvSpPr>
            <a:spLocks noGrp="1"/>
          </p:cNvSpPr>
          <p:nvPr>
            <p:ph type="body" idx="1" hasCustomPrompt="1"/>
          </p:nvPr>
        </p:nvSpPr>
        <p:spPr>
          <a:xfrm>
            <a:off x="677335" y="4527448"/>
            <a:ext cx="8596668" cy="1513914"/>
          </a:xfrm>
        </p:spPr>
        <p:txBody>
          <a:bodyPr rtlCol="0"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1EF8DD22-6F17-46F5-9801-9E949B30A210}" type="datetime1">
              <a:rPr lang="fr-FR" noProof="0" smtClean="0"/>
              <a:t>03/12/2023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
        <p:nvSpPr>
          <p:cNvPr id="24" name="Zone de texte 23"/>
          <p:cNvSpPr txBox="1"/>
          <p:nvPr/>
        </p:nvSpPr>
        <p:spPr>
          <a:xfrm>
            <a:off x="541870" y="790378"/>
            <a:ext cx="609600" cy="584776"/>
          </a:xfrm>
          <a:prstGeom prst="rect">
            <a:avLst/>
          </a:prstGeom>
        </p:spPr>
        <p:txBody>
          <a:bodyPr vert="horz" lIns="91440" tIns="45720" rIns="91440" bIns="45720" rtlCol="0" anchor="ctr">
            <a:noAutofit/>
          </a:bodyPr>
          <a:lstStyle/>
          <a:p>
            <a:pPr lvl="0" rtl="0"/>
            <a:r>
              <a:rPr lang="fr-FR" sz="8000" noProof="0">
                <a:ln w="3175" cmpd="sng">
                  <a:noFill/>
                </a:ln>
                <a:solidFill>
                  <a:schemeClr val="accent1">
                    <a:lumMod val="60000"/>
                    <a:lumOff val="40000"/>
                  </a:schemeClr>
                </a:solidFill>
                <a:effectLst/>
                <a:latin typeface="Arial"/>
              </a:rPr>
              <a:t>« </a:t>
            </a:r>
          </a:p>
        </p:txBody>
      </p:sp>
      <p:sp>
        <p:nvSpPr>
          <p:cNvPr id="25" name="Zone de texte 24"/>
          <p:cNvSpPr txBox="1"/>
          <p:nvPr/>
        </p:nvSpPr>
        <p:spPr>
          <a:xfrm>
            <a:off x="8893011" y="2886556"/>
            <a:ext cx="609600" cy="584776"/>
          </a:xfrm>
          <a:prstGeom prst="rect">
            <a:avLst/>
          </a:prstGeom>
        </p:spPr>
        <p:txBody>
          <a:bodyPr vert="horz" lIns="91440" tIns="45720" rIns="91440" bIns="45720" rtlCol="0" anchor="ctr">
            <a:noAutofit/>
          </a:bodyPr>
          <a:lstStyle/>
          <a:p>
            <a:pPr lvl="0" rtl="0"/>
            <a:r>
              <a:rPr lang="fr-FR" sz="8000" noProof="0">
                <a:ln w="3175" cmpd="sng">
                  <a:noFill/>
                </a:ln>
                <a:solidFill>
                  <a:schemeClr val="accent1">
                    <a:lumMod val="60000"/>
                    <a:lumOff val="40000"/>
                  </a:schemeClr>
                </a:solidFill>
                <a:effectLst/>
                <a:latin typeface="Arial"/>
              </a:rPr>
              <a:t> »</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re 1"/>
          <p:cNvSpPr>
            <a:spLocks noGrp="1"/>
          </p:cNvSpPr>
          <p:nvPr>
            <p:ph type="title"/>
          </p:nvPr>
        </p:nvSpPr>
        <p:spPr>
          <a:xfrm>
            <a:off x="685799" y="609600"/>
            <a:ext cx="8588203" cy="3022600"/>
          </a:xfrm>
        </p:spPr>
        <p:txBody>
          <a:bodyPr rtlCol="0" anchor="ctr">
            <a:normAutofit/>
          </a:bodyPr>
          <a:lstStyle>
            <a:lvl1pPr algn="l">
              <a:defRPr sz="4400" b="0" cap="none"/>
            </a:lvl1pPr>
          </a:lstStyle>
          <a:p>
            <a:pPr rtl="0"/>
            <a:r>
              <a:rPr lang="fr-FR" noProof="0"/>
              <a:t>Modifiez le style du titre</a:t>
            </a:r>
          </a:p>
        </p:txBody>
      </p:sp>
      <p:sp>
        <p:nvSpPr>
          <p:cNvPr id="23" name="Espace réservé du texte 9"/>
          <p:cNvSpPr>
            <a:spLocks noGrp="1"/>
          </p:cNvSpPr>
          <p:nvPr>
            <p:ph type="body" sz="quarter" idx="13" hasCustomPrompt="1"/>
          </p:nvPr>
        </p:nvSpPr>
        <p:spPr>
          <a:xfrm>
            <a:off x="677332" y="4013200"/>
            <a:ext cx="8596669" cy="514248"/>
          </a:xfrm>
        </p:spPr>
        <p:txBody>
          <a:bodyPr rtlCol="0"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fr-FR" noProof="0"/>
              <a:t>Modifiez les styles du texte</a:t>
            </a:r>
          </a:p>
        </p:txBody>
      </p:sp>
      <p:sp>
        <p:nvSpPr>
          <p:cNvPr id="3" name="Espace réservé du texte 2"/>
          <p:cNvSpPr>
            <a:spLocks noGrp="1"/>
          </p:cNvSpPr>
          <p:nvPr>
            <p:ph type="body" idx="1" hasCustomPrompt="1"/>
          </p:nvPr>
        </p:nvSpPr>
        <p:spPr>
          <a:xfrm>
            <a:off x="677335" y="4527448"/>
            <a:ext cx="8596668" cy="1513914"/>
          </a:xfrm>
        </p:spPr>
        <p:txBody>
          <a:bodyPr rtlCol="0"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EC696C81-F0DF-42F0-BECD-BD5A2CE1CBF0}" type="datetime1">
              <a:rPr lang="fr-FR" noProof="0" smtClean="0"/>
              <a:t>03/12/2023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4AB44952-936B-478E-AB15-22CC2D29E0FC}" type="datetime1">
              <a:rPr lang="fr-FR" noProof="0" smtClean="0"/>
              <a:t>03/12/2023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89333C77-0158-454C-844F-B7AB9BD7DAD4}" type="slidenum">
              <a:rPr lang="fr-FR" noProof="0" smtClean="0"/>
              <a:t>‹N°›</a:t>
            </a:fld>
            <a:endParaRPr lang="fr-FR"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967673" y="609599"/>
            <a:ext cx="1304743" cy="5251451"/>
          </a:xfrm>
        </p:spPr>
        <p:txBody>
          <a:bodyPr vert="eaVert" rtlCol="0" anchor="ctr"/>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677335" y="609600"/>
            <a:ext cx="7060150" cy="5251450"/>
          </a:xfrm>
        </p:spPr>
        <p:txBody>
          <a:bodyPr vert="eaVert"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0F218053-A682-4CFF-AD1C-AC42E275530C}" type="datetime1">
              <a:rPr lang="fr-FR" noProof="0" smtClean="0"/>
              <a:t>03/12/2023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lvl1pPr>
              <a:defRPr sz="3600"/>
            </a:lvl1pPr>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D9985B62-5C8C-4554-9CB5-6C1D73673B4D}" type="datetime1">
              <a:rPr lang="fr-FR" noProof="0" smtClean="0"/>
              <a:t>03/12/2023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77335" y="2700867"/>
            <a:ext cx="8596668" cy="1826581"/>
          </a:xfrm>
        </p:spPr>
        <p:txBody>
          <a:bodyPr rtlCol="0" anchor="b"/>
          <a:lstStyle>
            <a:lvl1pPr algn="l">
              <a:defRPr sz="40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677335" y="4527448"/>
            <a:ext cx="8596668" cy="860400"/>
          </a:xfrm>
        </p:spPr>
        <p:txBody>
          <a:bodyPr rtlCol="0"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3C893B86-64C4-4754-82D7-28E1DE7A6228}" type="datetime1">
              <a:rPr lang="fr-FR" noProof="0" smtClean="0"/>
              <a:t>03/12/2023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677334" y="2160589"/>
            <a:ext cx="4184035" cy="3880772"/>
          </a:xfrm>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5089970" y="2160589"/>
            <a:ext cx="4184034" cy="3880773"/>
          </a:xfrm>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05DC7094-4696-4AA3-B06F-291805E368B6}" type="datetime1">
              <a:rPr lang="fr-FR" noProof="0" smtClean="0"/>
              <a:t>03/12/2023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FF9F0C5-380F-41C2-899A-BAC0F0927E16}" type="slidenum">
              <a:rPr lang="fr-FR" noProof="0" smtClean="0"/>
              <a:t>‹N°›</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a:lvl1pPr>
          </a:lstStyle>
          <a:p>
            <a:pPr rtl="0"/>
            <a:r>
              <a:rPr lang="fr-FR" noProof="0"/>
              <a:t>Modifiez le style du titre</a:t>
            </a:r>
          </a:p>
        </p:txBody>
      </p:sp>
      <p:sp>
        <p:nvSpPr>
          <p:cNvPr id="3" name="Espace réservé du texte 2"/>
          <p:cNvSpPr>
            <a:spLocks noGrp="1"/>
          </p:cNvSpPr>
          <p:nvPr>
            <p:ph type="body" idx="1" hasCustomPrompt="1"/>
          </p:nvPr>
        </p:nvSpPr>
        <p:spPr>
          <a:xfrm>
            <a:off x="675745" y="2160983"/>
            <a:ext cx="4185623"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4" name="Espace réservé du contenu 3"/>
          <p:cNvSpPr>
            <a:spLocks noGrp="1"/>
          </p:cNvSpPr>
          <p:nvPr>
            <p:ph sz="half" idx="2" hasCustomPrompt="1"/>
          </p:nvPr>
        </p:nvSpPr>
        <p:spPr>
          <a:xfrm>
            <a:off x="675745" y="2737245"/>
            <a:ext cx="4185623" cy="3304117"/>
          </a:xfrm>
        </p:spPr>
        <p:txBody>
          <a:bodyPr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5088383" y="2160983"/>
            <a:ext cx="4185618"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6" name="Espace réservé du contenu 5"/>
          <p:cNvSpPr>
            <a:spLocks noGrp="1"/>
          </p:cNvSpPr>
          <p:nvPr>
            <p:ph sz="quarter" idx="4" hasCustomPrompt="1"/>
          </p:nvPr>
        </p:nvSpPr>
        <p:spPr>
          <a:xfrm>
            <a:off x="5088384" y="2737245"/>
            <a:ext cx="4185617" cy="3304117"/>
          </a:xfrm>
        </p:spPr>
        <p:txBody>
          <a:bodyPr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8BCE7F69-62F5-4164-85ED-8FAE19146857}" type="datetime1">
              <a:rPr lang="fr-FR" noProof="0" smtClean="0"/>
              <a:t>03/12/2023</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a:xfrm>
            <a:off x="677334" y="609600"/>
            <a:ext cx="8596668" cy="1320800"/>
          </a:xfrm>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358B7EC5-B234-49A7-9B9B-78FA06C0DF86}" type="datetime1">
              <a:rPr lang="fr-FR" noProof="0" smtClean="0"/>
              <a:t>03/12/2023</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468A44E4-E5AC-43F8-AB35-1C6174136A8C}" type="datetime1">
              <a:rPr lang="fr-FR" noProof="0" smtClean="0"/>
              <a:t>03/12/2023</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77334" y="1498604"/>
            <a:ext cx="3854528" cy="1278466"/>
          </a:xfrm>
        </p:spPr>
        <p:txBody>
          <a:bodyPr rtlCol="0" anchor="b">
            <a:normAutofit/>
          </a:bodyPr>
          <a:lstStyle>
            <a:lvl1pPr>
              <a:defRPr sz="2000"/>
            </a:lvl1pPr>
          </a:lstStyle>
          <a:p>
            <a:pPr rtl="0"/>
            <a:r>
              <a:rPr lang="fr-FR" noProof="0"/>
              <a:t>Modifiez le style du titre</a:t>
            </a:r>
          </a:p>
        </p:txBody>
      </p:sp>
      <p:sp>
        <p:nvSpPr>
          <p:cNvPr id="3" name="Espace réservé du contenu 2"/>
          <p:cNvSpPr>
            <a:spLocks noGrp="1"/>
          </p:cNvSpPr>
          <p:nvPr>
            <p:ph idx="1" hasCustomPrompt="1"/>
          </p:nvPr>
        </p:nvSpPr>
        <p:spPr>
          <a:xfrm>
            <a:off x="4760461" y="514924"/>
            <a:ext cx="4513541" cy="5526437"/>
          </a:xfrm>
        </p:spPr>
        <p:txBody>
          <a:bodyPr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677334" y="2777069"/>
            <a:ext cx="3854528" cy="2584449"/>
          </a:xfrm>
        </p:spPr>
        <p:txBody>
          <a:bodyPr rtlCol="0">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AC41328C-4429-4791-8049-5B753223245E}" type="datetime1">
              <a:rPr lang="fr-FR" noProof="0" smtClean="0"/>
              <a:t>03/12/2023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519954A3-9DFD-4C44-94BA-B95130A3BA1C}" type="slidenum">
              <a:rPr lang="fr-FR" noProof="0" smtClean="0"/>
              <a:t>‹N°›</a:t>
            </a:fld>
            <a:endParaRPr lang="fr-F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77334" y="4800600"/>
            <a:ext cx="8596667" cy="566738"/>
          </a:xfrm>
        </p:spPr>
        <p:txBody>
          <a:bodyPr rtlCol="0" anchor="b">
            <a:normAutofit/>
          </a:bodyPr>
          <a:lstStyle>
            <a:lvl1pPr algn="l">
              <a:defRPr sz="2400" b="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677334" y="609600"/>
            <a:ext cx="8596668" cy="3845718"/>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677334" y="5367338"/>
            <a:ext cx="8596667" cy="674024"/>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18BD14F7-5B61-4F82-828F-5ADBB7119AC1}" type="datetime1">
              <a:rPr lang="fr-FR" noProof="0" smtClean="0"/>
              <a:t>03/12/2023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e 6"/>
          <p:cNvGrpSpPr/>
          <p:nvPr/>
        </p:nvGrpSpPr>
        <p:grpSpPr>
          <a:xfrm>
            <a:off x="0" y="-8467"/>
            <a:ext cx="12192000" cy="6866467"/>
            <a:chOff x="0" y="-8467"/>
            <a:chExt cx="12192000" cy="6866467"/>
          </a:xfrm>
        </p:grpSpPr>
        <p:cxnSp>
          <p:nvCxnSpPr>
            <p:cNvPr id="20" name="Connecteur droit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Connecteur droit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Triangle isocè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Triangle isocè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Triangle isocè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Espace réservé du titre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pPr rtl="0"/>
            <a:r>
              <a:rPr lang="fr-FR" noProof="0"/>
              <a:t>Modifiez le style du titre</a:t>
            </a:r>
          </a:p>
        </p:txBody>
      </p:sp>
      <p:sp>
        <p:nvSpPr>
          <p:cNvPr id="3" name="Espace réservé du texte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rtl="0"/>
            <a:r>
              <a:rPr lang="fr-FR" noProof="0" dirty="0"/>
              <a:t>Modifiez les styles du texte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43F62E03-F464-4FE6-B2B3-E3E3846CD785}" type="datetime1">
              <a:rPr lang="fr-FR" noProof="0" smtClean="0"/>
              <a:t>03/12/2023</a:t>
            </a:fld>
            <a:endParaRPr lang="fr-FR" noProof="0" dirty="0"/>
          </a:p>
        </p:txBody>
      </p:sp>
      <p:sp>
        <p:nvSpPr>
          <p:cNvPr id="5" name="Espace réservé du pied de page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rtl="0"/>
            <a:fld id="{D57F1E4F-1CFF-5643-939E-217C01CDF565}" type="slidenum">
              <a:rPr lang="fr-FR" noProof="0" smtClean="0"/>
              <a:pPr/>
              <a:t>‹N°›</a:t>
            </a:fld>
            <a:endParaRPr lang="fr-FR"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blog.domadoo.fr/lexique/domotiqu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75377" y="204393"/>
            <a:ext cx="7766936" cy="1646302"/>
          </a:xfrm>
        </p:spPr>
        <p:txBody>
          <a:bodyPr rtlCol="0"/>
          <a:lstStyle/>
          <a:p>
            <a:r>
              <a:rPr lang="fr-FR" dirty="0"/>
              <a:t>VEILLE TECHNOLOGIQUE</a:t>
            </a:r>
          </a:p>
        </p:txBody>
      </p:sp>
      <p:sp>
        <p:nvSpPr>
          <p:cNvPr id="3" name="Sous-titre 2"/>
          <p:cNvSpPr>
            <a:spLocks noGrp="1"/>
          </p:cNvSpPr>
          <p:nvPr>
            <p:ph type="subTitle" idx="1"/>
          </p:nvPr>
        </p:nvSpPr>
        <p:spPr>
          <a:xfrm>
            <a:off x="3471095" y="3181509"/>
            <a:ext cx="3634965" cy="1096899"/>
          </a:xfrm>
        </p:spPr>
        <p:txBody>
          <a:bodyPr rtlCol="0">
            <a:normAutofit/>
          </a:bodyPr>
          <a:lstStyle/>
          <a:p>
            <a:r>
              <a:rPr lang="fr-FR" sz="4400" dirty="0">
                <a:solidFill>
                  <a:srgbClr val="0070C0"/>
                </a:solidFill>
              </a:rPr>
              <a:t>La domotique</a:t>
            </a:r>
          </a:p>
        </p:txBody>
      </p:sp>
    </p:spTree>
    <p:extLst>
      <p:ext uri="{BB962C8B-B14F-4D97-AF65-F5344CB8AC3E}">
        <p14:creationId xmlns:p14="http://schemas.microsoft.com/office/powerpoint/2010/main" val="52104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6" name="Rectangle 55">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2"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Isosceles Triangle 65">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Isosceles Triangle 69">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41ECAEE9-9AD4-578F-D50D-CC80423C2779}"/>
              </a:ext>
            </a:extLst>
          </p:cNvPr>
          <p:cNvSpPr>
            <a:spLocks noGrp="1"/>
          </p:cNvSpPr>
          <p:nvPr>
            <p:ph type="title"/>
          </p:nvPr>
        </p:nvSpPr>
        <p:spPr>
          <a:xfrm>
            <a:off x="677334" y="609600"/>
            <a:ext cx="3843375" cy="5175624"/>
          </a:xfrm>
        </p:spPr>
        <p:txBody>
          <a:bodyPr anchor="ctr">
            <a:normAutofit/>
          </a:bodyPr>
          <a:lstStyle/>
          <a:p>
            <a:r>
              <a:rPr lang="fr-FR">
                <a:solidFill>
                  <a:schemeClr val="tx1">
                    <a:lumMod val="85000"/>
                    <a:lumOff val="15000"/>
                  </a:schemeClr>
                </a:solidFill>
                <a:latin typeface="Trebuchet MS"/>
                <a:cs typeface="Arial"/>
              </a:rPr>
              <a:t>Pourquoi j’ai choisis le sujet de la domotique pour ma veille technologique ?</a:t>
            </a:r>
            <a:endParaRPr lang="fr-FR">
              <a:solidFill>
                <a:schemeClr val="tx1">
                  <a:lumMod val="85000"/>
                  <a:lumOff val="15000"/>
                </a:schemeClr>
              </a:solidFill>
            </a:endParaRPr>
          </a:p>
        </p:txBody>
      </p:sp>
      <p:sp>
        <p:nvSpPr>
          <p:cNvPr id="72" name="Freeform: Shape 71">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Espace réservé du contenu 2">
            <a:extLst>
              <a:ext uri="{FF2B5EF4-FFF2-40B4-BE49-F238E27FC236}">
                <a16:creationId xmlns:a16="http://schemas.microsoft.com/office/drawing/2014/main" id="{250DCE57-8B8B-0C5E-70AF-686FBD3DBF90}"/>
              </a:ext>
            </a:extLst>
          </p:cNvPr>
          <p:cNvSpPr>
            <a:spLocks noGrp="1"/>
          </p:cNvSpPr>
          <p:nvPr>
            <p:ph idx="1"/>
          </p:nvPr>
        </p:nvSpPr>
        <p:spPr>
          <a:xfrm>
            <a:off x="6116084" y="609601"/>
            <a:ext cx="5511296" cy="5175624"/>
          </a:xfrm>
        </p:spPr>
        <p:txBody>
          <a:bodyPr anchor="ctr">
            <a:normAutofit/>
          </a:bodyPr>
          <a:lstStyle/>
          <a:p>
            <a:r>
              <a:rPr lang="fr-FR" dirty="0">
                <a:solidFill>
                  <a:srgbClr val="0070C0"/>
                </a:solidFill>
                <a:latin typeface="Arial"/>
                <a:cs typeface="Arial"/>
              </a:rPr>
              <a:t>Tout d’abord la domotique est un domaine de l’informatique. L’informatique combiné à l’électronique, la physique du bâtiment, l’automatisme de l’informatique et des télécommunications forment la domotique.</a:t>
            </a:r>
          </a:p>
          <a:p>
            <a:r>
              <a:rPr lang="fr-FR" dirty="0">
                <a:solidFill>
                  <a:srgbClr val="0070C0"/>
                </a:solidFill>
                <a:latin typeface="Arial"/>
                <a:cs typeface="Arial"/>
              </a:rPr>
              <a:t>De plus, c’est un sujet d’actualité. En effet de plus en plus d’entreprises arrivent sur ce marché et proposent leurs marques (Somfy, Delta Dore…). Dans les magasins (tels que Leroy Merlin) des systèmes de domotiques commencent à être exposés en rayon.</a:t>
            </a:r>
          </a:p>
          <a:p>
            <a:r>
              <a:rPr lang="fr-FR" dirty="0">
                <a:solidFill>
                  <a:srgbClr val="0070C0"/>
                </a:solidFill>
                <a:latin typeface="Arial"/>
                <a:cs typeface="Arial"/>
              </a:rPr>
              <a:t>La plupart des hôtels de luxe propose des chambres entièrement pilotables depuis une tablette. Mais il y a encore plus fous, dans certains hôtels il y a des serrures intelligentes, les clients ouvrent donc leur chambre d’hôtel grâce à leur smartphone.</a:t>
            </a:r>
          </a:p>
          <a:p>
            <a:endParaRPr lang="fr-FR">
              <a:solidFill>
                <a:srgbClr val="FFFFFF"/>
              </a:solidFill>
            </a:endParaRPr>
          </a:p>
        </p:txBody>
      </p:sp>
    </p:spTree>
    <p:extLst>
      <p:ext uri="{BB962C8B-B14F-4D97-AF65-F5344CB8AC3E}">
        <p14:creationId xmlns:p14="http://schemas.microsoft.com/office/powerpoint/2010/main" val="395021034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0" name="Straight Connector 76">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41ECAEE9-9AD4-578F-D50D-CC80423C2779}"/>
              </a:ext>
            </a:extLst>
          </p:cNvPr>
          <p:cNvSpPr>
            <a:spLocks noGrp="1"/>
          </p:cNvSpPr>
          <p:nvPr>
            <p:ph type="title"/>
          </p:nvPr>
        </p:nvSpPr>
        <p:spPr>
          <a:xfrm>
            <a:off x="643467" y="816638"/>
            <a:ext cx="3367359" cy="5224724"/>
          </a:xfrm>
        </p:spPr>
        <p:txBody>
          <a:bodyPr anchor="ctr">
            <a:normAutofit/>
          </a:bodyPr>
          <a:lstStyle/>
          <a:p>
            <a:r>
              <a:rPr lang="fr-FR">
                <a:latin typeface="Trebuchet MS"/>
                <a:cs typeface="Arial"/>
              </a:rPr>
              <a:t>Les avantages de la domotique</a:t>
            </a:r>
          </a:p>
        </p:txBody>
      </p:sp>
      <p:graphicFrame>
        <p:nvGraphicFramePr>
          <p:cNvPr id="79" name="Espace réservé du contenu 2">
            <a:extLst>
              <a:ext uri="{FF2B5EF4-FFF2-40B4-BE49-F238E27FC236}">
                <a16:creationId xmlns:a16="http://schemas.microsoft.com/office/drawing/2014/main" id="{DA311410-E65B-38A3-90C1-D1B46A947FBA}"/>
              </a:ext>
            </a:extLst>
          </p:cNvPr>
          <p:cNvGraphicFramePr>
            <a:graphicFrameLocks noGrp="1"/>
          </p:cNvGraphicFramePr>
          <p:nvPr>
            <p:ph idx="1"/>
          </p:nvPr>
        </p:nvGraphicFramePr>
        <p:xfrm>
          <a:off x="4654295" y="816638"/>
          <a:ext cx="4619706" cy="52247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8178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1ECAEE9-9AD4-578F-D50D-CC80423C2779}"/>
              </a:ext>
            </a:extLst>
          </p:cNvPr>
          <p:cNvSpPr>
            <a:spLocks noGrp="1"/>
          </p:cNvSpPr>
          <p:nvPr>
            <p:ph type="title"/>
          </p:nvPr>
        </p:nvSpPr>
        <p:spPr>
          <a:xfrm>
            <a:off x="1043950" y="1179151"/>
            <a:ext cx="3300646" cy="4463889"/>
          </a:xfrm>
        </p:spPr>
        <p:txBody>
          <a:bodyPr anchor="ctr">
            <a:normAutofit/>
          </a:bodyPr>
          <a:lstStyle/>
          <a:p>
            <a:r>
              <a:rPr lang="fr-FR" dirty="0">
                <a:latin typeface="Trebuchet MS"/>
                <a:cs typeface="Arial"/>
              </a:rPr>
              <a:t>Une maison intelligente et autonome</a:t>
            </a:r>
          </a:p>
          <a:p>
            <a:endParaRPr lang="fr-FR">
              <a:latin typeface="Trebuchet MS"/>
              <a:cs typeface="Arial"/>
            </a:endParaRPr>
          </a:p>
          <a:p>
            <a:endParaRPr lang="fr-FR">
              <a:cs typeface="Arial"/>
            </a:endParaRPr>
          </a:p>
        </p:txBody>
      </p:sp>
      <p:sp>
        <p:nvSpPr>
          <p:cNvPr id="79" name="Isosceles Triangle 78">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81" name="Straight Connector 80">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250DCE57-8B8B-0C5E-70AF-686FBD3DBF90}"/>
              </a:ext>
            </a:extLst>
          </p:cNvPr>
          <p:cNvSpPr>
            <a:spLocks noGrp="1"/>
          </p:cNvSpPr>
          <p:nvPr>
            <p:ph idx="1"/>
          </p:nvPr>
        </p:nvSpPr>
        <p:spPr>
          <a:xfrm>
            <a:off x="4978918" y="1109145"/>
            <a:ext cx="6341016" cy="4603900"/>
          </a:xfrm>
        </p:spPr>
        <p:txBody>
          <a:bodyPr anchor="ctr">
            <a:normAutofit/>
          </a:bodyPr>
          <a:lstStyle/>
          <a:p>
            <a:r>
              <a:rPr lang="fr-FR" dirty="0">
                <a:latin typeface="Arial"/>
                <a:cs typeface="Arial"/>
              </a:rPr>
              <a:t>Au-delà de piloter les appareils, le plus important, ce sont les scénarios mis en place : ce sont eux qui rendent la maison autonome et intelligente en faisant interagir les produits. En domotique, un scénario consiste à associer une situation à une action pour l'automatiser. Par exemple, il est possible de programmer automatiquement l'allumage des lumières lorsque l'on descend les stores. Sur de gros systèmes domotiques installés par des pros, la mise en place de scénarios est complexe.</a:t>
            </a:r>
          </a:p>
          <a:p>
            <a:endParaRPr lang="fr-FR"/>
          </a:p>
        </p:txBody>
      </p:sp>
      <p:sp>
        <p:nvSpPr>
          <p:cNvPr id="83" name="Isosceles Triangle 82">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44536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1ECAEE9-9AD4-578F-D50D-CC80423C2779}"/>
              </a:ext>
            </a:extLst>
          </p:cNvPr>
          <p:cNvSpPr>
            <a:spLocks noGrp="1"/>
          </p:cNvSpPr>
          <p:nvPr>
            <p:ph type="title"/>
          </p:nvPr>
        </p:nvSpPr>
        <p:spPr>
          <a:xfrm>
            <a:off x="1043950" y="1179151"/>
            <a:ext cx="3300646" cy="4463889"/>
          </a:xfrm>
        </p:spPr>
        <p:txBody>
          <a:bodyPr anchor="ctr">
            <a:normAutofit/>
          </a:bodyPr>
          <a:lstStyle/>
          <a:p>
            <a:r>
              <a:rPr lang="fr-FR">
                <a:latin typeface="Trebuchet MS"/>
                <a:cs typeface="Arial"/>
              </a:rPr>
              <a:t>Coût de la domotique</a:t>
            </a:r>
          </a:p>
          <a:p>
            <a:endParaRPr lang="fr-FR">
              <a:latin typeface="Trebuchet MS"/>
              <a:cs typeface="Arial"/>
            </a:endParaRPr>
          </a:p>
          <a:p>
            <a:endParaRPr lang="fr-FR">
              <a:cs typeface="Arial"/>
            </a:endParaRPr>
          </a:p>
        </p:txBody>
      </p:sp>
      <p:sp>
        <p:nvSpPr>
          <p:cNvPr id="90" name="Isosceles Triangle 8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92" name="Straight Connector 9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250DCE57-8B8B-0C5E-70AF-686FBD3DBF90}"/>
              </a:ext>
            </a:extLst>
          </p:cNvPr>
          <p:cNvSpPr>
            <a:spLocks noGrp="1"/>
          </p:cNvSpPr>
          <p:nvPr>
            <p:ph idx="1"/>
          </p:nvPr>
        </p:nvSpPr>
        <p:spPr>
          <a:xfrm>
            <a:off x="4978918" y="1109145"/>
            <a:ext cx="6341016" cy="4603900"/>
          </a:xfrm>
        </p:spPr>
        <p:txBody>
          <a:bodyPr anchor="ctr">
            <a:normAutofit/>
          </a:bodyPr>
          <a:lstStyle/>
          <a:p>
            <a:r>
              <a:rPr lang="fr-FR">
                <a:latin typeface="Arial"/>
                <a:cs typeface="Arial"/>
              </a:rPr>
              <a:t>Depuis 2 ans, le marché français est envahi de box et d’accessoires domotiques, vendus en magasin ou sur internet et le constat reste le même. Leurs protocoles sont fermés, c’est à dire qu’elles ne peuvent contrôler que leurs propres accessoires et marques. Compliqué lorsque l’on commence à compter le nombre de marques qui nous entourent chez nous. Quant au prix, il peut varier du simple au double, comptez entre 450 € et 1000 € pour l’acquisition d’une box domotique, à ce prix-là il faut ajouter le prix des modules qui vont permettre de contrôler certains objets.</a:t>
            </a:r>
          </a:p>
          <a:p>
            <a:endParaRPr lang="fr-FR"/>
          </a:p>
        </p:txBody>
      </p:sp>
      <p:sp>
        <p:nvSpPr>
          <p:cNvPr id="94" name="Isosceles Triangle 9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80595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 name="Rectangle 109">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1ECAEE9-9AD4-578F-D50D-CC80423C2779}"/>
              </a:ext>
            </a:extLst>
          </p:cNvPr>
          <p:cNvSpPr>
            <a:spLocks noGrp="1"/>
          </p:cNvSpPr>
          <p:nvPr>
            <p:ph type="title"/>
          </p:nvPr>
        </p:nvSpPr>
        <p:spPr>
          <a:xfrm>
            <a:off x="1043950" y="1179151"/>
            <a:ext cx="3300646" cy="4463889"/>
          </a:xfrm>
        </p:spPr>
        <p:txBody>
          <a:bodyPr anchor="ctr">
            <a:normAutofit/>
          </a:bodyPr>
          <a:lstStyle/>
          <a:p>
            <a:r>
              <a:rPr lang="fr-FR">
                <a:latin typeface="Trebuchet MS"/>
                <a:cs typeface="Arial"/>
              </a:rPr>
              <a:t>Inconvénients et limites</a:t>
            </a:r>
          </a:p>
          <a:p>
            <a:endParaRPr lang="fr-FR">
              <a:latin typeface="Trebuchet MS"/>
              <a:cs typeface="Arial"/>
            </a:endParaRPr>
          </a:p>
          <a:p>
            <a:endParaRPr lang="fr-FR">
              <a:cs typeface="Arial"/>
            </a:endParaRPr>
          </a:p>
        </p:txBody>
      </p:sp>
      <p:sp>
        <p:nvSpPr>
          <p:cNvPr id="112" name="Isosceles Triangle 111">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14" name="Straight Connector 113">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250DCE57-8B8B-0C5E-70AF-686FBD3DBF90}"/>
              </a:ext>
            </a:extLst>
          </p:cNvPr>
          <p:cNvSpPr>
            <a:spLocks noGrp="1"/>
          </p:cNvSpPr>
          <p:nvPr>
            <p:ph idx="1"/>
          </p:nvPr>
        </p:nvSpPr>
        <p:spPr>
          <a:xfrm>
            <a:off x="4978918" y="1109145"/>
            <a:ext cx="6341016" cy="4603900"/>
          </a:xfrm>
        </p:spPr>
        <p:txBody>
          <a:bodyPr anchor="ctr">
            <a:normAutofit/>
          </a:bodyPr>
          <a:lstStyle/>
          <a:p>
            <a:pPr>
              <a:lnSpc>
                <a:spcPct val="90000"/>
              </a:lnSpc>
            </a:pPr>
            <a:r>
              <a:rPr lang="fr-FR" sz="1500">
                <a:latin typeface="Arial"/>
                <a:cs typeface="Arial"/>
              </a:rPr>
              <a:t>Inconvénients et limites</a:t>
            </a:r>
          </a:p>
          <a:p>
            <a:pPr>
              <a:lnSpc>
                <a:spcPct val="90000"/>
              </a:lnSpc>
            </a:pPr>
            <a:endParaRPr lang="fr-FR" sz="1500">
              <a:latin typeface="Arial"/>
              <a:cs typeface="Arial"/>
            </a:endParaRPr>
          </a:p>
          <a:p>
            <a:pPr>
              <a:lnSpc>
                <a:spcPct val="90000"/>
              </a:lnSpc>
            </a:pPr>
            <a:r>
              <a:rPr lang="fr-FR" sz="1500">
                <a:latin typeface="Arial"/>
                <a:cs typeface="Arial"/>
              </a:rPr>
              <a:t>Lors d’un système domotique géré par une box domotique, celle-ci est relié à la box internet du client. Pour que le système soit à tout moment opérationnel et qu’il y est une bonne qualité de service, le client doit avoir une très bonne connexion internet.</a:t>
            </a:r>
          </a:p>
          <a:p>
            <a:pPr>
              <a:lnSpc>
                <a:spcPct val="90000"/>
              </a:lnSpc>
            </a:pPr>
            <a:endParaRPr lang="fr-FR" sz="1500">
              <a:latin typeface="Arial"/>
              <a:cs typeface="Arial"/>
            </a:endParaRPr>
          </a:p>
          <a:p>
            <a:pPr>
              <a:lnSpc>
                <a:spcPct val="90000"/>
              </a:lnSpc>
            </a:pPr>
            <a:r>
              <a:rPr lang="fr-FR" sz="1500">
                <a:latin typeface="Arial"/>
                <a:cs typeface="Arial"/>
              </a:rPr>
              <a:t>Doit-on avoir des craintes quant à la sécurité de notre vie privée et de nos données ?</a:t>
            </a:r>
          </a:p>
          <a:p>
            <a:pPr>
              <a:lnSpc>
                <a:spcPct val="90000"/>
              </a:lnSpc>
            </a:pPr>
            <a:r>
              <a:rPr lang="fr-FR" sz="1500">
                <a:latin typeface="Arial"/>
                <a:cs typeface="Arial"/>
              </a:rPr>
              <a:t>Les fabricants de ces packs domotiques utilisent des serveurs sécurisés, "du même type que lorsqu’on fait des transactions bancaires, de type https", aucun système n'est infaillible et que des personnes très motivées pourraient parvenir à hacker le système "certains parviennent à hacker la CIA !". Les probabilités sont faibles car pour un groupe de pirates informatiques, l'habitat d'un possesseur de système domotique n'a qu'un intérêt limité. On doit donc en retenir que les serveurs sont sécurisés mais que tout risque est impossible à exclure.</a:t>
            </a:r>
          </a:p>
          <a:p>
            <a:pPr>
              <a:lnSpc>
                <a:spcPct val="90000"/>
              </a:lnSpc>
            </a:pPr>
            <a:endParaRPr lang="fr-FR" sz="1500">
              <a:latin typeface="Arial"/>
              <a:cs typeface="Arial"/>
            </a:endParaRPr>
          </a:p>
          <a:p>
            <a:pPr>
              <a:lnSpc>
                <a:spcPct val="90000"/>
              </a:lnSpc>
            </a:pPr>
            <a:endParaRPr lang="fr-FR" sz="1500"/>
          </a:p>
        </p:txBody>
      </p:sp>
      <p:sp>
        <p:nvSpPr>
          <p:cNvPr id="116" name="Isosceles Triangle 115">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49709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30">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1ECAEE9-9AD4-578F-D50D-CC80423C2779}"/>
              </a:ext>
            </a:extLst>
          </p:cNvPr>
          <p:cNvSpPr>
            <a:spLocks noGrp="1"/>
          </p:cNvSpPr>
          <p:nvPr>
            <p:ph type="title"/>
          </p:nvPr>
        </p:nvSpPr>
        <p:spPr>
          <a:xfrm>
            <a:off x="1043950" y="1179151"/>
            <a:ext cx="3300646" cy="4463889"/>
          </a:xfrm>
        </p:spPr>
        <p:txBody>
          <a:bodyPr anchor="ctr">
            <a:normAutofit/>
          </a:bodyPr>
          <a:lstStyle/>
          <a:p>
            <a:r>
              <a:rPr lang="fr-FR">
                <a:latin typeface="Trebuchet MS"/>
                <a:cs typeface="Arial"/>
              </a:rPr>
              <a:t>Le futur de la domotique</a:t>
            </a:r>
          </a:p>
          <a:p>
            <a:endParaRPr lang="fr-FR">
              <a:latin typeface="Trebuchet MS"/>
              <a:cs typeface="Arial"/>
            </a:endParaRPr>
          </a:p>
          <a:p>
            <a:endParaRPr lang="fr-FR">
              <a:cs typeface="Arial"/>
            </a:endParaRPr>
          </a:p>
        </p:txBody>
      </p:sp>
      <p:sp>
        <p:nvSpPr>
          <p:cNvPr id="132" name="Isosceles Triangle 122">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33" name="Straight Connector 124">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250DCE57-8B8B-0C5E-70AF-686FBD3DBF90}"/>
              </a:ext>
            </a:extLst>
          </p:cNvPr>
          <p:cNvSpPr>
            <a:spLocks noGrp="1"/>
          </p:cNvSpPr>
          <p:nvPr>
            <p:ph idx="1"/>
          </p:nvPr>
        </p:nvSpPr>
        <p:spPr>
          <a:xfrm>
            <a:off x="4978918" y="1109145"/>
            <a:ext cx="6341016" cy="4603900"/>
          </a:xfrm>
        </p:spPr>
        <p:txBody>
          <a:bodyPr anchor="ctr">
            <a:normAutofit/>
          </a:bodyPr>
          <a:lstStyle/>
          <a:p>
            <a:pPr>
              <a:lnSpc>
                <a:spcPct val="90000"/>
              </a:lnSpc>
            </a:pPr>
            <a:r>
              <a:rPr lang="fr-FR" sz="1400" dirty="0">
                <a:latin typeface="Arial"/>
                <a:cs typeface="Arial"/>
              </a:rPr>
              <a:t>C’est officiel depuis quelques temps la </a:t>
            </a:r>
            <a:r>
              <a:rPr lang="fr-FR" sz="1400" dirty="0">
                <a:latin typeface="Cambria"/>
                <a:ea typeface="Cambria"/>
                <a:cs typeface="Arial"/>
                <a:hlinkClick r:id="rId2"/>
              </a:rPr>
              <a:t>domotique</a:t>
            </a:r>
            <a:r>
              <a:rPr lang="fr-FR" sz="1400" dirty="0">
                <a:latin typeface="Arial"/>
                <a:cs typeface="Arial"/>
              </a:rPr>
              <a:t> intéresse les grands noms de l’électronique. Cet intérêt n’est plus confiné à une étude de style mais bien à une recherche de solution à proposer aux clients voire à un lancement de solution.</a:t>
            </a:r>
          </a:p>
          <a:p>
            <a:pPr>
              <a:lnSpc>
                <a:spcPct val="90000"/>
              </a:lnSpc>
            </a:pPr>
            <a:r>
              <a:rPr lang="fr-FR" sz="1400" dirty="0">
                <a:latin typeface="Arial"/>
                <a:cs typeface="Arial"/>
              </a:rPr>
              <a:t>Au cours de la Worldwide </a:t>
            </a:r>
            <a:r>
              <a:rPr lang="fr-FR" sz="1400" dirty="0" err="1">
                <a:latin typeface="Arial"/>
                <a:cs typeface="Arial"/>
              </a:rPr>
              <a:t>Developers</a:t>
            </a:r>
            <a:r>
              <a:rPr lang="fr-FR" sz="1400" dirty="0">
                <a:latin typeface="Arial"/>
                <a:cs typeface="Arial"/>
              </a:rPr>
              <a:t> </a:t>
            </a:r>
            <a:r>
              <a:rPr lang="fr-FR" sz="1400" dirty="0" err="1">
                <a:latin typeface="Arial"/>
                <a:cs typeface="Arial"/>
              </a:rPr>
              <a:t>Conference</a:t>
            </a:r>
            <a:r>
              <a:rPr lang="fr-FR" sz="1400" dirty="0">
                <a:latin typeface="Arial"/>
                <a:cs typeface="Arial"/>
              </a:rPr>
              <a:t> (WWDC), Apple a annoncé que son objectif est de faire de l'iPad et de l'iPhone des véritables pilotes de toute la domotique. De la même façon que </a:t>
            </a:r>
            <a:r>
              <a:rPr lang="fr-FR" sz="1400" dirty="0" err="1">
                <a:latin typeface="Arial"/>
                <a:cs typeface="Arial"/>
              </a:rPr>
              <a:t>Health</a:t>
            </a:r>
            <a:r>
              <a:rPr lang="fr-FR" sz="1400" dirty="0">
                <a:latin typeface="Arial"/>
                <a:cs typeface="Arial"/>
              </a:rPr>
              <a:t> centralise les données liées à la santé des utilisateurs d'iOS, « Home » pourrait être la nouvelle application combinant toutes les informations sur les appareils connectés dans la maison.</a:t>
            </a:r>
          </a:p>
          <a:p>
            <a:pPr>
              <a:lnSpc>
                <a:spcPct val="90000"/>
              </a:lnSpc>
            </a:pPr>
            <a:endParaRPr lang="fr-FR" sz="1400">
              <a:latin typeface="Arial"/>
              <a:cs typeface="Arial"/>
            </a:endParaRPr>
          </a:p>
          <a:p>
            <a:pPr>
              <a:lnSpc>
                <a:spcPct val="90000"/>
              </a:lnSpc>
            </a:pPr>
            <a:endParaRPr lang="fr-FR" sz="1400"/>
          </a:p>
        </p:txBody>
      </p:sp>
      <p:sp>
        <p:nvSpPr>
          <p:cNvPr id="134" name="Isosceles Triangle 126">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19012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3" name="Rectangle 162">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1ECAEE9-9AD4-578F-D50D-CC80423C2779}"/>
              </a:ext>
            </a:extLst>
          </p:cNvPr>
          <p:cNvSpPr>
            <a:spLocks noGrp="1"/>
          </p:cNvSpPr>
          <p:nvPr>
            <p:ph type="title"/>
          </p:nvPr>
        </p:nvSpPr>
        <p:spPr>
          <a:xfrm>
            <a:off x="652481" y="1382486"/>
            <a:ext cx="3547581" cy="4093028"/>
          </a:xfrm>
        </p:spPr>
        <p:txBody>
          <a:bodyPr anchor="ctr">
            <a:normAutofit/>
          </a:bodyPr>
          <a:lstStyle/>
          <a:p>
            <a:r>
              <a:rPr lang="fr-FR" sz="4400">
                <a:latin typeface="Trebuchet MS"/>
                <a:cs typeface="Arial"/>
              </a:rPr>
              <a:t>Conclusion</a:t>
            </a:r>
          </a:p>
          <a:p>
            <a:endParaRPr lang="fr-FR" sz="4400">
              <a:latin typeface="Trebuchet MS"/>
              <a:cs typeface="Arial"/>
            </a:endParaRPr>
          </a:p>
          <a:p>
            <a:endParaRPr lang="fr-FR" sz="4400">
              <a:cs typeface="Arial"/>
            </a:endParaRPr>
          </a:p>
        </p:txBody>
      </p:sp>
      <p:grpSp>
        <p:nvGrpSpPr>
          <p:cNvPr id="164" name="Group 146">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48" name="Straight Connector 147">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65" name="Straight Connector 148">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0"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1"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2" name="Isosceles Triangle 151">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3"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4"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5"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6" name="Isosceles Triangle 155">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66" name="Rectangle 165">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0" name="Espace réservé du contenu 2">
            <a:extLst>
              <a:ext uri="{FF2B5EF4-FFF2-40B4-BE49-F238E27FC236}">
                <a16:creationId xmlns:a16="http://schemas.microsoft.com/office/drawing/2014/main" id="{98BBAB45-90C4-5B4D-9772-914498DAC2BB}"/>
              </a:ext>
            </a:extLst>
          </p:cNvPr>
          <p:cNvGraphicFramePr>
            <a:graphicFrameLocks noGrp="1"/>
          </p:cNvGraphicFramePr>
          <p:nvPr>
            <p:ph idx="1"/>
            <p:extLst>
              <p:ext uri="{D42A27DB-BD31-4B8C-83A1-F6EECF244321}">
                <p14:modId xmlns:p14="http://schemas.microsoft.com/office/powerpoint/2010/main" val="190099595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9758610"/>
      </p:ext>
    </p:extLst>
  </p:cSld>
  <p:clrMapOvr>
    <a:masterClrMapping/>
  </p:clrMapOvr>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Words>
  <Application>Microsoft Office PowerPoint</Application>
  <PresentationFormat>Grand écran</PresentationFormat>
  <Paragraphs>1</Paragraphs>
  <Slides>8</Slides>
  <Notes>1</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Facette</vt:lpstr>
      <vt:lpstr>VEILLE TECHNOLOGIQUE</vt:lpstr>
      <vt:lpstr>Pourquoi j’ai choisis le sujet de la domotique pour ma veille technologique ?</vt:lpstr>
      <vt:lpstr>Les avantages de la domotique</vt:lpstr>
      <vt:lpstr>Une maison intelligente et autonome  </vt:lpstr>
      <vt:lpstr>Coût de la domotique  </vt:lpstr>
      <vt:lpstr>Inconvénients et limites  </vt:lpstr>
      <vt:lpstr>Le futur de la domotique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111</cp:revision>
  <dcterms:created xsi:type="dcterms:W3CDTF">2023-12-03T15:01:01Z</dcterms:created>
  <dcterms:modified xsi:type="dcterms:W3CDTF">2023-12-03T15:40:04Z</dcterms:modified>
</cp:coreProperties>
</file>