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16F-5706-4EA3-B354-45E618064CA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A8F2-69B2-4533-AAE8-45328C370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11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16F-5706-4EA3-B354-45E618064CA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A8F2-69B2-4533-AAE8-45328C370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2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16F-5706-4EA3-B354-45E618064CA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A8F2-69B2-4533-AAE8-45328C370456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5511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16F-5706-4EA3-B354-45E618064CA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A8F2-69B2-4533-AAE8-45328C370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755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16F-5706-4EA3-B354-45E618064CA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A8F2-69B2-4533-AAE8-45328C370456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5001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16F-5706-4EA3-B354-45E618064CA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A8F2-69B2-4533-AAE8-45328C370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644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16F-5706-4EA3-B354-45E618064CA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A8F2-69B2-4533-AAE8-45328C370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465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16F-5706-4EA3-B354-45E618064CA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A8F2-69B2-4533-AAE8-45328C370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77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16F-5706-4EA3-B354-45E618064CA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A8F2-69B2-4533-AAE8-45328C370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16F-5706-4EA3-B354-45E618064CA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A8F2-69B2-4533-AAE8-45328C370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84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16F-5706-4EA3-B354-45E618064CA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A8F2-69B2-4533-AAE8-45328C370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24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16F-5706-4EA3-B354-45E618064CA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A8F2-69B2-4533-AAE8-45328C370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95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16F-5706-4EA3-B354-45E618064CA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A8F2-69B2-4533-AAE8-45328C370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85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16F-5706-4EA3-B354-45E618064CA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A8F2-69B2-4533-AAE8-45328C370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12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16F-5706-4EA3-B354-45E618064CA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A8F2-69B2-4533-AAE8-45328C370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98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E16F-5706-4EA3-B354-45E618064CA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A8F2-69B2-4533-AAE8-45328C370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97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E16F-5706-4EA3-B354-45E618064CA9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03A8F2-69B2-4533-AAE8-45328C370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10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1B44C-BED4-6862-D73B-09195E312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5461"/>
            <a:ext cx="9144000" cy="1273539"/>
          </a:xfrm>
        </p:spPr>
        <p:txBody>
          <a:bodyPr/>
          <a:lstStyle/>
          <a:p>
            <a:r>
              <a:rPr lang="fr-FR" dirty="0"/>
              <a:t>Coût du début de projet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ABC216-76B0-A4C1-E1F0-DA64F8200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6223" y="4512064"/>
            <a:ext cx="2199701" cy="1996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Groupe n°13 :</a:t>
            </a:r>
            <a:endParaRPr lang="fr-FR" sz="1800" dirty="0"/>
          </a:p>
          <a:p>
            <a:pPr algn="ctr"/>
            <a:r>
              <a:rPr lang="fr-FR" sz="1800" dirty="0"/>
              <a:t>Trochet Mathis, Bazireau Matis, Brulé Florent et </a:t>
            </a:r>
            <a:r>
              <a:rPr lang="fr-FR" sz="1800" dirty="0" err="1"/>
              <a:t>Losat</a:t>
            </a:r>
            <a:r>
              <a:rPr lang="fr-FR" sz="1800" dirty="0"/>
              <a:t> Gabrielle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0DB43CC-FD7F-AB73-87D9-C16C2EFE21C1}"/>
              </a:ext>
            </a:extLst>
          </p:cNvPr>
          <p:cNvSpPr txBox="1"/>
          <p:nvPr/>
        </p:nvSpPr>
        <p:spPr>
          <a:xfrm>
            <a:off x="9914948" y="6420529"/>
            <a:ext cx="2453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Lundi 18 septembre</a:t>
            </a:r>
          </a:p>
        </p:txBody>
      </p:sp>
      <p:pic>
        <p:nvPicPr>
          <p:cNvPr id="6" name="Image 5" descr="Une image contenant texte, Police, conception&#10;&#10;Description générée automatiquement">
            <a:extLst>
              <a:ext uri="{FF2B5EF4-FFF2-40B4-BE49-F238E27FC236}">
                <a16:creationId xmlns:a16="http://schemas.microsoft.com/office/drawing/2014/main" id="{BC76E2B9-C5D0-7F3D-7E25-F7E186EB2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50618"/>
            <a:ext cx="2986268" cy="200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9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DB61A-6FAE-9897-3742-508C392B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30785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Coût pour les élèves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ADD14C-B73E-8A24-AF42-AC3AFD008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49712" cy="3880773"/>
          </a:xfrm>
        </p:spPr>
        <p:txBody>
          <a:bodyPr/>
          <a:lstStyle/>
          <a:p>
            <a:r>
              <a:rPr lang="fr-FR" dirty="0"/>
              <a:t>Chaque élève participe à 6 h de CM pour le début de ce projet et passe 4h dans la réalisation de celui-ci: 	</a:t>
            </a:r>
          </a:p>
          <a:p>
            <a:pPr marL="0" indent="0">
              <a:buNone/>
            </a:pPr>
            <a:r>
              <a:rPr lang="fr-FR" dirty="0"/>
              <a:t>	(6 + 4) x 4 = 40h au total pour le groupe</a:t>
            </a:r>
          </a:p>
          <a:p>
            <a:r>
              <a:rPr lang="fr-FR" dirty="0"/>
              <a:t>Un élève coûte 10440€/an à l’université</a:t>
            </a:r>
          </a:p>
          <a:p>
            <a:r>
              <a:rPr lang="fr-FR" dirty="0"/>
              <a:t>Un élève travaille 1200h/an à l’université</a:t>
            </a:r>
          </a:p>
          <a:p>
            <a:r>
              <a:rPr lang="fr-FR" dirty="0"/>
              <a:t>Produit en croix pour trouver le coût d’un élève sur 40h : </a:t>
            </a:r>
          </a:p>
          <a:p>
            <a:pPr marL="0" indent="0">
              <a:buNone/>
            </a:pPr>
            <a:r>
              <a:rPr lang="fr-FR" dirty="0"/>
              <a:t>	(10440 x 40)/1200 = </a:t>
            </a:r>
            <a:r>
              <a:rPr lang="fr-FR" dirty="0">
                <a:solidFill>
                  <a:schemeClr val="accent5"/>
                </a:solidFill>
              </a:rPr>
              <a:t>348€</a:t>
            </a:r>
          </a:p>
          <a:p>
            <a:pPr marL="0" indent="0">
              <a:buNone/>
            </a:pPr>
            <a:endParaRPr lang="fr-FR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</a:rPr>
              <a:t>Dans ce projet et pour un travail fourni de 40h le coût est estimé à 348€</a:t>
            </a:r>
          </a:p>
        </p:txBody>
      </p:sp>
    </p:spTree>
    <p:extLst>
      <p:ext uri="{BB962C8B-B14F-4D97-AF65-F5344CB8AC3E}">
        <p14:creationId xmlns:p14="http://schemas.microsoft.com/office/powerpoint/2010/main" val="37259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5ED66-CF7E-4856-84E4-1AE9A4A4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Coût de l’enseignement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77B32-AC76-42BD-44DF-704003325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enseignant-chercheur coûte 90k€ par an à l’université</a:t>
            </a:r>
          </a:p>
          <a:p>
            <a:r>
              <a:rPr lang="fr-FR" dirty="0"/>
              <a:t>Il ne faut pas oublier le coût environné qui est de x1,7</a:t>
            </a:r>
          </a:p>
          <a:p>
            <a:r>
              <a:rPr lang="fr-FR" dirty="0"/>
              <a:t>Coût complet annuel (90k x 1,7) = 153000€</a:t>
            </a:r>
          </a:p>
          <a:p>
            <a:r>
              <a:rPr lang="fr-FR" dirty="0"/>
              <a:t>Pour le coût horaire, il faut diviser le coût complet par 2(on ne garde que le côté enseignant) puis par 192(nombre d’heures obligatoire) :</a:t>
            </a:r>
          </a:p>
          <a:p>
            <a:pPr marL="0" indent="0">
              <a:buNone/>
            </a:pPr>
            <a:r>
              <a:rPr lang="fr-FR" dirty="0"/>
              <a:t>	(153000/2)/192 = 400€/h</a:t>
            </a:r>
          </a:p>
          <a:p>
            <a:r>
              <a:rPr lang="fr-FR" dirty="0"/>
              <a:t>L’enseignant nous a fourni 6h de CM pour ce début de projet, si l’on le multiplie par le coût horaire l’on trouve le coût de l’enseignement : </a:t>
            </a:r>
          </a:p>
          <a:p>
            <a:pPr marL="0" indent="0">
              <a:buNone/>
            </a:pPr>
            <a:r>
              <a:rPr lang="fr-FR" dirty="0"/>
              <a:t>	6 x 400 = </a:t>
            </a:r>
            <a:r>
              <a:rPr lang="fr-FR" dirty="0">
                <a:solidFill>
                  <a:schemeClr val="accent5"/>
                </a:solidFill>
              </a:rPr>
              <a:t>2400€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Dans ce projet, le coût de l’enseignant-chercheur est estimé à 2400€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4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FE465-6190-3440-43E0-B9603D90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Coût final du début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807EB-9179-8267-F73E-20C04DE5F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Coût des élèves : 348€</a:t>
            </a:r>
          </a:p>
          <a:p>
            <a:endParaRPr lang="fr-FR" dirty="0"/>
          </a:p>
          <a:p>
            <a:r>
              <a:rPr lang="fr-FR" dirty="0"/>
              <a:t>Coût de l’enseignement : 2400€</a:t>
            </a:r>
          </a:p>
          <a:p>
            <a:endParaRPr lang="fr-FR" dirty="0"/>
          </a:p>
          <a:p>
            <a:r>
              <a:rPr lang="fr-FR" dirty="0"/>
              <a:t>Coût total : 348 + 2400 = </a:t>
            </a:r>
            <a:r>
              <a:rPr lang="fr-FR" dirty="0">
                <a:solidFill>
                  <a:srgbClr val="FF0000"/>
                </a:solidFill>
              </a:rPr>
              <a:t>2748€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Dans ce projet, le coût total est estimé à 2748€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950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7DCF6-8B16-7A81-5018-0C53B56A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Quelques détails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ACABC6-CC12-5620-A0CB-C2A10364B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Toutes les valeurs utilisées sont celles données par l’enseignant, nous ne voulions pas d’approximation fausse.</a:t>
            </a:r>
          </a:p>
          <a:p>
            <a:r>
              <a:rPr lang="fr-FR" dirty="0"/>
              <a:t>Dans le coût complet de l’enseignant, sont comptées les heures personnelles, c’est pour cela qu'elles n’apparaissent pas dans les diaporamas.</a:t>
            </a:r>
          </a:p>
          <a:p>
            <a:endParaRPr lang="fr-FR" dirty="0"/>
          </a:p>
          <a:p>
            <a:r>
              <a:rPr lang="fr-FR" dirty="0"/>
              <a:t>Toutes les valeurs utilisées sont </a:t>
            </a:r>
            <a:r>
              <a:rPr lang="fr-FR"/>
              <a:t>arrondies à </a:t>
            </a:r>
            <a:r>
              <a:rPr lang="fr-FR" dirty="0"/>
              <a:t>la valeur entière la plus proche pour une simplification et une clarté du travail.</a:t>
            </a:r>
          </a:p>
        </p:txBody>
      </p:sp>
    </p:spTree>
    <p:extLst>
      <p:ext uri="{BB962C8B-B14F-4D97-AF65-F5344CB8AC3E}">
        <p14:creationId xmlns:p14="http://schemas.microsoft.com/office/powerpoint/2010/main" val="3462288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350</Words>
  <Application>Microsoft Office PowerPoint</Application>
  <PresentationFormat>Grand écran</PresentationFormat>
  <Paragraphs>35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Coût du début de projet </vt:lpstr>
      <vt:lpstr>Coût pour les élèves</vt:lpstr>
      <vt:lpstr>Coût de l’enseignement</vt:lpstr>
      <vt:lpstr>Coût final du début de projet</vt:lpstr>
      <vt:lpstr>Quelques détails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Coût du début de projet </dc:title>
  <dc:creator>Matis bazireau</dc:creator>
  <cp:lastModifiedBy>Matis bazireau</cp:lastModifiedBy>
  <cp:revision>2</cp:revision>
  <dcterms:created xsi:type="dcterms:W3CDTF">2023-09-14T12:21:47Z</dcterms:created>
  <dcterms:modified xsi:type="dcterms:W3CDTF">2023-09-14T13:08:19Z</dcterms:modified>
</cp:coreProperties>
</file>