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g" ContentType="image/jp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charts/chart1.xml" ContentType="application/vnd.openxmlformats-officedocument.drawingml.chart+xml"/>
  <Override PartName="/ppt/notesSlides/notesSlide11.xml" ContentType="application/vnd.openxmlformats-officedocument.presentationml.notesSlide+xml"/>
  <Override PartName="/ppt/slides/slide11.xml" ContentType="application/vnd.openxmlformats-officedocument.presentationml.slide+xml"/>
  <Override PartName="/ppt/notesSlides/notesSlide12.xml" ContentType="application/vnd.openxmlformats-officedocument.presentationml.notesSlide+xml"/>
  <Override PartName="/ppt/slides/slide12.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1"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Lst>
  <p:sldSz cx="12192000" cy="6858000"/>
  <p:notesSz cx="9143861" cy="6857895"/>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p:cViewPr>
        <p:scale>
          <a:sx n="120" d="100"/>
          <a:sy n="120" d="100"/>
        </p:scale>
        <p:origin x="0" y="0"/>
      </p:cViewPr>
      <p:guideLst>
        <p:guide orient="horz" pos="2880"/>
        <p:guide pos="216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oleObject" Target="&#24037;&#20316;&#31807;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v>Column Labels Active</c:v>
          </c:tx>
          <c:spPr>
            <a:solidFill>
              <a:srgbClr val="4F81BD"/>
            </a:solidFill>
            <a:ln>
              <a:noFill/>
            </a:ln>
          </c:spPr>
          <c:invertIfNegative val="0"/>
          <c:dLbls>
            <c:showLegendKey val="0"/>
            <c:showVal val="0"/>
            <c:showCatName val="0"/>
            <c:showSerName val="0"/>
            <c:showPercent val="0"/>
            <c:showBubbleSize val="0"/>
            <c:showLeaderLines val="1"/>
          </c:dLbls>
          <c:cat>
            <c:strLit>
              <c:ptCount val="11"/>
              <c:pt idx="0">
                <c:v>BPC</c:v>
              </c:pt>
              <c:pt idx="1">
                <c:v>CCDR</c:v>
              </c:pt>
              <c:pt idx="2">
                <c:v>EW</c:v>
              </c:pt>
              <c:pt idx="3">
                <c:v>MSC</c:v>
              </c:pt>
              <c:pt idx="4">
                <c:v>NEL</c:v>
              </c:pt>
              <c:pt idx="5">
                <c:v>PL</c:v>
              </c:pt>
              <c:pt idx="6">
                <c:v>PYZ</c:v>
              </c:pt>
              <c:pt idx="7">
                <c:v>SVG</c:v>
              </c:pt>
              <c:pt idx="8">
                <c:v>TNS</c:v>
              </c:pt>
              <c:pt idx="9">
                <c:v>WBL</c:v>
              </c:pt>
              <c:pt idx="10">
                <c:v>Grand Total</c:v>
              </c:pt>
            </c:strLit>
          </c:cat>
          <c:val>
            <c:numRef>
              <c:f/>
              <c:numCache>
                <c:formatCode>General</c:formatCode>
                <c:ptCount val="11"/>
                <c:pt idx="0">
                  <c:v>243.0</c:v>
                </c:pt>
                <c:pt idx="1">
                  <c:v>249.0</c:v>
                </c:pt>
                <c:pt idx="2">
                  <c:v>245.0</c:v>
                </c:pt>
                <c:pt idx="3">
                  <c:v>239.0</c:v>
                </c:pt>
                <c:pt idx="4">
                  <c:v>246.0</c:v>
                </c:pt>
                <c:pt idx="5">
                  <c:v>246.0</c:v>
                </c:pt>
                <c:pt idx="6">
                  <c:v>250.0</c:v>
                </c:pt>
                <c:pt idx="7">
                  <c:v>246.0</c:v>
                </c:pt>
                <c:pt idx="8">
                  <c:v>242.0</c:v>
                </c:pt>
                <c:pt idx="9">
                  <c:v>252.0</c:v>
                </c:pt>
                <c:pt idx="10">
                  <c:v>2458.0</c:v>
                </c:pt>
              </c:numCache>
            </c:numRef>
          </c:val>
        </c:ser>
        <c:ser>
          <c:idx val="1"/>
          <c:order val="1"/>
          <c:tx>
            <c:v>Future Start</c:v>
          </c:tx>
          <c:spPr>
            <a:solidFill>
              <a:srgbClr val="C0504D"/>
            </a:solidFill>
            <a:ln>
              <a:noFill/>
            </a:ln>
          </c:spPr>
          <c:invertIfNegative val="0"/>
          <c:dLbls>
            <c:showLegendKey val="0"/>
            <c:showVal val="0"/>
            <c:showCatName val="0"/>
            <c:showSerName val="0"/>
            <c:showPercent val="0"/>
            <c:showBubbleSize val="0"/>
            <c:showLeaderLines val="1"/>
          </c:dLbls>
          <c:cat>
            <c:strLit>
              <c:ptCount val="11"/>
              <c:pt idx="0">
                <c:v>BPC</c:v>
              </c:pt>
              <c:pt idx="1">
                <c:v>CCDR</c:v>
              </c:pt>
              <c:pt idx="2">
                <c:v>EW</c:v>
              </c:pt>
              <c:pt idx="3">
                <c:v>MSC</c:v>
              </c:pt>
              <c:pt idx="4">
                <c:v>NEL</c:v>
              </c:pt>
              <c:pt idx="5">
                <c:v>PL</c:v>
              </c:pt>
              <c:pt idx="6">
                <c:v>PYZ</c:v>
              </c:pt>
              <c:pt idx="7">
                <c:v>SVG</c:v>
              </c:pt>
              <c:pt idx="8">
                <c:v>TNS</c:v>
              </c:pt>
              <c:pt idx="9">
                <c:v>WBL</c:v>
              </c:pt>
              <c:pt idx="10">
                <c:v>Grand Total</c:v>
              </c:pt>
            </c:strLit>
          </c:cat>
          <c:val>
            <c:numRef>
              <c:f/>
              <c:numCache>
                <c:formatCode>General</c:formatCode>
                <c:ptCount val="11"/>
                <c:pt idx="0">
                  <c:v>6.0</c:v>
                </c:pt>
                <c:pt idx="1">
                  <c:v>12.0</c:v>
                </c:pt>
                <c:pt idx="2">
                  <c:v>5.0</c:v>
                </c:pt>
                <c:pt idx="3">
                  <c:v>4.0</c:v>
                </c:pt>
                <c:pt idx="4">
                  <c:v>6.0</c:v>
                </c:pt>
                <c:pt idx="5">
                  <c:v>9.0</c:v>
                </c:pt>
                <c:pt idx="6">
                  <c:v>7.0</c:v>
                </c:pt>
                <c:pt idx="7">
                  <c:v>11.0</c:v>
                </c:pt>
                <c:pt idx="8">
                  <c:v>3.0</c:v>
                </c:pt>
                <c:pt idx="9">
                  <c:v>6.0</c:v>
                </c:pt>
                <c:pt idx="10">
                  <c:v>69.0</c:v>
                </c:pt>
              </c:numCache>
            </c:numRef>
          </c:val>
        </c:ser>
        <c:ser>
          <c:idx val="2"/>
          <c:order val="2"/>
          <c:tx>
            <c:v>Leave of Absence</c:v>
          </c:tx>
          <c:spPr>
            <a:solidFill>
              <a:srgbClr val="9BBB59"/>
            </a:solidFill>
            <a:ln>
              <a:noFill/>
            </a:ln>
          </c:spPr>
          <c:invertIfNegative val="0"/>
          <c:dLbls>
            <c:showLegendKey val="0"/>
            <c:showVal val="0"/>
            <c:showCatName val="0"/>
            <c:showSerName val="0"/>
            <c:showPercent val="0"/>
            <c:showBubbleSize val="0"/>
            <c:showLeaderLines val="1"/>
          </c:dLbls>
          <c:cat>
            <c:strLit>
              <c:ptCount val="11"/>
              <c:pt idx="0">
                <c:v>BPC</c:v>
              </c:pt>
              <c:pt idx="1">
                <c:v>CCDR</c:v>
              </c:pt>
              <c:pt idx="2">
                <c:v>EW</c:v>
              </c:pt>
              <c:pt idx="3">
                <c:v>MSC</c:v>
              </c:pt>
              <c:pt idx="4">
                <c:v>NEL</c:v>
              </c:pt>
              <c:pt idx="5">
                <c:v>PL</c:v>
              </c:pt>
              <c:pt idx="6">
                <c:v>PYZ</c:v>
              </c:pt>
              <c:pt idx="7">
                <c:v>SVG</c:v>
              </c:pt>
              <c:pt idx="8">
                <c:v>TNS</c:v>
              </c:pt>
              <c:pt idx="9">
                <c:v>WBL</c:v>
              </c:pt>
              <c:pt idx="10">
                <c:v>Grand Total</c:v>
              </c:pt>
            </c:strLit>
          </c:cat>
          <c:val>
            <c:numRef>
              <c:f/>
              <c:numCache>
                <c:formatCode>General</c:formatCode>
                <c:ptCount val="11"/>
                <c:pt idx="0">
                  <c:v>9.0</c:v>
                </c:pt>
                <c:pt idx="1">
                  <c:v>4.0</c:v>
                </c:pt>
                <c:pt idx="2">
                  <c:v>15.0</c:v>
                </c:pt>
                <c:pt idx="3">
                  <c:v>10.0</c:v>
                </c:pt>
                <c:pt idx="4">
                  <c:v>7.0</c:v>
                </c:pt>
                <c:pt idx="5">
                  <c:v>9.0</c:v>
                </c:pt>
                <c:pt idx="6">
                  <c:v>7.0</c:v>
                </c:pt>
                <c:pt idx="7">
                  <c:v>12.0</c:v>
                </c:pt>
                <c:pt idx="8">
                  <c:v>11.0</c:v>
                </c:pt>
                <c:pt idx="9">
                  <c:v>2.0</c:v>
                </c:pt>
                <c:pt idx="10">
                  <c:v>86.0</c:v>
                </c:pt>
              </c:numCache>
            </c:numRef>
          </c:val>
        </c:ser>
        <c:ser>
          <c:idx val="3"/>
          <c:order val="3"/>
          <c:tx>
            <c:v>Terminated for Cause</c:v>
          </c:tx>
          <c:spPr>
            <a:solidFill>
              <a:srgbClr val="8064A2"/>
            </a:solidFill>
            <a:ln>
              <a:noFill/>
            </a:ln>
          </c:spPr>
          <c:invertIfNegative val="0"/>
          <c:dLbls>
            <c:showLegendKey val="0"/>
            <c:showVal val="0"/>
            <c:showCatName val="0"/>
            <c:showSerName val="0"/>
            <c:showPercent val="0"/>
            <c:showBubbleSize val="0"/>
            <c:showLeaderLines val="1"/>
          </c:dLbls>
          <c:cat>
            <c:strLit>
              <c:ptCount val="11"/>
              <c:pt idx="0">
                <c:v>BPC</c:v>
              </c:pt>
              <c:pt idx="1">
                <c:v>CCDR</c:v>
              </c:pt>
              <c:pt idx="2">
                <c:v>EW</c:v>
              </c:pt>
              <c:pt idx="3">
                <c:v>MSC</c:v>
              </c:pt>
              <c:pt idx="4">
                <c:v>NEL</c:v>
              </c:pt>
              <c:pt idx="5">
                <c:v>PL</c:v>
              </c:pt>
              <c:pt idx="6">
                <c:v>PYZ</c:v>
              </c:pt>
              <c:pt idx="7">
                <c:v>SVG</c:v>
              </c:pt>
              <c:pt idx="8">
                <c:v>TNS</c:v>
              </c:pt>
              <c:pt idx="9">
                <c:v>WBL</c:v>
              </c:pt>
              <c:pt idx="10">
                <c:v>Grand Total</c:v>
              </c:pt>
            </c:strLit>
          </c:cat>
          <c:val>
            <c:numRef>
              <c:f/>
              <c:numCache>
                <c:formatCode>General</c:formatCode>
                <c:ptCount val="11"/>
                <c:pt idx="0">
                  <c:v>13.0</c:v>
                </c:pt>
                <c:pt idx="1">
                  <c:v>6.0</c:v>
                </c:pt>
                <c:pt idx="2">
                  <c:v>4.0</c:v>
                </c:pt>
                <c:pt idx="3">
                  <c:v>11.0</c:v>
                </c:pt>
                <c:pt idx="4">
                  <c:v>7.0</c:v>
                </c:pt>
                <c:pt idx="5">
                  <c:v>9.0</c:v>
                </c:pt>
                <c:pt idx="6">
                  <c:v>6.0</c:v>
                </c:pt>
                <c:pt idx="7">
                  <c:v>2.0</c:v>
                </c:pt>
                <c:pt idx="8">
                  <c:v>4.0</c:v>
                </c:pt>
                <c:pt idx="9">
                  <c:v>4.0</c:v>
                </c:pt>
                <c:pt idx="10">
                  <c:v>66.0</c:v>
                </c:pt>
              </c:numCache>
            </c:numRef>
          </c:val>
        </c:ser>
        <c:ser>
          <c:idx val="4"/>
          <c:order val="4"/>
          <c:tx>
            <c:v>Voluntarily Terminated</c:v>
          </c:tx>
          <c:spPr>
            <a:solidFill>
              <a:srgbClr val="4BACC6"/>
            </a:solidFill>
            <a:ln>
              <a:noFill/>
            </a:ln>
          </c:spPr>
          <c:invertIfNegative val="0"/>
          <c:dLbls>
            <c:showLegendKey val="0"/>
            <c:showVal val="0"/>
            <c:showCatName val="0"/>
            <c:showSerName val="0"/>
            <c:showPercent val="0"/>
            <c:showBubbleSize val="0"/>
            <c:showLeaderLines val="1"/>
          </c:dLbls>
          <c:cat>
            <c:strLit>
              <c:ptCount val="11"/>
              <c:pt idx="0">
                <c:v>BPC</c:v>
              </c:pt>
              <c:pt idx="1">
                <c:v>CCDR</c:v>
              </c:pt>
              <c:pt idx="2">
                <c:v>EW</c:v>
              </c:pt>
              <c:pt idx="3">
                <c:v>MSC</c:v>
              </c:pt>
              <c:pt idx="4">
                <c:v>NEL</c:v>
              </c:pt>
              <c:pt idx="5">
                <c:v>PL</c:v>
              </c:pt>
              <c:pt idx="6">
                <c:v>PYZ</c:v>
              </c:pt>
              <c:pt idx="7">
                <c:v>SVG</c:v>
              </c:pt>
              <c:pt idx="8">
                <c:v>TNS</c:v>
              </c:pt>
              <c:pt idx="9">
                <c:v>WBL</c:v>
              </c:pt>
              <c:pt idx="10">
                <c:v>Grand Total</c:v>
              </c:pt>
            </c:strLit>
          </c:cat>
          <c:val>
            <c:numRef>
              <c:f/>
              <c:numCache>
                <c:formatCode>General</c:formatCode>
                <c:ptCount val="11"/>
                <c:pt idx="0">
                  <c:v>32.0</c:v>
                </c:pt>
                <c:pt idx="1">
                  <c:v>29.0</c:v>
                </c:pt>
                <c:pt idx="2">
                  <c:v>33.0</c:v>
                </c:pt>
                <c:pt idx="3">
                  <c:v>32.0</c:v>
                </c:pt>
                <c:pt idx="4">
                  <c:v>38.0</c:v>
                </c:pt>
                <c:pt idx="5">
                  <c:v>28.0</c:v>
                </c:pt>
                <c:pt idx="6">
                  <c:v>29.0</c:v>
                </c:pt>
                <c:pt idx="7">
                  <c:v>33.0</c:v>
                </c:pt>
                <c:pt idx="8">
                  <c:v>37.0</c:v>
                </c:pt>
                <c:pt idx="9">
                  <c:v>30.0</c:v>
                </c:pt>
                <c:pt idx="10">
                  <c:v>321.0</c:v>
                </c:pt>
              </c:numCache>
            </c:numRef>
          </c:val>
        </c:ser>
        <c:gapWidth val="182"/>
        <c:axId val="0"/>
        <c:axId val="1"/>
      </c:barChart>
      <c:catAx>
        <c:axId val="0"/>
        <c:scaling>
          <c:orientation val="minMax"/>
        </c:scaling>
        <c:delete val="0"/>
        <c:axPos val="b"/>
        <c:numFmt formatCode="General" sourceLinked="0"/>
        <c:majorTickMark val="none"/>
        <c:minorTickMark val="none"/>
        <c:tickLblPos val="nextTo"/>
        <c:spPr>
          <a:ln w="12700">
            <a:solidFill>
              <a:srgbClr val="D9D9D9"/>
            </a:solidFill>
            <a:prstDash val="solid"/>
          </a:ln>
        </c:spPr>
        <c:txPr>
          <a:bodyPr rot="0" vert="horz" anchor="t" anchorCtr="0"/>
          <a:lstStyle/>
          <a:p>
            <a:pPr>
              <a:defRPr sz="900" b="0" i="0" u="none" strike="noStrike" baseline="0">
                <a:solidFill>
                  <a:srgbClr val="595959"/>
                </a:solidFill>
                <a:latin typeface="Droid Sans"/>
                <a:ea typeface="Droid Sans"/>
                <a:cs typeface="Lucida Sans"/>
              </a:defRPr>
            </a:pPr>
            <a:endParaRPr lang="zh-CN"/>
          </a:p>
        </c:txPr>
        <c:crosses val="autoZero"/>
        <c:auto val="1"/>
        <c:lblOffset val="100"/>
        <c:lblAlgn val="ctr"/>
        <c:noMultiLvlLbl val="0"/>
        <c:crossAx val="1"/>
      </c:catAx>
      <c:valAx>
        <c:axId val="1"/>
        <c:scaling>
          <c:orientation val="minMax"/>
        </c:scaling>
        <c:delete val="0"/>
        <c:axPos val="l"/>
        <c:majorGridlines>
          <c:spPr>
            <a:ln w="12700">
              <a:solidFill>
                <a:srgbClr val="D9D9D9"/>
              </a:solidFill>
              <a:prstDash val="solid"/>
            </a:ln>
          </c:spPr>
        </c:majorGridlines>
        <c:numFmt formatCode="General" sourceLinked="0"/>
        <c:majorTickMark val="none"/>
        <c:minorTickMark val="none"/>
        <c:tickLblPos val="nextTo"/>
        <c:spPr>
          <a:ln>
            <a:noFill/>
          </a:ln>
        </c:spPr>
        <c:txPr>
          <a:bodyPr rot="0" vert="horz" anchor="t" anchorCtr="0"/>
          <a:lstStyle/>
          <a:p>
            <a:pPr>
              <a:defRPr sz="900" b="0" i="0" u="none" strike="noStrike" baseline="0">
                <a:solidFill>
                  <a:srgbClr val="595959"/>
                </a:solidFill>
                <a:latin typeface="Droid Sans"/>
                <a:ea typeface="Droid Sans"/>
                <a:cs typeface="Lucida Sans"/>
              </a:defRPr>
            </a:pPr>
            <a:endParaRPr lang="zh-CN"/>
          </a:p>
        </c:txPr>
        <c:crosses val="autoZero"/>
        <c:crossBetween val="between"/>
        <c:crossAx val="0"/>
      </c:valAx>
      <c:spPr>
        <a:noFill/>
        <a:ln>
          <a:noFill/>
        </a:ln>
      </c:spPr>
    </c:plotArea>
    <c:legend>
      <c:legendPos val="r"/>
      <c:layout/>
      <c:overlay val="0"/>
      <c:spPr>
        <a:noFill/>
        <a:ln>
          <a:noFill/>
        </a:ln>
      </c:spPr>
      <c:txPr>
        <a:bodyPr/>
        <a:lstStyle/>
        <a:p>
          <a:pPr>
            <a:defRPr sz="900" b="0" i="0" u="none" strike="noStrike" baseline="0">
              <a:solidFill>
                <a:srgbClr val="595959"/>
              </a:solidFill>
              <a:latin typeface="Droid Sans"/>
              <a:ea typeface="Droid Sans"/>
              <a:cs typeface="Lucida Sans"/>
            </a:defRPr>
          </a:pPr>
          <a:endParaRPr lang="zh-CN"/>
        </a:p>
      </c:txPr>
    </c:legend>
    <c:plotVisOnly val="1"/>
    <c:dispBlanksAs val="gap"/>
    <c:showDLblsOverMax val="0"/>
  </c:chart>
  <c:spPr>
    <a:noFill/>
    <a:ln>
      <a:noFill/>
    </a:ln>
  </c:spPr>
  <c:txPr>
    <a:bodyPr/>
    <a:lstStyle/>
    <a:p>
      <a:pPr>
        <a:defRPr sz="1000" b="0" i="0" u="none" strike="noStrike" baseline="0">
          <a:solidFill>
            <a:srgbClr val="000000"/>
          </a:solidFill>
          <a:latin typeface="Droid Sans"/>
          <a:ea typeface="Droid Sans"/>
          <a:cs typeface="Lucida Sans"/>
        </a:defRPr>
      </a:pPr>
      <a:endParaRPr lang="zh-CN"/>
    </a:p>
  </c:txPr>
  <c:printSettings>
    <c:headerFooter/>
    <c:pageMargins b="0.75" l="0.7" r="0.7" t="0.75" header="0.3" footer="0.3"/>
    <c:pageSetup/>
  </c:printSettings>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18" name="文本框"/>
          <p:cNvSpPr>
            <a:spLocks noGrp="1"/>
          </p:cNvSpPr>
          <p:nvPr>
            <p:ph type="hdr"/>
          </p:nvPr>
        </p:nvSpPr>
        <p:spPr>
          <a:xfrm rot="0">
            <a:off x="0"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9" name="文本框"/>
          <p:cNvSpPr>
            <a:spLocks noGrp="1"/>
          </p:cNvSpPr>
          <p:nvPr>
            <p:ph type="dt" idx="1"/>
          </p:nvPr>
        </p:nvSpPr>
        <p:spPr>
          <a:xfrm rot="0">
            <a:off x="6905625"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10/24/2024</a:t>
            </a:fld>
            <a:endParaRPr lang="zh-CN" altLang="en-US" sz="1200">
              <a:latin typeface="Calibri" pitchFamily="0" charset="0"/>
              <a:ea typeface="等线" pitchFamily="0" charset="0"/>
              <a:cs typeface="Calibri" pitchFamily="0" charset="0"/>
            </a:endParaRPr>
          </a:p>
        </p:txBody>
      </p:sp>
      <p:sp>
        <p:nvSpPr>
          <p:cNvPr id="20" name="对象"/>
          <p:cNvSpPr>
            <a:spLocks noGrp="1" noChangeAspect="1"/>
          </p:cNvSpPr>
          <p:nvPr>
            <p:ph type="sldImg" idx="2"/>
          </p:nvPr>
        </p:nvSpPr>
        <p:spPr>
          <a:xfrm rot="0">
            <a:off x="4038600" y="857250"/>
            <a:ext cx="4114800" cy="2314575"/>
          </a:xfrm>
          <a:prstGeom prst="rect"/>
          <a:noFill/>
          <a:ln w="12700" cmpd="sng" cap="flat">
            <a:solidFill>
              <a:srgbClr val="000000"/>
            </a:solidFill>
            <a:prstDash val="solid"/>
            <a:round/>
          </a:ln>
        </p:spPr>
      </p:sp>
      <p:sp>
        <p:nvSpPr>
          <p:cNvPr id="21" name="文本框"/>
          <p:cNvSpPr>
            <a:spLocks noGrp="1"/>
          </p:cNvSpPr>
          <p:nvPr>
            <p:ph type="body" idx="3"/>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22" name="文本框"/>
          <p:cNvSpPr>
            <a:spLocks noGrp="1"/>
          </p:cNvSpPr>
          <p:nvPr>
            <p:ph type="ftr" idx="4"/>
          </p:nvPr>
        </p:nvSpPr>
        <p:spPr>
          <a:xfrm rot="0">
            <a:off x="0"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56751610"/>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
        <p:nvSpPr>
          <p:cNvPr id="51"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52"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41897262"/>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
        <p:nvSpPr>
          <p:cNvPr id="179"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180"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392747504"/>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
        <p:nvSpPr>
          <p:cNvPr id="187"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18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906010845"/>
      </p:ext>
    </p:extLst>
  </p:cSld>
  <p:clrMapOvr>
    <a:masterClrMapping/>
  </p:clrMapOvr>
</p:notes>
</file>

<file path=ppt/notesSlides/notesSlide12.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12</a:t>
            </a:fld>
            <a:endParaRPr lang="zh-CN" altLang="en-US" sz="1200">
              <a:latin typeface="Calibri" pitchFamily="0" charset="0"/>
              <a:ea typeface="等线" pitchFamily="0" charset="0"/>
              <a:cs typeface="Calibri" pitchFamily="0" charset="0"/>
            </a:endParaRPr>
          </a:p>
        </p:txBody>
      </p:sp>
      <p:sp>
        <p:nvSpPr>
          <p:cNvPr id="191"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192"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01275633"/>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
        <p:nvSpPr>
          <p:cNvPr id="88"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89"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906341791"/>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
        <p:nvSpPr>
          <p:cNvPr id="112"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113"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11977888"/>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
        <p:nvSpPr>
          <p:cNvPr id="122"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123"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449716376"/>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
        <p:nvSpPr>
          <p:cNvPr id="132"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133"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142856952"/>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
        <p:nvSpPr>
          <p:cNvPr id="144"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145"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195991700"/>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
        <p:nvSpPr>
          <p:cNvPr id="153"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154"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654725310"/>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
        <p:nvSpPr>
          <p:cNvPr id="157"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15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270658511"/>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
        <p:nvSpPr>
          <p:cNvPr id="167"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16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6650618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547188819"/>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0789954"/>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060728929"/>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23" name="曲线"/>
          <p:cNvSpPr>
            <a:spLocks xmlns:a="http://schemas.openxmlformats.org/drawingml/2006/main"/>
          </p:cNvSpPr>
          <p:nvPr/>
        </p:nvSpPr>
        <p:spPr>
          <a:xfrm xmlns:a="http://schemas.openxmlformats.org/drawingml/2006/main" rot="0">
            <a:off x="9377426" y="4825"/>
            <a:ext cx="1218563"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4"/>
                </a:lnTo>
              </a:path>
            </a:pathLst>
          </a:custGeom>
          <a:noFill xmlns:a="http://schemas.openxmlformats.org/drawingml/2006/main"/>
          <a:ln xmlns:a="http://schemas.openxmlformats.org/drawingml/2006/main" w="9525" cmpd="sng" cap="flat">
            <a:solidFill>
              <a:srgbClr val="5FCAEE"/>
            </a:solidFill>
            <a:prstDash val="solid"/>
            <a:round/>
          </a:ln>
        </p:spPr>
      </p:sp>
      <p:sp>
        <p:nvSpPr>
          <p:cNvPr id="24"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5"/>
                </a:lnTo>
              </a:path>
            </a:pathLst>
          </a:custGeom>
          <a:noFill xmlns:a="http://schemas.openxmlformats.org/drawingml/2006/main"/>
          <a:ln xmlns:a="http://schemas.openxmlformats.org/drawingml/2006/main" w="9525" cmpd="sng" cap="flat">
            <a:solidFill>
              <a:srgbClr val="5FCAEE"/>
            </a:solidFill>
            <a:prstDash val="solid"/>
            <a:round/>
          </a:ln>
        </p:spPr>
      </p:sp>
      <p:sp>
        <p:nvSpPr>
          <p:cNvPr id="25" name="曲线"/>
          <p:cNvSpPr>
            <a:spLocks xmlns:a="http://schemas.openxmlformats.org/drawingml/2006/main"/>
          </p:cNvSpPr>
          <p:nvPr/>
        </p:nvSpPr>
        <p:spPr>
          <a:xfrm xmlns:a="http://schemas.openxmlformats.org/drawingml/2006/main" rot="0">
            <a:off x="9182100" y="0"/>
            <a:ext cx="3009898"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26" name="曲线"/>
          <p:cNvSpPr>
            <a:spLocks xmlns:a="http://schemas.openxmlformats.org/drawingml/2006/main"/>
          </p:cNvSpPr>
          <p:nvPr/>
        </p:nvSpPr>
        <p:spPr>
          <a:xfrm xmlns:a="http://schemas.openxmlformats.org/drawingml/2006/main" rot="0">
            <a:off x="9602878" y="0"/>
            <a:ext cx="2589527" cy="6858000"/>
          </a:xfrm>
          <a:custGeom xmlns:a="http://schemas.openxmlformats.org/drawingml/2006/main">
            <a:gdLst>
              <a:gd name="T1" fmla="*/ 0 w 21600"/>
              <a:gd name="T2" fmla="*/ 0 h 21600"/>
              <a:gd name="T3" fmla="*/ 21600 w 21600"/>
              <a:gd name="T4" fmla="*/ 21600 h 21600"/>
            </a:gdLst>
            <a:rect l="T1" t="T2" r="T3" b="T4"/>
            <a:pathLst>
              <a:path w="21600" h="21600">
                <a:moveTo>
                  <a:pt x="21594" y="0"/>
                </a:moveTo>
                <a:lnTo>
                  <a:pt x="0" y="0"/>
                </a:lnTo>
                <a:lnTo>
                  <a:pt x="10083" y="21599"/>
                </a:lnTo>
                <a:lnTo>
                  <a:pt x="21594" y="21599"/>
                </a:lnTo>
                <a:lnTo>
                  <a:pt x="21594"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27"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28" name="曲线"/>
          <p:cNvSpPr>
            <a:spLocks xmlns:a="http://schemas.openxmlformats.org/drawingml/2006/main"/>
          </p:cNvSpPr>
          <p:nvPr/>
        </p:nvSpPr>
        <p:spPr>
          <a:xfrm xmlns:a="http://schemas.openxmlformats.org/drawingml/2006/main" rot="0">
            <a:off x="9337930" y="0"/>
            <a:ext cx="2854323"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29"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30" name="曲线"/>
          <p:cNvSpPr>
            <a:spLocks xmlns:a="http://schemas.openxmlformats.org/drawingml/2006/main"/>
          </p:cNvSpPr>
          <p:nvPr/>
        </p:nvSpPr>
        <p:spPr>
          <a:xfrm xmlns:a="http://schemas.openxmlformats.org/drawingml/2006/main" rot="0">
            <a:off x="10936247" y="0"/>
            <a:ext cx="1256027"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31"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32"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33" name="文本框"/>
          <p:cNvSpPr>
            <a:spLocks xmlns:a="http://schemas.openxmlformats.org/drawingml/2006/main" noGrp="1"/>
          </p:cNvSpPr>
          <p:nvPr>
            <p:ph type="title"/>
          </p:nvPr>
        </p:nvSpPr>
        <p:spPr>
          <a:xfrm xmlns:a="http://schemas.openxmlformats.org/drawingml/2006/main" rot="0">
            <a:off x="3195573" y="2067305"/>
            <a:ext cx="5800851" cy="51815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sz="3200" b="0" i="0">
              <a:solidFill>
                <a:schemeClr val="tx1"/>
              </a:solidFill>
              <a:latin typeface="Trebuchet MS" pitchFamily="0" charset="0"/>
              <a:cs typeface="Trebuchet MS" pitchFamily="0" charset="0"/>
            </a:endParaRPr>
          </a:p>
        </p:txBody>
      </p:sp>
      <p:sp>
        <p:nvSpPr>
          <p:cNvPr id="34" name="文本框"/>
          <p:cNvSpPr>
            <a:spLocks xmlns:a="http://schemas.openxmlformats.org/drawingml/2006/main" noGrp="1"/>
          </p:cNvSpPr>
          <p:nvPr>
            <p:ph type="body" idx="4"/>
          </p:nvPr>
        </p:nvSpPr>
        <p:spPr>
          <a:xfrm xmlns:a="http://schemas.openxmlformats.org/drawingml/2006/main" rot="0">
            <a:off x="1828800" y="3840480"/>
            <a:ext cx="8534401" cy="171449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a:p>
        </p:txBody>
      </p:sp>
      <p:sp>
        <p:nvSpPr>
          <p:cNvPr id="35" name="文本框"/>
          <p:cNvSpPr>
            <a:spLocks xmlns:a="http://schemas.openxmlformats.org/drawingml/2006/main" noGrp="1"/>
          </p:cNvSpPr>
          <p:nvPr>
            <p:ph type="ftr" idx="5"/>
          </p:nvPr>
        </p:nvSpPr>
        <p:spPr>
          <a:xfrm xmlns:a="http://schemas.openxmlformats.org/drawingml/2006/main" rot="0">
            <a:off x="4145279" y="6377940"/>
            <a:ext cx="3901439"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36"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37"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682308213"/>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53" name="曲线"/>
          <p:cNvSpPr>
            <a:spLocks xmlns:a="http://schemas.openxmlformats.org/drawingml/2006/main"/>
          </p:cNvSpPr>
          <p:nvPr/>
        </p:nvSpPr>
        <p:spPr>
          <a:xfrm xmlns:a="http://schemas.openxmlformats.org/drawingml/2006/main" rot="0">
            <a:off x="9377426" y="4825"/>
            <a:ext cx="1218563"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4"/>
                </a:lnTo>
              </a:path>
            </a:pathLst>
          </a:custGeom>
          <a:noFill xmlns:a="http://schemas.openxmlformats.org/drawingml/2006/main"/>
          <a:ln xmlns:a="http://schemas.openxmlformats.org/drawingml/2006/main" w="9525" cmpd="sng" cap="flat">
            <a:solidFill>
              <a:srgbClr val="5FCAEE"/>
            </a:solidFill>
            <a:prstDash val="solid"/>
            <a:round/>
          </a:ln>
        </p:spPr>
      </p:sp>
      <p:sp>
        <p:nvSpPr>
          <p:cNvPr id="54"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5"/>
                </a:lnTo>
              </a:path>
            </a:pathLst>
          </a:custGeom>
          <a:noFill xmlns:a="http://schemas.openxmlformats.org/drawingml/2006/main"/>
          <a:ln xmlns:a="http://schemas.openxmlformats.org/drawingml/2006/main" w="9525" cmpd="sng" cap="flat">
            <a:solidFill>
              <a:srgbClr val="5FCAEE"/>
            </a:solidFill>
            <a:prstDash val="solid"/>
            <a:round/>
          </a:ln>
        </p:spPr>
      </p:sp>
      <p:sp>
        <p:nvSpPr>
          <p:cNvPr id="55" name="曲线"/>
          <p:cNvSpPr>
            <a:spLocks xmlns:a="http://schemas.openxmlformats.org/drawingml/2006/main"/>
          </p:cNvSpPr>
          <p:nvPr/>
        </p:nvSpPr>
        <p:spPr>
          <a:xfrm xmlns:a="http://schemas.openxmlformats.org/drawingml/2006/main" rot="0">
            <a:off x="9182100" y="0"/>
            <a:ext cx="3009898"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56" name="曲线"/>
          <p:cNvSpPr>
            <a:spLocks xmlns:a="http://schemas.openxmlformats.org/drawingml/2006/main"/>
          </p:cNvSpPr>
          <p:nvPr/>
        </p:nvSpPr>
        <p:spPr>
          <a:xfrm xmlns:a="http://schemas.openxmlformats.org/drawingml/2006/main" rot="0">
            <a:off x="9602878" y="0"/>
            <a:ext cx="2589527" cy="6858000"/>
          </a:xfrm>
          <a:custGeom xmlns:a="http://schemas.openxmlformats.org/drawingml/2006/main">
            <a:gdLst>
              <a:gd name="T1" fmla="*/ 0 w 21600"/>
              <a:gd name="T2" fmla="*/ 0 h 21600"/>
              <a:gd name="T3" fmla="*/ 21600 w 21600"/>
              <a:gd name="T4" fmla="*/ 21600 h 21600"/>
            </a:gdLst>
            <a:rect l="T1" t="T2" r="T3" b="T4"/>
            <a:pathLst>
              <a:path w="21600" h="21600">
                <a:moveTo>
                  <a:pt x="21594" y="0"/>
                </a:moveTo>
                <a:lnTo>
                  <a:pt x="0" y="0"/>
                </a:lnTo>
                <a:lnTo>
                  <a:pt x="10083" y="21599"/>
                </a:lnTo>
                <a:lnTo>
                  <a:pt x="21594" y="21599"/>
                </a:lnTo>
                <a:lnTo>
                  <a:pt x="21594"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57"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8" name="曲线"/>
          <p:cNvSpPr>
            <a:spLocks xmlns:a="http://schemas.openxmlformats.org/drawingml/2006/main"/>
          </p:cNvSpPr>
          <p:nvPr/>
        </p:nvSpPr>
        <p:spPr>
          <a:xfrm xmlns:a="http://schemas.openxmlformats.org/drawingml/2006/main" rot="0">
            <a:off x="9337930" y="0"/>
            <a:ext cx="2854323"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59"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60" name="曲线"/>
          <p:cNvSpPr>
            <a:spLocks xmlns:a="http://schemas.openxmlformats.org/drawingml/2006/main"/>
          </p:cNvSpPr>
          <p:nvPr/>
        </p:nvSpPr>
        <p:spPr>
          <a:xfrm xmlns:a="http://schemas.openxmlformats.org/drawingml/2006/main" rot="0">
            <a:off x="10936247" y="0"/>
            <a:ext cx="1256027"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61"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62"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63" name="文本框"/>
          <p:cNvSpPr>
            <a:spLocks xmlns:a="http://schemas.openxmlformats.org/drawingml/2006/main" noGrp="1"/>
          </p:cNvSpPr>
          <p:nvPr>
            <p:ph type="title"/>
          </p:nvPr>
        </p:nvSpPr>
        <p:spPr>
          <a:xfrm xmlns:a="http://schemas.openxmlformats.org/drawingml/2006/main" rot="0">
            <a:off x="755332" y="385444"/>
            <a:ext cx="10681335" cy="75819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sz="4800" b="1" i="0">
              <a:solidFill>
                <a:schemeClr val="tx1"/>
              </a:solidFill>
              <a:latin typeface="Trebuchet MS" pitchFamily="0" charset="0"/>
              <a:cs typeface="Trebuchet MS" pitchFamily="0" charset="0"/>
            </a:endParaRPr>
          </a:p>
        </p:txBody>
      </p:sp>
      <p:sp>
        <p:nvSpPr>
          <p:cNvPr id="64" name="文本框"/>
          <p:cNvSpPr>
            <a:spLocks xmlns:a="http://schemas.openxmlformats.org/drawingml/2006/main" noGrp="1"/>
          </p:cNvSpPr>
          <p:nvPr>
            <p:ph type="ftr" idx="5"/>
          </p:nvPr>
        </p:nvSpPr>
        <p:spPr>
          <a:xfrm xmlns:a="http://schemas.openxmlformats.org/drawingml/2006/main" rot="0">
            <a:off x="4145279" y="6377940"/>
            <a:ext cx="3901439"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65"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66"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961680087"/>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490246974"/>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090561864"/>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371861540"/>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33614806"/>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461477067"/>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296271629"/>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66049559"/>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61039834"/>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4"/>
                </a:lnTo>
              </a:path>
            </a:pathLst>
          </a:custGeom>
          <a:noFill/>
          <a:ln w="9525" cmpd="sng" cap="flat">
            <a:solidFill>
              <a:srgbClr val="5FCAEE"/>
            </a:solidFill>
            <a:prstDash val="solid"/>
            <a:round/>
          </a:ln>
        </p:spPr>
      </p:sp>
      <p:sp>
        <p:nvSpPr>
          <p:cNvPr id="3"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4"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5" name="曲线"/>
          <p:cNvSpPr>
            <a:spLocks/>
          </p:cNvSpPr>
          <p:nvPr/>
        </p:nvSpPr>
        <p:spPr>
          <a:xfrm rot="0">
            <a:off x="9602878" y="0"/>
            <a:ext cx="2589527" cy="6858000"/>
          </a:xfrm>
          <a:custGeom>
            <a:gdLst>
              <a:gd name="T1" fmla="*/ 0 w 21600"/>
              <a:gd name="T2" fmla="*/ 0 h 21600"/>
              <a:gd name="T3" fmla="*/ 21600 w 21600"/>
              <a:gd name="T4" fmla="*/ 21600 h 21600"/>
            </a:gdLst>
            <a:rect l="T1" t="T2" r="T3" b="T4"/>
            <a:pathLst>
              <a:path w="21600" h="21600">
                <a:moveTo>
                  <a:pt x="21594" y="0"/>
                </a:moveTo>
                <a:lnTo>
                  <a:pt x="0" y="0"/>
                </a:lnTo>
                <a:lnTo>
                  <a:pt x="10083" y="21599"/>
                </a:lnTo>
                <a:lnTo>
                  <a:pt x="21594" y="21599"/>
                </a:lnTo>
                <a:lnTo>
                  <a:pt x="21594" y="0"/>
                </a:lnTo>
                <a:close/>
              </a:path>
            </a:pathLst>
          </a:custGeom>
          <a:solidFill>
            <a:srgbClr val="5FCAEE">
              <a:alpha val="20000"/>
            </a:srgbClr>
          </a:solidFill>
          <a:ln cmpd="sng" cap="flat">
            <a:noFill/>
            <a:prstDash val="solid"/>
            <a:miter/>
          </a:ln>
        </p:spPr>
      </p:sp>
      <p:sp>
        <p:nvSpPr>
          <p:cNvPr id="6"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7"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mpd="sng" cap="flat">
            <a:noFill/>
            <a:prstDash val="solid"/>
            <a:miter/>
          </a:ln>
        </p:spPr>
      </p:sp>
      <p:sp>
        <p:nvSpPr>
          <p:cNvPr id="8"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9" name="曲线"/>
          <p:cNvSpPr>
            <a:spLocks/>
          </p:cNvSpPr>
          <p:nvPr/>
        </p:nvSpPr>
        <p:spPr>
          <a:xfrm rot="0">
            <a:off x="10936247" y="0"/>
            <a:ext cx="1256027" cy="6858000"/>
          </a:xfrm>
          <a:custGeom>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mpd="sng" cap="flat">
            <a:noFill/>
            <a:prstDash val="solid"/>
            <a:miter/>
          </a:ln>
        </p:spPr>
      </p:sp>
      <p:sp>
        <p:nvSpPr>
          <p:cNvPr id="10"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11"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1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0" tIns="0" rIns="0" bIns="0" anchor="t" anchorCtr="0">
            <a:prstTxWarp prst="textNoShape"/>
            <a:spAutoFit/>
          </a:bodyPr>
          <a:lstStyle/>
          <a:p>
            <a:endParaRPr lang="zh-CN" altLang="en-US" sz="4800" b="1" i="0">
              <a:solidFill>
                <a:schemeClr val="tx1"/>
              </a:solidFill>
              <a:latin typeface="Trebuchet MS" pitchFamily="0" charset="0"/>
              <a:cs typeface="Trebuchet MS" pitchFamily="0" charset="0"/>
            </a:endParaRPr>
          </a:p>
        </p:txBody>
      </p:sp>
      <p:sp>
        <p:nvSpPr>
          <p:cNvPr id="13" name="文本框"/>
          <p:cNvSpPr>
            <a:spLocks noGrp="1"/>
          </p:cNvSpPr>
          <p:nvPr>
            <p:ph type="body" idx="1"/>
          </p:nvPr>
        </p:nvSpPr>
        <p:spPr>
          <a:xfrm rot="0">
            <a:off x="609600" y="1577340"/>
            <a:ext cx="10972800" cy="4526275"/>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14" name="文本框"/>
          <p:cNvSpPr>
            <a:spLocks noGrp="1"/>
          </p:cNvSpPr>
          <p:nvPr>
            <p:ph type="ftr" idx="5"/>
          </p:nvPr>
        </p:nvSpPr>
        <p:spPr>
          <a:xfrm rot="0">
            <a:off x="4145279" y="6377940"/>
            <a:ext cx="3901439" cy="342900"/>
          </a:xfrm>
          <a:prstGeom prst="rect"/>
          <a:noFill/>
          <a:ln w="12700" cmpd="sng" cap="flat">
            <a:noFill/>
            <a:prstDash val="solid"/>
            <a:miter/>
          </a:ln>
        </p:spPr>
        <p:txBody>
          <a:bodyPr vert="horz" wrap="square" lIns="0" tIns="0" rIns="0" bIns="0" anchor="t" anchorCtr="0">
            <a:prstTxWarp prst="textNoShape"/>
            <a:spAutoFit/>
          </a:bodyPr>
          <a:lstStyle/>
          <a:p>
            <a:pPr algn="ctr"/>
            <a:endParaRPr lang="zh-CN" altLang="en-US">
              <a:solidFill>
                <a:srgbClr val="898989"/>
              </a:solidFill>
              <a:latin typeface="Calibri" pitchFamily="0" charset="0"/>
              <a:ea typeface="宋体" pitchFamily="0" charset="0"/>
              <a:cs typeface="Calibri" pitchFamily="0" charset="0"/>
            </a:endParaRPr>
          </a:p>
        </p:txBody>
      </p:sp>
      <p:sp>
        <p:nvSpPr>
          <p:cNvPr id="15" name="文本框"/>
          <p:cNvSpPr>
            <a:spLocks noGrp="1"/>
          </p:cNvSpPr>
          <p:nvPr>
            <p:ph type="dt" idx="6"/>
          </p:nvPr>
        </p:nvSpPr>
        <p:spPr>
          <a:xfrm rot="0">
            <a:off x="609600" y="6377940"/>
            <a:ext cx="2804160" cy="342900"/>
          </a:xfrm>
          <a:prstGeom prst="rect"/>
          <a:noFill/>
          <a:ln w="12700" cmpd="sng" cap="flat">
            <a:noFill/>
            <a:prstDash val="solid"/>
            <a:miter/>
          </a:ln>
        </p:spPr>
        <p:txBody>
          <a:bodyPr vert="horz" wrap="square" lIns="0" tIns="0" rIns="0" bIns="0" anchor="t" anchorCtr="0">
            <a:prstTxWarp prst="textNoShape"/>
            <a:spAutoFit/>
          </a:bodyPr>
          <a:lstStyle/>
          <a:p>
            <a:pPr algn="l"/>
            <a:fld id="{CAD2D6BD-DE1B-4B5F-8B41-2702339687B9}" type="datetime1">
              <a:rPr lang="en-US" altLang="zh-CN">
                <a:solidFill>
                  <a:srgbClr val="898989"/>
                </a:solidFill>
                <a:latin typeface="Calibri" pitchFamily="0" charset="0"/>
                <a:ea typeface="宋体" pitchFamily="0" charset="0"/>
                <a:cs typeface="Calibri" pitchFamily="0" charset="0"/>
              </a:rPr>
              <a:t>10/24/2024</a:t>
            </a:fld>
            <a:endParaRPr lang="zh-CN" altLang="en-US">
              <a:solidFill>
                <a:srgbClr val="898989"/>
              </a:solidFill>
              <a:latin typeface="Calibri" pitchFamily="0" charset="0"/>
              <a:ea typeface="宋体" pitchFamily="0" charset="0"/>
              <a:cs typeface="Calibri" pitchFamily="0" charset="0"/>
            </a:endParaRPr>
          </a:p>
        </p:txBody>
      </p:sp>
      <p:sp>
        <p:nvSpPr>
          <p:cNvPr id="16" name="文本框"/>
          <p:cNvSpPr>
            <a:spLocks noGrp="1"/>
          </p:cNvSpPr>
          <p:nvPr>
            <p:ph type="sldNum" idx="7"/>
          </p:nvPr>
        </p:nvSpPr>
        <p:spPr>
          <a:xfrm rot="0">
            <a:off x="11353418" y="6473336"/>
            <a:ext cx="151129" cy="191770"/>
          </a:xfrm>
          <a:prstGeom prst="rect"/>
          <a:noFill/>
          <a:ln w="12700" cmpd="sng" cap="flat">
            <a:noFill/>
            <a:prstDash val="solid"/>
            <a:miter/>
          </a:ln>
        </p:spPr>
        <p:txBody>
          <a:bodyPr vert="horz" wrap="square" lIns="0" tIns="0" rIns="0" bIns="0" anchor="t" anchorCtr="0">
            <a:prstTxWarp prst="textNoShape"/>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705296442"/>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lvl1pPr defTabSz="914400" fontAlgn="auto" hangingPunct="1">
        <a:buNone/>
        <a:defRPr sz="1800">
          <a:latin typeface="Calibri" pitchFamily="0" charset="0"/>
          <a:ea typeface="宋体" pitchFamily="0" charset="0"/>
          <a:cs typeface="Calibri" pitchFamily="0" charset="0"/>
        </a:defRPr>
      </a:lvl1pPr>
    </p:titleStyle>
    <p:bodyStyle>
      <a:lvl1pPr marL="0" indent="0" defTabSz="914400" fontAlgn="auto" hangingPunct="1">
        <a:buNone/>
        <a:defRPr sz="1800">
          <a:latin typeface="Calibri" pitchFamily="0" charset="0"/>
          <a:ea typeface="宋体" pitchFamily="0" charset="0"/>
          <a:cs typeface="Calibri" pitchFamily="0" charset="0"/>
        </a:defRPr>
      </a:lvl1pPr>
      <a:lvl2pPr marL="457200" indent="0" defTabSz="914400" fontAlgn="auto" hangingPunct="1">
        <a:buNone/>
        <a:defRPr sz="1800">
          <a:latin typeface="Calibri" pitchFamily="0" charset="0"/>
          <a:ea typeface="宋体" pitchFamily="0" charset="0"/>
          <a:cs typeface="Calibri" pitchFamily="0" charset="0"/>
        </a:defRPr>
      </a:lvl2pPr>
      <a:lvl3pPr marL="914400" indent="0" defTabSz="914400" fontAlgn="auto" hangingPunct="1">
        <a:buNone/>
        <a:defRPr sz="1800">
          <a:latin typeface="Calibri" pitchFamily="0" charset="0"/>
          <a:ea typeface="宋体" pitchFamily="0" charset="0"/>
          <a:cs typeface="Calibri" pitchFamily="0" charset="0"/>
        </a:defRPr>
      </a:lvl3pPr>
      <a:lvl4pPr marL="1371600" indent="0" defTabSz="914400" fontAlgn="auto" hangingPunct="1">
        <a:buNone/>
        <a:defRPr sz="1800">
          <a:latin typeface="Calibri" pitchFamily="0" charset="0"/>
          <a:ea typeface="宋体" pitchFamily="0" charset="0"/>
          <a:cs typeface="Calibri" pitchFamily="0" charset="0"/>
        </a:defRPr>
      </a:lvl4pPr>
      <a:lvl5pPr marL="1828800" indent="0" defTabSz="914400" fontAlgn="auto" hangingPunct="1">
        <a:buNone/>
        <a:defRPr sz="1800">
          <a:latin typeface="Calibri" pitchFamily="0" charset="0"/>
          <a:ea typeface="宋体" pitchFamily="0" charset="0"/>
          <a:cs typeface="Calibri" pitchFamily="0" charset="0"/>
        </a:defRPr>
      </a:lvl5pPr>
      <a:lvl6pPr marL="2286000" indent="0" defTabSz="914400" fontAlgn="auto" hangingPunct="1">
        <a:buNone/>
        <a:defRPr sz="1800">
          <a:latin typeface="Calibri" pitchFamily="0" charset="0"/>
          <a:ea typeface="宋体" pitchFamily="0" charset="0"/>
          <a:cs typeface="Calibri" pitchFamily="0" charset="0"/>
        </a:defRPr>
      </a:lvl6pPr>
      <a:lvl7pPr marL="2743200" indent="0" defTabSz="914400" fontAlgn="auto" hangingPunct="1">
        <a:buNone/>
        <a:defRPr sz="1800">
          <a:latin typeface="Calibri" pitchFamily="0" charset="0"/>
          <a:ea typeface="宋体" pitchFamily="0" charset="0"/>
          <a:cs typeface="Calibri" pitchFamily="0" charset="0"/>
        </a:defRPr>
      </a:lvl7pPr>
      <a:lvl8pPr marL="3200400" indent="0" defTabSz="914400" fontAlgn="auto" hangingPunct="1">
        <a:buNone/>
        <a:defRPr sz="1800">
          <a:latin typeface="Calibri" pitchFamily="0" charset="0"/>
          <a:ea typeface="宋体" pitchFamily="0" charset="0"/>
          <a:cs typeface="Calibri" pitchFamily="0" charset="0"/>
        </a:defRPr>
      </a:lvl8pPr>
      <a:lvl9pPr marL="3200400" indent="0" defTabSz="914400" fontAlgn="auto" hangingPunct="1">
        <a:buNone/>
        <a:defRPr sz="1800">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11.png"/><Relationship Id="rId2" Type="http://schemas.openxmlformats.org/officeDocument/2006/relationships/slideLayout" Target="../slideLayouts/slideLayout12.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11.png"/><Relationship Id="rId2" Type="http://schemas.openxmlformats.org/officeDocument/2006/relationships/chart" Target="../charts/chart1.xml"/><Relationship Id="rId3" Type="http://schemas.openxmlformats.org/officeDocument/2006/relationships/slideLayout" Target="../slideLayouts/slideLayout13.xml"/><Relationship Id="rId4"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2.png"/><Relationship Id="rId3" Type="http://schemas.openxmlformats.org/officeDocument/2006/relationships/slideLayout" Target="../slideLayouts/slideLayout13.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3.png"/><Relationship Id="rId2" Type="http://schemas.openxmlformats.org/officeDocument/2006/relationships/image" Target="../media/2.png"/><Relationship Id="rId3" Type="http://schemas.openxmlformats.org/officeDocument/2006/relationships/image" Target="../media/4.jpg"/><Relationship Id="rId4" Type="http://schemas.openxmlformats.org/officeDocument/2006/relationships/slideLayout" Target="../slideLayouts/slideLayout13.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5.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6.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7.png"/><Relationship Id="rId2" Type="http://schemas.openxmlformats.org/officeDocument/2006/relationships/image" Target="../media/8.png"/><Relationship Id="rId3" Type="http://schemas.openxmlformats.org/officeDocument/2006/relationships/slideLayout" Target="../slideLayouts/slideLayout13.xml"/><Relationship Id="rId4"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9.jp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10.jpg"/><Relationship Id="rId2" Type="http://schemas.openxmlformats.org/officeDocument/2006/relationships/slideLayout" Target="../slideLayouts/slideLayout13.xml"/><Relationship Id="rId3"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4" cy="1333500"/>
            <a:chOff x="876298" y="990599"/>
            <a:chExt cx="1743074" cy="1333500"/>
          </a:xfrm>
        </p:grpSpPr>
        <p:sp>
          <p:nvSpPr>
            <p:cNvPr id="38" name="曲线"/>
            <p:cNvSpPr>
              <a:spLocks/>
            </p:cNvSpPr>
            <p:nvPr/>
          </p:nvSpPr>
          <p:spPr>
            <a:xfrm rot="0">
              <a:off x="876298" y="1266824"/>
              <a:ext cx="1228725" cy="1057275"/>
            </a:xfrm>
            <a:custGeom>
              <a:gdLst>
                <a:gd name="T1" fmla="*/ 0 w 21600"/>
                <a:gd name="T2" fmla="*/ 0 h 21600"/>
                <a:gd name="T3" fmla="*/ 21600 w 21600"/>
                <a:gd name="T4" fmla="*/ 21600 h 21600"/>
              </a:gd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mpd="sng" cap="flat">
              <a:noFill/>
              <a:prstDash val="solid"/>
              <a:miter/>
            </a:ln>
          </p:spPr>
        </p:sp>
        <p:sp>
          <p:nvSpPr>
            <p:cNvPr id="39" name="曲线"/>
            <p:cNvSpPr>
              <a:spLocks/>
            </p:cNvSpPr>
            <p:nvPr/>
          </p:nvSpPr>
          <p:spPr>
            <a:xfrm rot="0">
              <a:off x="1971672" y="990599"/>
              <a:ext cx="647700" cy="561974"/>
            </a:xfrm>
            <a:custGeom>
              <a:gdLst>
                <a:gd name="T1" fmla="*/ 0 w 21600"/>
                <a:gd name="T2" fmla="*/ 0 h 21600"/>
                <a:gd name="T3" fmla="*/ 21600 w 21600"/>
                <a:gd name="T4" fmla="*/ 21600 h 21600"/>
              </a:gd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mpd="sng" cap="flat">
              <a:noFill/>
              <a:prstDash val="solid"/>
              <a:miter/>
            </a:ln>
          </p:spPr>
        </p:sp>
      </p:grpSp>
      <p:sp>
        <p:nvSpPr>
          <p:cNvPr id="41" name="曲线"/>
          <p:cNvSpPr>
            <a:spLocks/>
          </p:cNvSpPr>
          <p:nvPr/>
        </p:nvSpPr>
        <p:spPr>
          <a:xfrm rot="0">
            <a:off x="3752849" y="1190625"/>
            <a:ext cx="1666874" cy="1438275"/>
          </a:xfrm>
          <a:custGeom>
            <a:gdLst>
              <a:gd name="T1" fmla="*/ 0 w 21600"/>
              <a:gd name="T2" fmla="*/ 0 h 21600"/>
              <a:gd name="T3" fmla="*/ 21600 w 21600"/>
              <a:gd name="T4" fmla="*/ 21600 h 21600"/>
            </a:gdLst>
            <a:rect l="T1" t="T2" r="T3" b="T4"/>
            <a:pathLst>
              <a:path w="21600" h="21600">
                <a:moveTo>
                  <a:pt x="16937" y="0"/>
                </a:moveTo>
                <a:lnTo>
                  <a:pt x="4658" y="0"/>
                </a:lnTo>
                <a:lnTo>
                  <a:pt x="0" y="10798"/>
                </a:lnTo>
                <a:lnTo>
                  <a:pt x="4658" y="21600"/>
                </a:lnTo>
                <a:lnTo>
                  <a:pt x="16937" y="21600"/>
                </a:lnTo>
                <a:lnTo>
                  <a:pt x="21600" y="10798"/>
                </a:lnTo>
                <a:lnTo>
                  <a:pt x="16937" y="0"/>
                </a:lnTo>
                <a:close/>
              </a:path>
            </a:pathLst>
          </a:custGeom>
          <a:solidFill>
            <a:srgbClr val="42D0A1"/>
          </a:solidFill>
          <a:ln cmpd="sng" cap="flat">
            <a:noFill/>
            <a:prstDash val="solid"/>
            <a:miter/>
          </a:ln>
        </p:spPr>
      </p:sp>
      <p:sp>
        <p:nvSpPr>
          <p:cNvPr id="42" name="曲线"/>
          <p:cNvSpPr>
            <a:spLocks/>
          </p:cNvSpPr>
          <p:nvPr/>
        </p:nvSpPr>
        <p:spPr>
          <a:xfrm rot="0">
            <a:off x="3800474" y="5229225"/>
            <a:ext cx="723900" cy="619124"/>
          </a:xfrm>
          <a:custGeom>
            <a:gdLst>
              <a:gd name="T1" fmla="*/ 0 w 21600"/>
              <a:gd name="T2" fmla="*/ 0 h 21600"/>
              <a:gd name="T3" fmla="*/ 21600 w 21600"/>
              <a:gd name="T4" fmla="*/ 21600 h 21600"/>
            </a:gdLst>
            <a:rect l="T1" t="T2" r="T3" b="T4"/>
            <a:pathLst>
              <a:path w="21600" h="21600">
                <a:moveTo>
                  <a:pt x="16980" y="0"/>
                </a:moveTo>
                <a:lnTo>
                  <a:pt x="4619" y="0"/>
                </a:lnTo>
                <a:lnTo>
                  <a:pt x="0" y="10801"/>
                </a:lnTo>
                <a:lnTo>
                  <a:pt x="4619" y="21600"/>
                </a:lnTo>
                <a:lnTo>
                  <a:pt x="16980" y="21600"/>
                </a:lnTo>
                <a:lnTo>
                  <a:pt x="21600" y="10801"/>
                </a:lnTo>
                <a:lnTo>
                  <a:pt x="16980" y="0"/>
                </a:lnTo>
                <a:close/>
              </a:path>
            </a:pathLst>
          </a:custGeom>
          <a:solidFill>
            <a:srgbClr val="42AF51"/>
          </a:solidFill>
          <a:ln cmpd="sng" cap="flat">
            <a:noFill/>
            <a:prstDash val="solid"/>
            <a:miter/>
          </a:ln>
        </p:spPr>
      </p:sp>
      <p:sp>
        <p:nvSpPr>
          <p:cNvPr id="43" name="文本框"/>
          <p:cNvSpPr>
            <a:spLocks noGrp="1"/>
          </p:cNvSpPr>
          <p:nvPr>
            <p:ph type="ctrTitle"/>
          </p:nvPr>
        </p:nvSpPr>
        <p:spPr>
          <a:xfrm rot="0">
            <a:off x="-828675" y="19665"/>
            <a:ext cx="9982200" cy="988060"/>
          </a:xfrm>
          <a:prstGeom prst="rect"/>
          <a:noFill/>
          <a:ln w="12700" cmpd="sng" cap="flat">
            <a:noFill/>
            <a:prstDash val="solid"/>
            <a:miter/>
          </a:ln>
        </p:spPr>
        <p:txBody>
          <a:bodyPr vert="horz" wrap="square" lIns="0" tIns="16510" rIns="0" bIns="0" anchor="t" anchorCtr="0">
            <a:prstTxWarp prst="textNoShape"/>
            <a:spAutoFit/>
          </a:bodyPr>
          <a:lstStyle/>
          <a:p>
            <a:pPr marL="3213735" indent="0" algn="l">
              <a:lnSpc>
                <a:spcPct val="100000"/>
              </a:lnSpc>
              <a:spcBef>
                <a:spcPts val="130"/>
              </a:spcBef>
              <a:spcAft>
                <a:spcPts val="0"/>
              </a:spcAft>
              <a:buNone/>
            </a:pP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Employee Data Analysis using Excel </a:t>
            </a:r>
            <a:br>
              <a:rPr lang="zh-CN" altLang="en-US" sz="3200" b="1" i="0" u="none" strike="noStrike" kern="0" cap="none" spc="0" baseline="0">
                <a:solidFill>
                  <a:srgbClr val="0F0F0F"/>
                </a:solidFill>
                <a:latin typeface="Roboto" pitchFamily="2" charset="0"/>
                <a:ea typeface="宋体" pitchFamily="0" charset="0"/>
                <a:cs typeface="Trebuchet MS" pitchFamily="0" charset="0"/>
              </a:rPr>
            </a:br>
            <a:endParaRPr lang="zh-CN" altLang="en-US" sz="3200" b="0" i="0" u="none" strike="noStrike" kern="0" cap="none" spc="15" baseline="0">
              <a:solidFill>
                <a:schemeClr val="tx1"/>
              </a:solidFill>
              <a:latin typeface="Trebuchet MS" pitchFamily="0" charset="0"/>
              <a:ea typeface="宋体" pitchFamily="0" charset="0"/>
              <a:cs typeface="Trebuchet MS" pitchFamily="0" charset="0"/>
            </a:endParaRPr>
          </a:p>
        </p:txBody>
      </p:sp>
      <p:pic>
        <p:nvPicPr>
          <p:cNvPr id="44" name="图片"/>
          <p:cNvPicPr>
            <a:picLocks/>
          </p:cNvPicPr>
          <p:nvPr/>
        </p:nvPicPr>
        <p:blipFill>
          <a:blip r:embed="rId1" cstate="print"/>
          <a:stretch>
            <a:fillRect/>
          </a:stretch>
        </p:blipFill>
        <p:spPr>
          <a:xfrm rot="0">
            <a:off x="676275" y="6467475"/>
            <a:ext cx="2143125" cy="200023"/>
          </a:xfrm>
          <a:prstGeom prst="rect"/>
          <a:noFill/>
          <a:ln w="12700" cmpd="sng" cap="flat">
            <a:noFill/>
            <a:prstDash val="solid"/>
            <a:miter/>
          </a:ln>
        </p:spPr>
      </p:pic>
      <p:sp>
        <p:nvSpPr>
          <p:cNvPr id="45"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46" name="矩形"/>
          <p:cNvSpPr>
            <a:spLocks/>
          </p:cNvSpPr>
          <p:nvPr/>
        </p:nvSpPr>
        <p:spPr>
          <a:xfrm rot="0">
            <a:off x="2554541" y="3314150"/>
            <a:ext cx="8610599" cy="19011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STUDENT NAME:</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REGISTER NO:</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DEPARTMENT:</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COLLEGE</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
        <p:nvSpPr>
          <p:cNvPr id="47" name="矩形"/>
          <p:cNvSpPr>
            <a:spLocks/>
          </p:cNvSpPr>
          <p:nvPr/>
        </p:nvSpPr>
        <p:spPr>
          <a:xfrm rot="0">
            <a:off x="4800599" y="3340836"/>
            <a:ext cx="4432697" cy="3581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Arial Rounded MT Bold" pitchFamily="34" charset="0"/>
                <a:ea typeface="宋体" pitchFamily="0" charset="0"/>
                <a:cs typeface="Calibri" pitchFamily="0" charset="0"/>
              </a:rPr>
              <a:t>D.mathivani</a:t>
            </a:r>
            <a:endParaRPr lang="zh-CN" altLang="en-US" sz="1800" b="1" i="0" u="none" strike="noStrike" kern="1200" cap="none" spc="0" baseline="0">
              <a:solidFill>
                <a:schemeClr val="tx1"/>
              </a:solidFill>
              <a:latin typeface="Arial Rounded MT Bold" pitchFamily="34" charset="0"/>
              <a:ea typeface="宋体" pitchFamily="0" charset="0"/>
              <a:cs typeface="Calibri" pitchFamily="0" charset="0"/>
            </a:endParaRPr>
          </a:p>
        </p:txBody>
      </p:sp>
      <p:sp>
        <p:nvSpPr>
          <p:cNvPr id="48" name="矩形"/>
          <p:cNvSpPr>
            <a:spLocks/>
          </p:cNvSpPr>
          <p:nvPr/>
        </p:nvSpPr>
        <p:spPr>
          <a:xfrm rot="0">
            <a:off x="4800600" y="3754142"/>
            <a:ext cx="3352800" cy="3581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Arial Rounded MT Bold" pitchFamily="34" charset="0"/>
                <a:ea typeface="宋体" pitchFamily="0" charset="0"/>
                <a:cs typeface="Calibri" pitchFamily="0" charset="0"/>
              </a:rPr>
              <a:t>3122162</a:t>
            </a:r>
            <a:r>
              <a:rPr lang="en-US" altLang="zh-CN" sz="1800" b="0" i="0" u="none" strike="noStrike" kern="1200" cap="none" spc="0" baseline="0">
                <a:solidFill>
                  <a:schemeClr val="tx1"/>
                </a:solidFill>
                <a:latin typeface="Arial Rounded MT Bold" pitchFamily="34" charset="0"/>
                <a:ea typeface="宋体" pitchFamily="0" charset="0"/>
                <a:cs typeface="Calibri" pitchFamily="0" charset="0"/>
              </a:rPr>
              <a:t>74</a:t>
            </a:r>
            <a:endParaRPr lang="zh-CN" altLang="en-US" sz="1800" b="0" i="0" u="none" strike="noStrike" kern="1200" cap="none" spc="0" baseline="0">
              <a:solidFill>
                <a:schemeClr val="tx1"/>
              </a:solidFill>
              <a:latin typeface="Arial Rounded MT Bold" pitchFamily="34" charset="0"/>
              <a:ea typeface="宋体" pitchFamily="0" charset="0"/>
              <a:cs typeface="Calibri" pitchFamily="0" charset="0"/>
            </a:endParaRPr>
          </a:p>
        </p:txBody>
      </p:sp>
      <p:sp>
        <p:nvSpPr>
          <p:cNvPr id="49" name="矩形"/>
          <p:cNvSpPr>
            <a:spLocks/>
          </p:cNvSpPr>
          <p:nvPr/>
        </p:nvSpPr>
        <p:spPr>
          <a:xfrm rot="0">
            <a:off x="4800600" y="4095515"/>
            <a:ext cx="2819400" cy="3581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Arial Rounded MT Bold" pitchFamily="34" charset="0"/>
                <a:ea typeface="宋体" pitchFamily="0" charset="0"/>
                <a:cs typeface="Calibri" pitchFamily="0" charset="0"/>
              </a:rPr>
              <a:t>Commerce</a:t>
            </a:r>
            <a:endParaRPr lang="zh-CN" altLang="en-US" sz="1800" b="0" i="0" u="none" strike="noStrike" kern="1200" cap="none" spc="0" baseline="0">
              <a:solidFill>
                <a:schemeClr val="tx1"/>
              </a:solidFill>
              <a:latin typeface="Arial Rounded MT Bold" pitchFamily="34" charset="0"/>
              <a:ea typeface="宋体" pitchFamily="0" charset="0"/>
              <a:cs typeface="Calibri" pitchFamily="0" charset="0"/>
            </a:endParaRPr>
          </a:p>
        </p:txBody>
      </p:sp>
      <p:sp>
        <p:nvSpPr>
          <p:cNvPr id="50" name="矩形"/>
          <p:cNvSpPr>
            <a:spLocks/>
          </p:cNvSpPr>
          <p:nvPr/>
        </p:nvSpPr>
        <p:spPr>
          <a:xfrm rot="0">
            <a:off x="4812323" y="4493127"/>
            <a:ext cx="6858000" cy="3581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Arial Rounded MT Bold" pitchFamily="34" charset="0"/>
                <a:ea typeface="宋体" pitchFamily="0" charset="0"/>
                <a:cs typeface="Calibri" pitchFamily="0" charset="0"/>
              </a:rPr>
              <a:t>Shri shankaralal sundarbai shasun Jain college for women </a:t>
            </a:r>
            <a:endParaRPr lang="zh-CN" altLang="en-US" sz="1800" b="0" i="0" u="none" strike="noStrike" kern="1200" cap="none" spc="0" baseline="0">
              <a:solidFill>
                <a:schemeClr val="tx1"/>
              </a:solidFill>
              <a:latin typeface="Arial Rounded MT Bold" pitchFamily="34" charset="0"/>
              <a:ea typeface="宋体" pitchFamily="0" charset="0"/>
              <a:cs typeface="Calibri" pitchFamily="0" charset="0"/>
            </a:endParaRPr>
          </a:p>
        </p:txBody>
      </p:sp>
    </p:spTree>
    <p:extLst>
      <p:ext uri="{BB962C8B-B14F-4D97-AF65-F5344CB8AC3E}">
        <p14:creationId xmlns:p14="http://schemas.microsoft.com/office/powerpoint/2010/main" val="1632536696"/>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69"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70"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71"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10</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72" name="矩形"/>
          <p:cNvSpPr>
            <a:spLocks/>
          </p:cNvSpPr>
          <p:nvPr/>
        </p:nvSpPr>
        <p:spPr>
          <a:xfrm rot="0">
            <a:off x="739774" y="291147"/>
            <a:ext cx="3303904"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M</a:t>
            </a:r>
            <a:r>
              <a:rPr lang="en-US" altLang="zh-CN" sz="4800" b="1" i="0" u="none" strike="noStrike" kern="1200" cap="none" spc="0" baseline="0">
                <a:solidFill>
                  <a:schemeClr val="tx1"/>
                </a:solidFill>
                <a:latin typeface="Trebuchet MS" pitchFamily="0" charset="0"/>
                <a:ea typeface="宋体" pitchFamily="0" charset="0"/>
                <a:cs typeface="Trebuchet MS" pitchFamily="0" charset="0"/>
              </a:rPr>
              <a:t>O</a:t>
            </a: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D</a:t>
            </a:r>
            <a:r>
              <a:rPr lang="en-US" altLang="zh-CN" sz="4800" b="1" i="0" u="none" strike="noStrike" kern="120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LL</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I</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N</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G</a:t>
            </a:r>
            <a:endParaRPr lang="zh-CN" altLang="en-US" sz="48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73" name="矩形"/>
          <p:cNvSpPr>
            <a:spLocks/>
          </p:cNvSpPr>
          <p:nvPr/>
        </p:nvSpPr>
        <p:spPr>
          <a:xfrm rot="0">
            <a:off x="1219200" y="1371600"/>
            <a:ext cx="6019799" cy="3867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Perpetua Titling MT" pitchFamily="18" charset="0"/>
                <a:ea typeface="宋体" pitchFamily="0" charset="0"/>
                <a:cs typeface="Calibri" pitchFamily="0" charset="0"/>
              </a:rPr>
              <a:t>Data collection :                                                                                        </a:t>
            </a:r>
            <a:endParaRPr lang="zh-CN" altLang="en-US" sz="2000" b="0" i="0" u="none" strike="noStrike" kern="1200" cap="none" spc="0" baseline="0">
              <a:solidFill>
                <a:schemeClr val="tx1"/>
              </a:solidFill>
              <a:latin typeface="Perpetua Titling MT" pitchFamily="18" charset="0"/>
              <a:ea typeface="宋体" pitchFamily="0" charset="0"/>
              <a:cs typeface="Calibri" pitchFamily="0" charset="0"/>
            </a:endParaRPr>
          </a:p>
        </p:txBody>
      </p:sp>
      <p:sp>
        <p:nvSpPr>
          <p:cNvPr id="174" name="矩形"/>
          <p:cNvSpPr>
            <a:spLocks/>
          </p:cNvSpPr>
          <p:nvPr/>
        </p:nvSpPr>
        <p:spPr>
          <a:xfrm rot="0">
            <a:off x="1751867" y="1771710"/>
            <a:ext cx="4429125" cy="12725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libri Light" pitchFamily="34" charset="0"/>
                <a:ea typeface="Calibri Light" pitchFamily="34" charset="0"/>
                <a:cs typeface="Calibri Light" pitchFamily="34" charset="0"/>
              </a:rPr>
              <a:t>1). Department                                                        2). Division                                                          3). Job Function                                                  4). Employee Classification</a:t>
            </a:r>
            <a:endParaRPr lang="zh-CN" altLang="en-US" sz="2000" b="0" i="0" u="none" strike="noStrike" kern="1200" cap="none" spc="0" baseline="0">
              <a:solidFill>
                <a:schemeClr val="tx1"/>
              </a:solidFill>
              <a:latin typeface="Calibri Light" pitchFamily="34" charset="0"/>
              <a:ea typeface="Calibri Light" pitchFamily="34" charset="0"/>
              <a:cs typeface="Calibri Light" pitchFamily="34" charset="0"/>
            </a:endParaRPr>
          </a:p>
        </p:txBody>
      </p:sp>
      <p:sp>
        <p:nvSpPr>
          <p:cNvPr id="175" name="矩形"/>
          <p:cNvSpPr>
            <a:spLocks/>
          </p:cNvSpPr>
          <p:nvPr/>
        </p:nvSpPr>
        <p:spPr>
          <a:xfrm rot="0">
            <a:off x="1219200" y="3197164"/>
            <a:ext cx="2590799" cy="3867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Perpetua" pitchFamily="18" charset="0"/>
                <a:ea typeface="宋体" pitchFamily="0" charset="0"/>
                <a:cs typeface="Calibri" pitchFamily="0" charset="0"/>
              </a:rPr>
              <a:t> </a:t>
            </a:r>
            <a:r>
              <a:rPr lang="en-US" altLang="zh-CN" sz="2000" b="0" i="0" u="none" strike="noStrike" kern="1200" cap="none" spc="0" baseline="0">
                <a:solidFill>
                  <a:schemeClr val="tx1"/>
                </a:solidFill>
                <a:latin typeface="Perpetua Titling MT" pitchFamily="18" charset="0"/>
                <a:ea typeface="宋体" pitchFamily="0" charset="0"/>
                <a:cs typeface="Calibri" pitchFamily="0" charset="0"/>
              </a:rPr>
              <a:t>DATA CLEANING : </a:t>
            </a:r>
            <a:r>
              <a:rPr lang="en-US" altLang="zh-CN" sz="1800" b="0" i="0" u="none" strike="noStrike" kern="1200" cap="none" spc="0" baseline="0">
                <a:solidFill>
                  <a:schemeClr val="tx1"/>
                </a:solidFill>
                <a:latin typeface="Perpetua" pitchFamily="18" charset="0"/>
                <a:ea typeface="宋体" pitchFamily="0" charset="0"/>
                <a:cs typeface="Calibri" pitchFamily="0" charset="0"/>
              </a:rPr>
              <a:t> </a:t>
            </a:r>
            <a:endParaRPr lang="zh-CN" altLang="en-US" sz="1800" b="0" i="0" u="none" strike="noStrike" kern="1200" cap="none" spc="0" baseline="0">
              <a:solidFill>
                <a:schemeClr val="tx1"/>
              </a:solidFill>
              <a:latin typeface="Perpetua" pitchFamily="18" charset="0"/>
              <a:ea typeface="宋体" pitchFamily="0" charset="0"/>
              <a:cs typeface="Calibri" pitchFamily="0" charset="0"/>
            </a:endParaRPr>
          </a:p>
        </p:txBody>
      </p:sp>
      <p:sp>
        <p:nvSpPr>
          <p:cNvPr id="176" name="矩形"/>
          <p:cNvSpPr>
            <a:spLocks/>
          </p:cNvSpPr>
          <p:nvPr/>
        </p:nvSpPr>
        <p:spPr>
          <a:xfrm rot="0">
            <a:off x="1751867" y="3699289"/>
            <a:ext cx="2438400" cy="6819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libri Light" pitchFamily="34" charset="0"/>
                <a:ea typeface="Calibri Light" pitchFamily="34" charset="0"/>
                <a:cs typeface="Calibri Light" pitchFamily="34" charset="0"/>
              </a:rPr>
              <a:t>1). Start date                     2). End date</a:t>
            </a:r>
            <a:endParaRPr lang="zh-CN" altLang="en-US" sz="2000" b="0" i="0" u="none" strike="noStrike" kern="1200" cap="none" spc="0" baseline="0">
              <a:solidFill>
                <a:schemeClr val="tx1"/>
              </a:solidFill>
              <a:latin typeface="Calibri Light" pitchFamily="34" charset="0"/>
              <a:ea typeface="Calibri Light" pitchFamily="34" charset="0"/>
              <a:cs typeface="Calibri Light" pitchFamily="34" charset="0"/>
            </a:endParaRPr>
          </a:p>
        </p:txBody>
      </p:sp>
      <p:sp>
        <p:nvSpPr>
          <p:cNvPr id="177" name="矩形"/>
          <p:cNvSpPr>
            <a:spLocks/>
          </p:cNvSpPr>
          <p:nvPr/>
        </p:nvSpPr>
        <p:spPr>
          <a:xfrm rot="0">
            <a:off x="1222131" y="4509190"/>
            <a:ext cx="3505199" cy="3867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Perpetua Titling MT" pitchFamily="18" charset="0"/>
                <a:ea typeface="宋体" pitchFamily="0" charset="0"/>
                <a:cs typeface="Calibri" pitchFamily="0" charset="0"/>
              </a:rPr>
              <a:t>PERFORMANCE LEVEL : </a:t>
            </a:r>
            <a:endParaRPr lang="zh-CN" altLang="en-US" sz="2000" b="0" i="0" u="none" strike="noStrike" kern="1200" cap="none" spc="0" baseline="0">
              <a:solidFill>
                <a:schemeClr val="tx1"/>
              </a:solidFill>
              <a:latin typeface="Perpetua Titling MT" pitchFamily="18" charset="0"/>
              <a:ea typeface="宋体" pitchFamily="0" charset="0"/>
              <a:cs typeface="Calibri" pitchFamily="0" charset="0"/>
            </a:endParaRPr>
          </a:p>
        </p:txBody>
      </p:sp>
      <p:sp>
        <p:nvSpPr>
          <p:cNvPr id="178" name="矩形"/>
          <p:cNvSpPr>
            <a:spLocks/>
          </p:cNvSpPr>
          <p:nvPr/>
        </p:nvSpPr>
        <p:spPr>
          <a:xfrm rot="0">
            <a:off x="1751867" y="4999902"/>
            <a:ext cx="2669931" cy="12725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libri Light" pitchFamily="34" charset="0"/>
                <a:ea typeface="Calibri Light" pitchFamily="34" charset="0"/>
                <a:cs typeface="Calibri Light" pitchFamily="34" charset="0"/>
              </a:rPr>
              <a:t>1). Very high                        2). High                                   3). Medium                           4). Low </a:t>
            </a:r>
            <a:endParaRPr lang="zh-CN" altLang="en-US" sz="2000" b="0" i="0" u="none" strike="noStrike" kern="1200" cap="none" spc="0" baseline="0">
              <a:solidFill>
                <a:schemeClr val="tx1"/>
              </a:solidFill>
              <a:latin typeface="Calibri Light" pitchFamily="34" charset="0"/>
              <a:ea typeface="Calibri Light" pitchFamily="34" charset="0"/>
              <a:cs typeface="Calibri Light" pitchFamily="34" charset="0"/>
            </a:endParaRPr>
          </a:p>
        </p:txBody>
      </p:sp>
    </p:spTree>
    <p:extLst>
      <p:ext uri="{BB962C8B-B14F-4D97-AF65-F5344CB8AC3E}">
        <p14:creationId xmlns:p14="http://schemas.microsoft.com/office/powerpoint/2010/main" val="1979425414"/>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81"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82"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83"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84" name="文本框"/>
          <p:cNvSpPr>
            <a:spLocks noGrp="1"/>
          </p:cNvSpPr>
          <p:nvPr>
            <p:ph type="title"/>
          </p:nvPr>
        </p:nvSpPr>
        <p:spPr>
          <a:xfrm rot="0">
            <a:off x="755332" y="385444"/>
            <a:ext cx="2437130"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4800" b="1" i="0" u="none" strike="noStrike" kern="0" cap="none" spc="-40"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S</a:t>
            </a:r>
            <a:r>
              <a:rPr lang="en-US" altLang="zh-CN" sz="4800" b="1" i="0" u="none" strike="noStrike" kern="0" cap="none" spc="-30" baseline="0">
                <a:solidFill>
                  <a:schemeClr val="tx1"/>
                </a:solidFill>
                <a:latin typeface="Trebuchet MS" pitchFamily="0" charset="0"/>
                <a:ea typeface="宋体" pitchFamily="0" charset="0"/>
                <a:cs typeface="Trebuchet MS" pitchFamily="0" charset="0"/>
              </a:rPr>
              <a:t>U</a:t>
            </a:r>
            <a:r>
              <a:rPr lang="en-US" altLang="zh-CN" sz="4800" b="1" i="0" u="none" strike="noStrike" kern="0" cap="none" spc="-405" baseline="0">
                <a:solidFill>
                  <a:schemeClr val="tx1"/>
                </a:solidFill>
                <a:latin typeface="Trebuchet MS" pitchFamily="0" charset="0"/>
                <a:ea typeface="宋体" pitchFamily="0" charset="0"/>
                <a:cs typeface="Trebuchet MS" pitchFamily="0" charset="0"/>
              </a:rPr>
              <a:t>L</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TS</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85"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11</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graphicFrame>
        <p:nvGraphicFramePr>
          <p:cNvPr id="186" name="图表"/>
          <p:cNvGraphicFramePr/>
          <p:nvPr/>
        </p:nvGraphicFramePr>
        <p:xfrm>
          <a:off x="838200" y="1295399"/>
          <a:ext cx="6553200" cy="3962400"/>
        </p:xfrm>
        <a:graphic>
          <a:graphicData uri="http://schemas.openxmlformats.org/drawingml/2006/chart">
            <c:chart xmlns:c="http://schemas.openxmlformats.org/drawingml/2006/chart" r:id="rId2"/>
          </a:graphicData>
        </a:graphic>
      </p:graphicFrame>
    </p:spTree>
    <p:extLst>
      <p:ext uri="{BB962C8B-B14F-4D97-AF65-F5344CB8AC3E}">
        <p14:creationId xmlns:p14="http://schemas.microsoft.com/office/powerpoint/2010/main" val="559532484"/>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89"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imes New Roman" pitchFamily="18" charset="0"/>
                <a:ea typeface="宋体" pitchFamily="0" charset="0"/>
                <a:cs typeface="Times New Roman" pitchFamily="18" charset="0"/>
              </a:rPr>
              <a:t>conclusion</a:t>
            </a:r>
            <a:endParaRPr lang="zh-CN" altLang="en-US" sz="4800" b="1" i="0" u="none" strike="noStrike" kern="0" cap="none" spc="0" baseline="0">
              <a:solidFill>
                <a:schemeClr val="tx1"/>
              </a:solidFill>
              <a:latin typeface="Times New Roman" pitchFamily="18" charset="0"/>
              <a:ea typeface="宋体" pitchFamily="0" charset="0"/>
              <a:cs typeface="Times New Roman" pitchFamily="18" charset="0"/>
            </a:endParaRPr>
          </a:p>
        </p:txBody>
      </p:sp>
      <p:sp>
        <p:nvSpPr>
          <p:cNvPr id="190" name="矩形"/>
          <p:cNvSpPr>
            <a:spLocks/>
          </p:cNvSpPr>
          <p:nvPr/>
        </p:nvSpPr>
        <p:spPr>
          <a:xfrm rot="0">
            <a:off x="1066800" y="1600200"/>
            <a:ext cx="7467600" cy="26631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Aptos Narrow" pitchFamily="34" charset="0"/>
                <a:ea typeface="宋体" pitchFamily="0" charset="0"/>
                <a:cs typeface="Calibri" pitchFamily="0" charset="0"/>
              </a:rPr>
              <a:t>In summary, a comprehensive conclusion for a data analysis in a research study involves a strategic synthesis of key finding of the performance level of an each employee specifically and their implications,  contribution to the organisation as a brief </a:t>
            </a:r>
            <a:r>
              <a:rPr lang="en-US" altLang="zh-CN" sz="1800" b="0" i="0" u="none" strike="noStrike" kern="1200" cap="none" spc="0" baseline="0">
                <a:solidFill>
                  <a:schemeClr val="tx1"/>
                </a:solidFill>
                <a:latin typeface="Calibri" pitchFamily="0" charset="0"/>
                <a:ea typeface="宋体" pitchFamily="0" charset="0"/>
                <a:cs typeface="Calibri" pitchFamily="0" charset="0"/>
              </a:rPr>
              <a:t>. </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266784016"/>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67" name="曲线"/>
          <p:cNvSpPr>
            <a:spLocks/>
          </p:cNvSpPr>
          <p:nvPr/>
        </p:nvSpPr>
        <p:spPr>
          <a:xfrm rot="0">
            <a:off x="0" y="0"/>
            <a:ext cx="12192000" cy="68580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F1F1F1"/>
          </a:solidFill>
          <a:ln cmpd="sng" cap="flat">
            <a:noFill/>
            <a:prstDash val="solid"/>
            <a:miter/>
          </a:ln>
        </p:spPr>
      </p:sp>
      <p:grpSp>
        <p:nvGrpSpPr>
          <p:cNvPr id="77" name="组合"/>
          <p:cNvGrpSpPr>
            <a:grpSpLocks/>
          </p:cNvGrpSpPr>
          <p:nvPr/>
        </p:nvGrpSpPr>
        <p:grpSpPr>
          <a:xfrm>
            <a:off x="7448612" y="0"/>
            <a:ext cx="4743793" cy="6858466"/>
            <a:chOff x="7448612" y="0"/>
            <a:chExt cx="4743793" cy="6858466"/>
          </a:xfrm>
        </p:grpSpPr>
        <p:sp>
          <p:nvSpPr>
            <p:cNvPr id="68"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4"/>
                  </a:lnTo>
                </a:path>
              </a:pathLst>
            </a:custGeom>
            <a:noFill/>
            <a:ln w="9525" cmpd="sng" cap="flat">
              <a:solidFill>
                <a:srgbClr val="5FCAEE"/>
              </a:solidFill>
              <a:prstDash val="solid"/>
              <a:round/>
            </a:ln>
          </p:spPr>
        </p:sp>
        <p:sp>
          <p:nvSpPr>
            <p:cNvPr id="69"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70"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71" name="曲线"/>
            <p:cNvSpPr>
              <a:spLocks/>
            </p:cNvSpPr>
            <p:nvPr/>
          </p:nvSpPr>
          <p:spPr>
            <a:xfrm rot="0">
              <a:off x="9602878" y="0"/>
              <a:ext cx="2589527" cy="6858000"/>
            </a:xfrm>
            <a:custGeom>
              <a:gdLst>
                <a:gd name="T1" fmla="*/ 0 w 21600"/>
                <a:gd name="T2" fmla="*/ 0 h 21600"/>
                <a:gd name="T3" fmla="*/ 21600 w 21600"/>
                <a:gd name="T4" fmla="*/ 21600 h 21600"/>
              </a:gdLst>
              <a:rect l="T1" t="T2" r="T3" b="T4"/>
              <a:pathLst>
                <a:path w="21600" h="21600">
                  <a:moveTo>
                    <a:pt x="21594" y="0"/>
                  </a:moveTo>
                  <a:lnTo>
                    <a:pt x="0" y="0"/>
                  </a:lnTo>
                  <a:lnTo>
                    <a:pt x="10083" y="21599"/>
                  </a:lnTo>
                  <a:lnTo>
                    <a:pt x="21594" y="21599"/>
                  </a:lnTo>
                  <a:lnTo>
                    <a:pt x="21594" y="0"/>
                  </a:lnTo>
                  <a:close/>
                </a:path>
              </a:pathLst>
            </a:custGeom>
            <a:solidFill>
              <a:srgbClr val="5FCAEE">
                <a:alpha val="20000"/>
              </a:srgbClr>
            </a:solidFill>
            <a:ln cmpd="sng" cap="flat">
              <a:noFill/>
              <a:prstDash val="solid"/>
              <a:miter/>
            </a:ln>
          </p:spPr>
        </p:sp>
        <p:sp>
          <p:nvSpPr>
            <p:cNvPr id="72"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73"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mpd="sng" cap="flat">
              <a:noFill/>
              <a:prstDash val="solid"/>
              <a:miter/>
            </a:ln>
          </p:spPr>
        </p:sp>
        <p:sp>
          <p:nvSpPr>
            <p:cNvPr id="74"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75" name="曲线"/>
            <p:cNvSpPr>
              <a:spLocks/>
            </p:cNvSpPr>
            <p:nvPr/>
          </p:nvSpPr>
          <p:spPr>
            <a:xfrm rot="0">
              <a:off x="10936247" y="0"/>
              <a:ext cx="1256027" cy="6858000"/>
            </a:xfrm>
            <a:custGeom>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mpd="sng" cap="flat">
              <a:noFill/>
              <a:prstDash val="solid"/>
              <a:miter/>
            </a:ln>
          </p:spPr>
        </p:sp>
        <p:sp>
          <p:nvSpPr>
            <p:cNvPr id="76"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78"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79"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80"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81"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82" name="文本框"/>
          <p:cNvSpPr>
            <a:spLocks noGrp="1"/>
          </p:cNvSpPr>
          <p:nvPr>
            <p:ph type="title"/>
          </p:nvPr>
        </p:nvSpPr>
        <p:spPr>
          <a:xfrm rot="0">
            <a:off x="739774" y="829626"/>
            <a:ext cx="390969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5" baseline="0">
                <a:solidFill>
                  <a:schemeClr val="tx1"/>
                </a:solidFill>
                <a:latin typeface="Trebuchet MS" pitchFamily="0" charset="0"/>
                <a:ea typeface="宋体" pitchFamily="0" charset="0"/>
                <a:cs typeface="Trebuchet MS" pitchFamily="0" charset="0"/>
              </a:rPr>
              <a:t>TITLE</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grpSp>
        <p:nvGrpSpPr>
          <p:cNvPr id="85" name="组合"/>
          <p:cNvGrpSpPr>
            <a:grpSpLocks/>
          </p:cNvGrpSpPr>
          <p:nvPr/>
        </p:nvGrpSpPr>
        <p:grpSpPr>
          <a:xfrm>
            <a:off x="466725" y="6410325"/>
            <a:ext cx="3705224" cy="295275"/>
            <a:chOff x="466725" y="6410325"/>
            <a:chExt cx="3705224" cy="295275"/>
          </a:xfrm>
        </p:grpSpPr>
        <p:pic>
          <p:nvPicPr>
            <p:cNvPr id="83" name="图片"/>
            <p:cNvPicPr>
              <a:picLocks/>
            </p:cNvPicPr>
            <p:nvPr/>
          </p:nvPicPr>
          <p:blipFill>
            <a:blip r:embed="rId1" cstate="print"/>
            <a:stretch>
              <a:fillRect/>
            </a:stretch>
          </p:blipFill>
          <p:spPr>
            <a:xfrm rot="0">
              <a:off x="676275" y="6467475"/>
              <a:ext cx="2143125" cy="200023"/>
            </a:xfrm>
            <a:prstGeom prst="rect"/>
            <a:noFill/>
            <a:ln w="12700" cmpd="sng" cap="flat">
              <a:noFill/>
              <a:prstDash val="solid"/>
              <a:miter/>
            </a:ln>
          </p:spPr>
        </p:pic>
        <p:pic>
          <p:nvPicPr>
            <p:cNvPr id="84"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grpSp>
      <p:sp>
        <p:nvSpPr>
          <p:cNvPr id="86"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2</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87" name="矩形"/>
          <p:cNvSpPr>
            <a:spLocks/>
          </p:cNvSpPr>
          <p:nvPr/>
        </p:nvSpPr>
        <p:spPr>
          <a:xfrm rot="0">
            <a:off x="1217522" y="2123271"/>
            <a:ext cx="8593228" cy="14249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4400" b="1" i="0" u="none" strike="noStrike" kern="1200" cap="none" spc="0" baseline="0">
                <a:solidFill>
                  <a:srgbClr val="0F0F0F"/>
                </a:solidFill>
                <a:latin typeface="Times New Roman" pitchFamily="18" charset="0"/>
                <a:ea typeface="宋体" pitchFamily="0" charset="0"/>
                <a:cs typeface="Times New Roman" pitchFamily="18" charset="0"/>
              </a:rPr>
              <a:t>Employee Performance Analysis using Excel</a:t>
            </a:r>
            <a:endParaRPr lang="zh-CN" altLang="en-US" sz="2800" b="0" i="0" u="none" strike="noStrike" kern="1200" cap="none" spc="0" baseline="0">
              <a:solidFill>
                <a:srgbClr val="7030A0"/>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2108704595"/>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90" name="曲线"/>
          <p:cNvSpPr>
            <a:spLocks/>
          </p:cNvSpPr>
          <p:nvPr/>
        </p:nvSpPr>
        <p:spPr>
          <a:xfrm rot="0">
            <a:off x="-76200" y="28579"/>
            <a:ext cx="12481713" cy="6858000"/>
          </a:xfrm>
          <a:custGeom>
            <a:gdLst>
              <a:gd name="T1" fmla="*/ 0 w 21600"/>
              <a:gd name="T2" fmla="*/ 0 h 21600"/>
              <a:gd name="T3" fmla="*/ 21600 w 21600"/>
              <a:gd name="T4" fmla="*/ 21600 h 21600"/>
            </a:gdLst>
            <a:rect l="T1" t="T2" r="T3" b="T4"/>
            <a:pathLst>
              <a:path w="21600" h="21600">
                <a:moveTo>
                  <a:pt x="21599" y="0"/>
                </a:moveTo>
                <a:lnTo>
                  <a:pt x="0" y="0"/>
                </a:lnTo>
                <a:lnTo>
                  <a:pt x="0" y="21595"/>
                </a:lnTo>
                <a:lnTo>
                  <a:pt x="21599" y="21595"/>
                </a:lnTo>
                <a:lnTo>
                  <a:pt x="21599" y="0"/>
                </a:lnTo>
                <a:close/>
              </a:path>
            </a:pathLst>
          </a:custGeom>
          <a:solidFill>
            <a:srgbClr val="F1F1F1"/>
          </a:solidFill>
          <a:ln cmpd="sng" cap="flat">
            <a:noFill/>
            <a:prstDash val="solid"/>
            <a:miter/>
          </a:ln>
        </p:spPr>
      </p:sp>
      <p:grpSp>
        <p:nvGrpSpPr>
          <p:cNvPr id="100" name="组合"/>
          <p:cNvGrpSpPr>
            <a:grpSpLocks/>
          </p:cNvGrpSpPr>
          <p:nvPr/>
        </p:nvGrpSpPr>
        <p:grpSpPr>
          <a:xfrm>
            <a:off x="7448612" y="0"/>
            <a:ext cx="4743793" cy="6858466"/>
            <a:chOff x="7448612" y="0"/>
            <a:chExt cx="4743793" cy="6858466"/>
          </a:xfrm>
        </p:grpSpPr>
        <p:sp>
          <p:nvSpPr>
            <p:cNvPr id="91"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4"/>
                  </a:lnTo>
                </a:path>
              </a:pathLst>
            </a:custGeom>
            <a:noFill/>
            <a:ln w="9525" cmpd="sng" cap="flat">
              <a:solidFill>
                <a:srgbClr val="5FCAEE"/>
              </a:solidFill>
              <a:prstDash val="solid"/>
              <a:round/>
            </a:ln>
          </p:spPr>
        </p:sp>
        <p:sp>
          <p:nvSpPr>
            <p:cNvPr id="92"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93"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94" name="曲线"/>
            <p:cNvSpPr>
              <a:spLocks/>
            </p:cNvSpPr>
            <p:nvPr/>
          </p:nvSpPr>
          <p:spPr>
            <a:xfrm rot="0">
              <a:off x="9602878" y="0"/>
              <a:ext cx="2589527" cy="6858000"/>
            </a:xfrm>
            <a:custGeom>
              <a:gdLst>
                <a:gd name="T1" fmla="*/ 0 w 21600"/>
                <a:gd name="T2" fmla="*/ 0 h 21600"/>
                <a:gd name="T3" fmla="*/ 21600 w 21600"/>
                <a:gd name="T4" fmla="*/ 21600 h 21600"/>
              </a:gdLst>
              <a:rect l="T1" t="T2" r="T3" b="T4"/>
              <a:pathLst>
                <a:path w="21600" h="21600">
                  <a:moveTo>
                    <a:pt x="21594" y="0"/>
                  </a:moveTo>
                  <a:lnTo>
                    <a:pt x="0" y="0"/>
                  </a:lnTo>
                  <a:lnTo>
                    <a:pt x="10083" y="21599"/>
                  </a:lnTo>
                  <a:lnTo>
                    <a:pt x="21594" y="21599"/>
                  </a:lnTo>
                  <a:lnTo>
                    <a:pt x="21594" y="0"/>
                  </a:lnTo>
                  <a:close/>
                </a:path>
              </a:pathLst>
            </a:custGeom>
            <a:solidFill>
              <a:srgbClr val="5FCAEE">
                <a:alpha val="20000"/>
              </a:srgbClr>
            </a:solidFill>
            <a:ln cmpd="sng" cap="flat">
              <a:noFill/>
              <a:prstDash val="solid"/>
              <a:miter/>
            </a:ln>
          </p:spPr>
        </p:sp>
        <p:sp>
          <p:nvSpPr>
            <p:cNvPr id="95"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96"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mpd="sng" cap="flat">
              <a:noFill/>
              <a:prstDash val="solid"/>
              <a:miter/>
            </a:ln>
          </p:spPr>
        </p:sp>
        <p:sp>
          <p:nvSpPr>
            <p:cNvPr id="97"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98" name="曲线"/>
            <p:cNvSpPr>
              <a:spLocks/>
            </p:cNvSpPr>
            <p:nvPr/>
          </p:nvSpPr>
          <p:spPr>
            <a:xfrm rot="0">
              <a:off x="10936247" y="0"/>
              <a:ext cx="1256027" cy="6858000"/>
            </a:xfrm>
            <a:custGeom>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mpd="sng" cap="flat">
              <a:noFill/>
              <a:prstDash val="solid"/>
              <a:miter/>
            </a:ln>
          </p:spPr>
        </p:sp>
        <p:sp>
          <p:nvSpPr>
            <p:cNvPr id="99"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101"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102" name="矩形"/>
          <p:cNvSpPr>
            <a:spLocks/>
          </p:cNvSpPr>
          <p:nvPr/>
        </p:nvSpPr>
        <p:spPr>
          <a:xfrm rot="0">
            <a:off x="752474" y="6486037"/>
            <a:ext cx="1773554" cy="166368"/>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03" name="曲线"/>
          <p:cNvSpPr>
            <a:spLocks/>
          </p:cNvSpPr>
          <p:nvPr/>
        </p:nvSpPr>
        <p:spPr>
          <a:xfrm rot="0">
            <a:off x="7362825" y="447674"/>
            <a:ext cx="361950" cy="361950"/>
          </a:xfrm>
          <a:custGeom>
            <a:gdLst>
              <a:gd name="T1" fmla="*/ 0 w 21600"/>
              <a:gd name="T2" fmla="*/ 0 h 21600"/>
              <a:gd name="T3" fmla="*/ 21600 w 21600"/>
              <a:gd name="T4" fmla="*/ 21600 h 21600"/>
            </a:gdLst>
            <a:rect l="T1" t="T2" r="T3" b="T4"/>
            <a:pathLst>
              <a:path w="21600" h="21600">
                <a:moveTo>
                  <a:pt x="10800" y="0"/>
                </a:moveTo>
                <a:lnTo>
                  <a:pt x="7928" y="385"/>
                </a:lnTo>
                <a:lnTo>
                  <a:pt x="5349" y="1474"/>
                </a:lnTo>
                <a:lnTo>
                  <a:pt x="3159" y="3161"/>
                </a:lnTo>
                <a:lnTo>
                  <a:pt x="1473" y="5347"/>
                </a:lnTo>
                <a:lnTo>
                  <a:pt x="383" y="7928"/>
                </a:lnTo>
                <a:lnTo>
                  <a:pt x="0" y="10800"/>
                </a:lnTo>
                <a:lnTo>
                  <a:pt x="383" y="13671"/>
                </a:lnTo>
                <a:lnTo>
                  <a:pt x="1473" y="16250"/>
                </a:lnTo>
                <a:lnTo>
                  <a:pt x="3159" y="18436"/>
                </a:lnTo>
                <a:lnTo>
                  <a:pt x="5349" y="20124"/>
                </a:lnTo>
                <a:lnTo>
                  <a:pt x="7928" y="21214"/>
                </a:lnTo>
                <a:lnTo>
                  <a:pt x="10800" y="21600"/>
                </a:lnTo>
                <a:lnTo>
                  <a:pt x="13668" y="21214"/>
                </a:lnTo>
                <a:lnTo>
                  <a:pt x="16250" y="20124"/>
                </a:lnTo>
                <a:lnTo>
                  <a:pt x="18435" y="18436"/>
                </a:lnTo>
                <a:lnTo>
                  <a:pt x="20124" y="16250"/>
                </a:lnTo>
                <a:lnTo>
                  <a:pt x="21214" y="13671"/>
                </a:lnTo>
                <a:lnTo>
                  <a:pt x="21600" y="10800"/>
                </a:lnTo>
                <a:lnTo>
                  <a:pt x="21214" y="7928"/>
                </a:lnTo>
                <a:lnTo>
                  <a:pt x="20124" y="5347"/>
                </a:lnTo>
                <a:lnTo>
                  <a:pt x="18435" y="3161"/>
                </a:lnTo>
                <a:lnTo>
                  <a:pt x="16250" y="1474"/>
                </a:lnTo>
                <a:lnTo>
                  <a:pt x="13668" y="385"/>
                </a:lnTo>
                <a:lnTo>
                  <a:pt x="10800" y="0"/>
                </a:lnTo>
                <a:close/>
              </a:path>
            </a:pathLst>
          </a:custGeom>
          <a:solidFill>
            <a:srgbClr val="EBEBEB"/>
          </a:solidFill>
          <a:ln cmpd="sng" cap="flat">
            <a:noFill/>
            <a:prstDash val="solid"/>
            <a:miter/>
          </a:ln>
        </p:spPr>
      </p:sp>
      <p:sp>
        <p:nvSpPr>
          <p:cNvPr id="104" name="曲线"/>
          <p:cNvSpPr>
            <a:spLocks/>
          </p:cNvSpPr>
          <p:nvPr/>
        </p:nvSpPr>
        <p:spPr>
          <a:xfrm rot="0">
            <a:off x="11010900" y="5610225"/>
            <a:ext cx="647699" cy="647700"/>
          </a:xfrm>
          <a:custGeom>
            <a:gdLst>
              <a:gd name="T1" fmla="*/ 0 w 21600"/>
              <a:gd name="T2" fmla="*/ 0 h 21600"/>
              <a:gd name="T3" fmla="*/ 21600 w 21600"/>
              <a:gd name="T4" fmla="*/ 21600 h 21600"/>
            </a:gdLst>
            <a:rect l="T1" t="T2" r="T3" b="T4"/>
            <a:pathLst>
              <a:path w="21600" h="21600">
                <a:moveTo>
                  <a:pt x="10800" y="0"/>
                </a:moveTo>
                <a:lnTo>
                  <a:pt x="9203" y="117"/>
                </a:lnTo>
                <a:lnTo>
                  <a:pt x="7681" y="455"/>
                </a:lnTo>
                <a:lnTo>
                  <a:pt x="6245" y="1003"/>
                </a:lnTo>
                <a:lnTo>
                  <a:pt x="4915" y="1739"/>
                </a:lnTo>
                <a:lnTo>
                  <a:pt x="3710" y="2648"/>
                </a:lnTo>
                <a:lnTo>
                  <a:pt x="2649" y="3713"/>
                </a:lnTo>
                <a:lnTo>
                  <a:pt x="1740" y="4915"/>
                </a:lnTo>
                <a:lnTo>
                  <a:pt x="1002" y="6246"/>
                </a:lnTo>
                <a:lnTo>
                  <a:pt x="456" y="7680"/>
                </a:lnTo>
                <a:lnTo>
                  <a:pt x="115" y="9201"/>
                </a:lnTo>
                <a:lnTo>
                  <a:pt x="0" y="10800"/>
                </a:lnTo>
                <a:lnTo>
                  <a:pt x="115" y="12395"/>
                </a:lnTo>
                <a:lnTo>
                  <a:pt x="456" y="13916"/>
                </a:lnTo>
                <a:lnTo>
                  <a:pt x="1002" y="15352"/>
                </a:lnTo>
                <a:lnTo>
                  <a:pt x="1740" y="16679"/>
                </a:lnTo>
                <a:lnTo>
                  <a:pt x="2649" y="17883"/>
                </a:lnTo>
                <a:lnTo>
                  <a:pt x="3710" y="18950"/>
                </a:lnTo>
                <a:lnTo>
                  <a:pt x="4915" y="19857"/>
                </a:lnTo>
                <a:lnTo>
                  <a:pt x="6245" y="20596"/>
                </a:lnTo>
                <a:lnTo>
                  <a:pt x="7681" y="21142"/>
                </a:lnTo>
                <a:lnTo>
                  <a:pt x="9203" y="21481"/>
                </a:lnTo>
                <a:lnTo>
                  <a:pt x="10800" y="21600"/>
                </a:lnTo>
                <a:lnTo>
                  <a:pt x="12391" y="21481"/>
                </a:lnTo>
                <a:lnTo>
                  <a:pt x="13916" y="21142"/>
                </a:lnTo>
                <a:lnTo>
                  <a:pt x="15349" y="20596"/>
                </a:lnTo>
                <a:lnTo>
                  <a:pt x="16680" y="19857"/>
                </a:lnTo>
                <a:lnTo>
                  <a:pt x="17884" y="18950"/>
                </a:lnTo>
                <a:lnTo>
                  <a:pt x="18950" y="17883"/>
                </a:lnTo>
                <a:lnTo>
                  <a:pt x="19858" y="16679"/>
                </a:lnTo>
                <a:lnTo>
                  <a:pt x="20592" y="15352"/>
                </a:lnTo>
                <a:lnTo>
                  <a:pt x="21138" y="13916"/>
                </a:lnTo>
                <a:lnTo>
                  <a:pt x="21482" y="12395"/>
                </a:lnTo>
                <a:lnTo>
                  <a:pt x="21600" y="10800"/>
                </a:lnTo>
                <a:lnTo>
                  <a:pt x="21482" y="9201"/>
                </a:lnTo>
                <a:lnTo>
                  <a:pt x="21138" y="7680"/>
                </a:lnTo>
                <a:lnTo>
                  <a:pt x="20592" y="6246"/>
                </a:lnTo>
                <a:lnTo>
                  <a:pt x="19858" y="4915"/>
                </a:lnTo>
                <a:lnTo>
                  <a:pt x="18950" y="3713"/>
                </a:lnTo>
                <a:lnTo>
                  <a:pt x="17884" y="2648"/>
                </a:lnTo>
                <a:lnTo>
                  <a:pt x="16680" y="1739"/>
                </a:lnTo>
                <a:lnTo>
                  <a:pt x="15349" y="1003"/>
                </a:lnTo>
                <a:lnTo>
                  <a:pt x="13916" y="455"/>
                </a:lnTo>
                <a:lnTo>
                  <a:pt x="12391" y="117"/>
                </a:lnTo>
                <a:lnTo>
                  <a:pt x="10800" y="0"/>
                </a:lnTo>
                <a:close/>
              </a:path>
            </a:pathLst>
          </a:custGeom>
          <a:solidFill>
            <a:srgbClr val="2D83C3"/>
          </a:solidFill>
          <a:ln cmpd="sng" cap="flat">
            <a:noFill/>
            <a:prstDash val="solid"/>
            <a:miter/>
          </a:ln>
        </p:spPr>
      </p:sp>
      <p:pic>
        <p:nvPicPr>
          <p:cNvPr id="105" name="图片"/>
          <p:cNvPicPr>
            <a:picLocks/>
          </p:cNvPicPr>
          <p:nvPr/>
        </p:nvPicPr>
        <p:blipFill>
          <a:blip r:embed="rId1" cstate="print"/>
          <a:stretch>
            <a:fillRect/>
          </a:stretch>
        </p:blipFill>
        <p:spPr>
          <a:xfrm rot="0">
            <a:off x="10687050" y="6134100"/>
            <a:ext cx="247648" cy="247650"/>
          </a:xfrm>
          <a:prstGeom prst="rect"/>
          <a:noFill/>
          <a:ln w="12700" cmpd="sng" cap="flat">
            <a:noFill/>
            <a:prstDash val="solid"/>
            <a:miter/>
          </a:ln>
        </p:spPr>
      </p:pic>
      <p:grpSp>
        <p:nvGrpSpPr>
          <p:cNvPr id="108" name="组合"/>
          <p:cNvGrpSpPr>
            <a:grpSpLocks/>
          </p:cNvGrpSpPr>
          <p:nvPr/>
        </p:nvGrpSpPr>
        <p:grpSpPr>
          <a:xfrm>
            <a:off x="47625" y="3819523"/>
            <a:ext cx="4124324" cy="3009896"/>
            <a:chOff x="47625" y="3819523"/>
            <a:chExt cx="4124324" cy="3009896"/>
          </a:xfrm>
        </p:grpSpPr>
        <p:pic>
          <p:nvPicPr>
            <p:cNvPr id="106"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pic>
          <p:nvPicPr>
            <p:cNvPr id="107" name="图片"/>
            <p:cNvPicPr>
              <a:picLocks/>
            </p:cNvPicPr>
            <p:nvPr/>
          </p:nvPicPr>
          <p:blipFill>
            <a:blip r:embed="rId3" cstate="print"/>
            <a:stretch>
              <a:fillRect/>
            </a:stretch>
          </p:blipFill>
          <p:spPr>
            <a:xfrm rot="0">
              <a:off x="47625" y="3819523"/>
              <a:ext cx="1733550" cy="3009896"/>
            </a:xfrm>
            <a:prstGeom prst="rect"/>
            <a:noFill/>
            <a:ln w="12700" cmpd="sng" cap="flat">
              <a:noFill/>
              <a:prstDash val="solid"/>
              <a:miter/>
            </a:ln>
          </p:spPr>
        </p:pic>
      </p:grpSp>
      <p:sp>
        <p:nvSpPr>
          <p:cNvPr id="109" name="文本框"/>
          <p:cNvSpPr>
            <a:spLocks noGrp="1"/>
          </p:cNvSpPr>
          <p:nvPr>
            <p:ph type="title"/>
          </p:nvPr>
        </p:nvSpPr>
        <p:spPr>
          <a:xfrm rot="0">
            <a:off x="739774" y="445387"/>
            <a:ext cx="2357120"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pitchFamily="0" charset="0"/>
                <a:ea typeface="宋体" pitchFamily="0" charset="0"/>
                <a:cs typeface="Trebuchet MS" pitchFamily="0" charset="0"/>
              </a:rPr>
              <a:t>A</a:t>
            </a:r>
            <a:r>
              <a:rPr lang="en-US" altLang="zh-CN" sz="4800" b="1" i="0" u="none" strike="noStrike" kern="0" cap="none" spc="-5" baseline="0">
                <a:solidFill>
                  <a:schemeClr val="tx1"/>
                </a:solidFill>
                <a:latin typeface="Trebuchet MS" pitchFamily="0" charset="0"/>
                <a:ea typeface="宋体" pitchFamily="0" charset="0"/>
                <a:cs typeface="Trebuchet MS" pitchFamily="0" charset="0"/>
              </a:rPr>
              <a:t>G</a:t>
            </a:r>
            <a:r>
              <a:rPr lang="en-US" altLang="zh-CN" sz="4800" b="1" i="0" u="none" strike="noStrike" kern="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N</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10"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3</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11" name="矩形"/>
          <p:cNvSpPr>
            <a:spLocks/>
          </p:cNvSpPr>
          <p:nvPr/>
        </p:nvSpPr>
        <p:spPr>
          <a:xfrm rot="0">
            <a:off x="2509806" y="1041533"/>
            <a:ext cx="5029200" cy="43776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Problem Statement</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Project Overview</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End Users</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Our Solution and Proposition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Dataset Description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Modelling Approach</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Results and Discussion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Conclusion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2021631947"/>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17" name="组合"/>
          <p:cNvGrpSpPr>
            <a:grpSpLocks/>
          </p:cNvGrpSpPr>
          <p:nvPr/>
        </p:nvGrpSpPr>
        <p:grpSpPr>
          <a:xfrm>
            <a:off x="7991475" y="2933700"/>
            <a:ext cx="2762249" cy="3257550"/>
            <a:chOff x="7991475" y="2933700"/>
            <a:chExt cx="2762249" cy="3257550"/>
          </a:xfrm>
        </p:grpSpPr>
        <p:sp>
          <p:nvSpPr>
            <p:cNvPr id="114"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15"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16" name="图片"/>
            <p:cNvPicPr>
              <a:picLocks/>
            </p:cNvPicPr>
            <p:nvPr/>
          </p:nvPicPr>
          <p:blipFill>
            <a:blip r:embed="rId1" cstate="print"/>
            <a:stretch>
              <a:fillRect/>
            </a:stretch>
          </p:blipFill>
          <p:spPr>
            <a:xfrm rot="0">
              <a:off x="7991475" y="2933700"/>
              <a:ext cx="2762249" cy="3257550"/>
            </a:xfrm>
            <a:prstGeom prst="rect"/>
            <a:noFill/>
            <a:ln w="12700" cmpd="sng" cap="flat">
              <a:noFill/>
              <a:prstDash val="solid"/>
              <a:miter/>
            </a:ln>
          </p:spPr>
        </p:pic>
      </p:grpSp>
      <p:sp>
        <p:nvSpPr>
          <p:cNvPr id="118" name="文本框"/>
          <p:cNvSpPr>
            <a:spLocks noGrp="1"/>
          </p:cNvSpPr>
          <p:nvPr>
            <p:ph type="title"/>
          </p:nvPr>
        </p:nvSpPr>
        <p:spPr>
          <a:xfrm rot="0">
            <a:off x="834071" y="575055"/>
            <a:ext cx="5636895" cy="66421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P</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ROB</a:t>
            </a:r>
            <a:r>
              <a:rPr lang="en-US" altLang="zh-CN" sz="4250" b="1" i="0" u="none" strike="noStrike" kern="0" cap="none" spc="55" baseline="0">
                <a:solidFill>
                  <a:schemeClr val="tx1"/>
                </a:solidFill>
                <a:latin typeface="Trebuchet MS" pitchFamily="0" charset="0"/>
                <a:ea typeface="宋体" pitchFamily="0" charset="0"/>
                <a:cs typeface="Trebuchet MS" pitchFamily="0" charset="0"/>
              </a:rPr>
              <a:t>L</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a:t>
            </a:r>
            <a:r>
              <a:rPr lang="en-US" altLang="zh-CN" sz="4250" b="1" i="0" u="none" strike="noStrike" kern="0" cap="none" spc="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4250" b="1" i="0" u="none" strike="noStrike" kern="0" cap="none" spc="-370"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375" baseline="0">
                <a:solidFill>
                  <a:schemeClr val="tx1"/>
                </a:solidFill>
                <a:latin typeface="Trebuchet MS" pitchFamily="0" charset="0"/>
                <a:ea typeface="宋体" pitchFamily="0" charset="0"/>
                <a:cs typeface="Trebuchet MS" pitchFamily="0" charset="0"/>
              </a:rPr>
              <a:t>A</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ME</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NT</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19"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20"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4</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21" name="矩形"/>
          <p:cNvSpPr>
            <a:spLocks/>
          </p:cNvSpPr>
          <p:nvPr/>
        </p:nvSpPr>
        <p:spPr>
          <a:xfrm rot="0">
            <a:off x="834071" y="1456285"/>
            <a:ext cx="7172325" cy="4977764"/>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3600" b="0" i="0" u="none" strike="noStrike" kern="1200" cap="none" spc="0" baseline="0">
                <a:solidFill>
                  <a:schemeClr val="tx1"/>
                </a:solidFill>
                <a:latin typeface="Bell MT" pitchFamily="18" charset="0"/>
                <a:ea typeface="宋体" pitchFamily="0" charset="0"/>
                <a:cs typeface="Calibri" pitchFamily="0" charset="0"/>
              </a:rPr>
              <a:t>A  large dataset of employee information in Excel, including personal details, job roles, performance metrics, and attendance records. Despite having this data, we face challenges in efficiently analyzing and leveraging this information for decision-making.</a:t>
            </a:r>
            <a:endParaRPr lang="zh-CN" altLang="en-US" sz="3600" b="0" i="0" u="none" strike="noStrike" kern="1200" cap="none" spc="0" baseline="0">
              <a:solidFill>
                <a:schemeClr val="tx1"/>
              </a:solidFill>
              <a:latin typeface="Bell MT" pitchFamily="18" charset="0"/>
              <a:ea typeface="宋体" pitchFamily="0" charset="0"/>
              <a:cs typeface="Calibri" pitchFamily="0" charset="0"/>
            </a:endParaRPr>
          </a:p>
        </p:txBody>
      </p:sp>
    </p:spTree>
    <p:extLst>
      <p:ext uri="{BB962C8B-B14F-4D97-AF65-F5344CB8AC3E}">
        <p14:creationId xmlns:p14="http://schemas.microsoft.com/office/powerpoint/2010/main" val="252572157"/>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27" name="组合"/>
          <p:cNvGrpSpPr>
            <a:grpSpLocks/>
          </p:cNvGrpSpPr>
          <p:nvPr/>
        </p:nvGrpSpPr>
        <p:grpSpPr>
          <a:xfrm>
            <a:off x="8658225" y="2647950"/>
            <a:ext cx="3533775" cy="3810000"/>
            <a:chOff x="8658225" y="2647950"/>
            <a:chExt cx="3533775" cy="3810000"/>
          </a:xfrm>
        </p:grpSpPr>
        <p:sp>
          <p:nvSpPr>
            <p:cNvPr id="124"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25"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26" name="图片"/>
            <p:cNvPicPr>
              <a:picLocks/>
            </p:cNvPicPr>
            <p:nvPr/>
          </p:nvPicPr>
          <p:blipFill>
            <a:blip r:embed="rId1" cstate="print"/>
            <a:stretch>
              <a:fillRect/>
            </a:stretch>
          </p:blipFill>
          <p:spPr>
            <a:xfrm rot="0">
              <a:off x="8658225" y="2647950"/>
              <a:ext cx="3533775" cy="3810000"/>
            </a:xfrm>
            <a:prstGeom prst="rect"/>
            <a:noFill/>
            <a:ln w="12700" cmpd="sng" cap="flat">
              <a:noFill/>
              <a:prstDash val="solid"/>
              <a:miter/>
            </a:ln>
          </p:spPr>
        </p:pic>
      </p:grpSp>
      <p:sp>
        <p:nvSpPr>
          <p:cNvPr id="128" name="文本框"/>
          <p:cNvSpPr>
            <a:spLocks noGrp="1"/>
          </p:cNvSpPr>
          <p:nvPr>
            <p:ph type="title"/>
          </p:nvPr>
        </p:nvSpPr>
        <p:spPr>
          <a:xfrm rot="0">
            <a:off x="739774" y="829626"/>
            <a:ext cx="5263514"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OVERVIEW</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29"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30"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5</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31" name="矩形"/>
          <p:cNvSpPr>
            <a:spLocks/>
          </p:cNvSpPr>
          <p:nvPr/>
        </p:nvSpPr>
        <p:spPr>
          <a:xfrm rot="0">
            <a:off x="866775" y="1975544"/>
            <a:ext cx="8486775" cy="3520436"/>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Bell MT" pitchFamily="18" charset="0"/>
                <a:ea typeface="宋体" pitchFamily="0" charset="0"/>
                <a:cs typeface="Calibri" pitchFamily="0" charset="0"/>
              </a:rPr>
              <a:t>It is a summary of employee dataset analysis the performance of various employees by consulting the various factors like employee type current emploi rating employee status and business unit gender and raw labels and future starts and there achievements said to be the employee performance analysis in order to check the trains and different categories like high medium low performance level of the employees</a:t>
            </a:r>
            <a:endParaRPr lang="zh-CN" altLang="en-US" sz="2800" b="0" i="0" u="none" strike="noStrike" kern="1200" cap="none" spc="0" baseline="0">
              <a:solidFill>
                <a:schemeClr val="tx1"/>
              </a:solidFill>
              <a:latin typeface="Bell MT" pitchFamily="18" charset="0"/>
              <a:ea typeface="宋体" pitchFamily="0" charset="0"/>
              <a:cs typeface="Calibri" pitchFamily="0" charset="0"/>
            </a:endParaRPr>
          </a:p>
        </p:txBody>
      </p:sp>
    </p:spTree>
    <p:extLst>
      <p:ext uri="{BB962C8B-B14F-4D97-AF65-F5344CB8AC3E}">
        <p14:creationId xmlns:p14="http://schemas.microsoft.com/office/powerpoint/2010/main" val="619746526"/>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34"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35"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36" name="文本框"/>
          <p:cNvSpPr>
            <a:spLocks noGrp="1"/>
          </p:cNvSpPr>
          <p:nvPr>
            <p:ph type="title"/>
          </p:nvPr>
        </p:nvSpPr>
        <p:spPr>
          <a:xfrm rot="0">
            <a:off x="699452" y="891793"/>
            <a:ext cx="5014595" cy="502284"/>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W</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O</a:t>
            </a:r>
            <a:r>
              <a:rPr lang="en-US" altLang="zh-CN" sz="3200" b="1" i="0" u="none" strike="noStrike" kern="0" cap="none" spc="-2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AR</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T</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0" baseline="0">
                <a:solidFill>
                  <a:schemeClr val="tx1"/>
                </a:solidFill>
                <a:latin typeface="Trebuchet MS" pitchFamily="0" charset="0"/>
                <a:ea typeface="宋体" pitchFamily="0" charset="0"/>
                <a:cs typeface="Trebuchet MS" pitchFamily="0" charset="0"/>
              </a:rPr>
              <a:t>N</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D</a:t>
            </a:r>
            <a:r>
              <a:rPr lang="en-US" altLang="zh-CN" sz="3200" b="1" i="0" u="none" strike="noStrike" kern="0" cap="none" spc="-4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0" baseline="0">
                <a:solidFill>
                  <a:schemeClr val="tx1"/>
                </a:solidFill>
                <a:latin typeface="Trebuchet MS" pitchFamily="0" charset="0"/>
                <a:ea typeface="宋体" pitchFamily="0" charset="0"/>
                <a:cs typeface="Trebuchet MS" pitchFamily="0" charset="0"/>
              </a:rPr>
              <a:t>U</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R</a:t>
            </a:r>
            <a:r>
              <a:rPr lang="en-US" altLang="zh-CN" sz="3200" b="1" i="0" u="none" strike="noStrike" kern="0" cap="none" spc="5" baseline="0">
                <a:solidFill>
                  <a:schemeClr val="tx1"/>
                </a:solidFill>
                <a:latin typeface="Trebuchet MS" pitchFamily="0" charset="0"/>
                <a:ea typeface="宋体" pitchFamily="0" charset="0"/>
                <a:cs typeface="Trebuchet MS" pitchFamily="0" charset="0"/>
              </a:rPr>
              <a:t>S?</a:t>
            </a:r>
            <a:endParaRPr lang="zh-CN" altLang="en-US" sz="32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37" name="图片"/>
          <p:cNvPicPr>
            <a:picLocks/>
          </p:cNvPicPr>
          <p:nvPr/>
        </p:nvPicPr>
        <p:blipFill>
          <a:blip r:embed="rId1" cstate="print"/>
          <a:stretch>
            <a:fillRect/>
          </a:stretch>
        </p:blipFill>
        <p:spPr>
          <a:xfrm rot="0">
            <a:off x="723900" y="6172200"/>
            <a:ext cx="2181225" cy="485775"/>
          </a:xfrm>
          <a:prstGeom prst="rect"/>
          <a:noFill/>
          <a:ln w="12700" cmpd="sng" cap="flat">
            <a:noFill/>
            <a:prstDash val="solid"/>
            <a:miter/>
          </a:ln>
        </p:spPr>
      </p:pic>
      <p:sp>
        <p:nvSpPr>
          <p:cNvPr id="138"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6</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39" name="矩形"/>
          <p:cNvSpPr>
            <a:spLocks noChangeAspect="1"/>
          </p:cNvSpPr>
          <p:nvPr/>
        </p:nvSpPr>
        <p:spPr>
          <a:xfrm rot="0">
            <a:off x="5943599" y="3276600"/>
            <a:ext cx="304800" cy="304800"/>
          </a:xfrm>
          <a:prstGeom prst="rect"/>
          <a:noFill/>
          <a:ln w="12700" cmpd="sng" cap="flat">
            <a:noFill/>
            <a:prstDash val="solid"/>
            <a:miter/>
          </a:ln>
        </p:spPr>
      </p:sp>
      <p:pic>
        <p:nvPicPr>
          <p:cNvPr id="140" name="图片"/>
          <p:cNvPicPr>
            <a:picLocks noChangeAspect="1"/>
          </p:cNvPicPr>
          <p:nvPr/>
        </p:nvPicPr>
        <p:blipFill>
          <a:blip r:embed="rId2" cstate="print"/>
          <a:stretch>
            <a:fillRect/>
          </a:stretch>
        </p:blipFill>
        <p:spPr>
          <a:xfrm rot="0">
            <a:off x="-532185" y="764129"/>
            <a:ext cx="8162925" cy="4079088"/>
          </a:xfrm>
          <a:prstGeom prst="rect"/>
          <a:noFill/>
          <a:ln w="12700" cmpd="sng" cap="flat">
            <a:noFill/>
            <a:prstDash val="solid"/>
            <a:miter/>
          </a:ln>
        </p:spPr>
      </p:pic>
      <p:sp>
        <p:nvSpPr>
          <p:cNvPr id="141" name="矩形"/>
          <p:cNvSpPr>
            <a:spLocks/>
          </p:cNvSpPr>
          <p:nvPr/>
        </p:nvSpPr>
        <p:spPr>
          <a:xfrm rot="0">
            <a:off x="4943466" y="3788761"/>
            <a:ext cx="1152530" cy="367664"/>
          </a:xfrm>
          <a:prstGeom prst="rect"/>
          <a:gradFill rotWithShape="0">
            <a:gsLst>
              <a:gs pos="0">
                <a:srgbClr val="BCBCBC">
                  <a:alpha val="100000"/>
                </a:srgbClr>
              </a:gs>
              <a:gs pos="35000">
                <a:srgbClr val="D0D0D0">
                  <a:alpha val="100000"/>
                </a:srgbClr>
              </a:gs>
              <a:gs pos="100000">
                <a:srgbClr val="EDEDED">
                  <a:alpha val="100000"/>
                </a:srgbClr>
              </a:gs>
            </a:gsLst>
            <a:lin ang="16200000" scaled="1"/>
          </a:gradFill>
          <a:ln w="9525" cmpd="sng" cap="flat">
            <a:solidFill>
              <a:srgbClr val="000000"/>
            </a:solidFill>
            <a:prstDash val="solid"/>
            <a:miter/>
          </a:ln>
          <a:effectLst>
            <a:outerShdw sx="100000" sy="100000" algn="t" rotWithShape="0" blurRad="40005" dist="20320" dir="5400000">
              <a:srgbClr val="000000">
                <a:alpha val="23529"/>
              </a:srgbClr>
            </a:outerShdw>
          </a:effectLst>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rgbClr val="000000"/>
                </a:solidFill>
                <a:latin typeface="Arial Rounded MT Bold" pitchFamily="34" charset="0"/>
                <a:ea typeface="宋体" pitchFamily="0" charset="0"/>
                <a:cs typeface="Calibri" pitchFamily="0" charset="0"/>
              </a:rPr>
              <a:t>Employer</a:t>
            </a:r>
            <a:endParaRPr lang="zh-CN" altLang="en-US" sz="1800" b="0" i="0" u="none" strike="noStrike" kern="1200" cap="none" spc="0" baseline="0">
              <a:solidFill>
                <a:srgbClr val="000000"/>
              </a:solidFill>
              <a:latin typeface="Arial Rounded MT Bold" pitchFamily="34" charset="0"/>
              <a:ea typeface="宋体" pitchFamily="0" charset="0"/>
              <a:cs typeface="Calibri" pitchFamily="0" charset="0"/>
            </a:endParaRPr>
          </a:p>
        </p:txBody>
      </p:sp>
      <p:sp>
        <p:nvSpPr>
          <p:cNvPr id="142" name="矩形"/>
          <p:cNvSpPr>
            <a:spLocks/>
          </p:cNvSpPr>
          <p:nvPr/>
        </p:nvSpPr>
        <p:spPr>
          <a:xfrm rot="0">
            <a:off x="3289829" y="3785835"/>
            <a:ext cx="1227518" cy="339088"/>
          </a:xfrm>
          <a:prstGeom prst="rect"/>
          <a:gradFill rotWithShape="0">
            <a:gsLst>
              <a:gs pos="0">
                <a:srgbClr val="BCBCBC">
                  <a:alpha val="100000"/>
                </a:srgbClr>
              </a:gs>
              <a:gs pos="35000">
                <a:srgbClr val="D0D0D0">
                  <a:alpha val="100000"/>
                </a:srgbClr>
              </a:gs>
              <a:gs pos="100000">
                <a:srgbClr val="EDEDED">
                  <a:alpha val="100000"/>
                </a:srgbClr>
              </a:gs>
            </a:gsLst>
            <a:lin ang="16200000" scaled="1"/>
          </a:gradFill>
          <a:ln w="9525" cmpd="sng" cap="flat">
            <a:solidFill>
              <a:srgbClr val="000000"/>
            </a:solidFill>
            <a:prstDash val="solid"/>
            <a:miter/>
          </a:ln>
          <a:effectLst>
            <a:outerShdw sx="100000" sy="100000" algn="t" rotWithShape="0" blurRad="40005" dist="20320" dir="5400000">
              <a:srgbClr val="000000">
                <a:alpha val="23529"/>
              </a:srgbClr>
            </a:outerShdw>
          </a:effectLst>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600" b="0" i="0" u="none" strike="noStrike" kern="1200" cap="none" spc="0" baseline="0">
                <a:solidFill>
                  <a:srgbClr val="000000"/>
                </a:solidFill>
                <a:latin typeface="Arial Rounded MT Bold" pitchFamily="34" charset="0"/>
                <a:ea typeface="宋体" pitchFamily="0" charset="0"/>
                <a:cs typeface="Calibri" pitchFamily="0" charset="0"/>
              </a:rPr>
              <a:t>Employee</a:t>
            </a:r>
            <a:endParaRPr lang="zh-CN" altLang="en-US" sz="1600" b="0" i="0" u="none" strike="noStrike" kern="1200" cap="none" spc="0" baseline="0">
              <a:solidFill>
                <a:srgbClr val="000000"/>
              </a:solidFill>
              <a:latin typeface="Arial Rounded MT Bold" pitchFamily="34" charset="0"/>
              <a:ea typeface="宋体" pitchFamily="0" charset="0"/>
              <a:cs typeface="Calibri" pitchFamily="0" charset="0"/>
            </a:endParaRPr>
          </a:p>
        </p:txBody>
      </p:sp>
      <p:sp>
        <p:nvSpPr>
          <p:cNvPr id="143" name="矩形"/>
          <p:cNvSpPr>
            <a:spLocks/>
          </p:cNvSpPr>
          <p:nvPr/>
        </p:nvSpPr>
        <p:spPr>
          <a:xfrm rot="0">
            <a:off x="6381767" y="3785835"/>
            <a:ext cx="1300159" cy="339088"/>
          </a:xfrm>
          <a:prstGeom prst="rect"/>
          <a:gradFill rotWithShape="0">
            <a:gsLst>
              <a:gs pos="0">
                <a:srgbClr val="BCBCBC">
                  <a:alpha val="100000"/>
                </a:srgbClr>
              </a:gs>
              <a:gs pos="35000">
                <a:srgbClr val="D0D0D0">
                  <a:alpha val="100000"/>
                </a:srgbClr>
              </a:gs>
              <a:gs pos="100000">
                <a:srgbClr val="EDEDED">
                  <a:alpha val="100000"/>
                </a:srgbClr>
              </a:gs>
            </a:gsLst>
            <a:lin ang="16200000" scaled="1"/>
          </a:gradFill>
          <a:ln w="9525" cmpd="sng" cap="flat">
            <a:solidFill>
              <a:srgbClr val="000000"/>
            </a:solidFill>
            <a:prstDash val="solid"/>
            <a:miter/>
          </a:ln>
          <a:effectLst>
            <a:outerShdw sx="100000" sy="100000" algn="t" rotWithShape="0" blurRad="40005" dist="20320" dir="5400000">
              <a:srgbClr val="000000">
                <a:alpha val="23529"/>
              </a:srgbClr>
            </a:outerShdw>
          </a:effectLst>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600" b="1" i="0" u="none" strike="noStrike" kern="1200" cap="none" spc="0" baseline="0">
                <a:solidFill>
                  <a:srgbClr val="000000"/>
                </a:solidFill>
                <a:latin typeface="Arial Rounded MT Bold" pitchFamily="34" charset="0"/>
                <a:ea typeface="宋体" pitchFamily="0" charset="0"/>
                <a:cs typeface="Calibri" pitchFamily="0" charset="0"/>
              </a:rPr>
              <a:t>organisation</a:t>
            </a:r>
            <a:endParaRPr lang="zh-CN" altLang="en-US" sz="1600" b="1" i="0" u="none" strike="noStrike" kern="1200" cap="none" spc="0" baseline="0">
              <a:solidFill>
                <a:srgbClr val="000000"/>
              </a:solidFill>
              <a:latin typeface="Arial Rounded MT Bold" pitchFamily="34" charset="0"/>
              <a:ea typeface="宋体" pitchFamily="0" charset="0"/>
              <a:cs typeface="Calibri" pitchFamily="0" charset="0"/>
            </a:endParaRPr>
          </a:p>
        </p:txBody>
      </p:sp>
    </p:spTree>
    <p:extLst>
      <p:ext uri="{BB962C8B-B14F-4D97-AF65-F5344CB8AC3E}">
        <p14:creationId xmlns:p14="http://schemas.microsoft.com/office/powerpoint/2010/main" val="1009699674"/>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46" name="图片"/>
          <p:cNvPicPr>
            <a:picLocks/>
          </p:cNvPicPr>
          <p:nvPr/>
        </p:nvPicPr>
        <p:blipFill>
          <a:blip r:embed="rId1" cstate="print"/>
          <a:stretch>
            <a:fillRect/>
          </a:stretch>
        </p:blipFill>
        <p:spPr>
          <a:xfrm rot="0">
            <a:off x="762000" y="1981200"/>
            <a:ext cx="2695574" cy="3248025"/>
          </a:xfrm>
          <a:prstGeom prst="rect"/>
          <a:noFill/>
          <a:ln w="12700" cmpd="sng" cap="flat">
            <a:noFill/>
            <a:prstDash val="solid"/>
            <a:miter/>
          </a:ln>
        </p:spPr>
      </p:pic>
      <p:sp>
        <p:nvSpPr>
          <p:cNvPr id="147"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48"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49" name="文本框"/>
          <p:cNvSpPr>
            <a:spLocks noGrp="1"/>
          </p:cNvSpPr>
          <p:nvPr>
            <p:ph type="title"/>
          </p:nvPr>
        </p:nvSpPr>
        <p:spPr>
          <a:xfrm rot="0">
            <a:off x="558165" y="857885"/>
            <a:ext cx="9763125" cy="55626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34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D</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60"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95" baseline="0">
                <a:solidFill>
                  <a:schemeClr val="tx1"/>
                </a:solidFill>
                <a:latin typeface="Trebuchet MS" pitchFamily="0" charset="0"/>
                <a:ea typeface="宋体" pitchFamily="0" charset="0"/>
                <a:cs typeface="Trebuchet MS" pitchFamily="0" charset="0"/>
              </a:rPr>
              <a:t>V</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E</a:t>
            </a:r>
            <a:r>
              <a:rPr lang="en-US" altLang="zh-CN" sz="3600" b="1" i="0" u="none" strike="noStrike" kern="0" cap="none" spc="-6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endParaRPr lang="zh-CN" altLang="en-US" sz="36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50"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51"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7</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52" name="矩形"/>
          <p:cNvSpPr>
            <a:spLocks/>
          </p:cNvSpPr>
          <p:nvPr/>
        </p:nvSpPr>
        <p:spPr>
          <a:xfrm rot="0">
            <a:off x="3733800" y="2151727"/>
            <a:ext cx="6705599" cy="2520313"/>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3200" b="0" i="0" u="none" strike="noStrike" kern="1200" cap="none" spc="0" baseline="0">
                <a:solidFill>
                  <a:schemeClr val="tx1"/>
                </a:solidFill>
                <a:latin typeface="Cambria Math" pitchFamily="18" charset="0"/>
                <a:ea typeface="Cambria Math" pitchFamily="18" charset="0"/>
                <a:cs typeface="Calibri" pitchFamily="0" charset="0"/>
              </a:rPr>
              <a:t>Conditional Formatting – Missing          Filter – Remove                                       Formulae – Performance                            Pivot – Summary                                         Gragh – Data Visualization</a:t>
            </a:r>
            <a:endParaRPr lang="zh-CN" altLang="en-US" sz="3200" b="0" i="0" u="none" strike="noStrike" kern="1200" cap="none" spc="0" baseline="0">
              <a:solidFill>
                <a:schemeClr val="tx1"/>
              </a:solidFill>
              <a:latin typeface="Cambria Math" pitchFamily="18" charset="0"/>
              <a:ea typeface="Cambria Math" pitchFamily="18" charset="0"/>
              <a:cs typeface="Calibri" pitchFamily="0" charset="0"/>
            </a:endParaRPr>
          </a:p>
        </p:txBody>
      </p:sp>
    </p:spTree>
    <p:extLst>
      <p:ext uri="{BB962C8B-B14F-4D97-AF65-F5344CB8AC3E}">
        <p14:creationId xmlns:p14="http://schemas.microsoft.com/office/powerpoint/2010/main" val="2090366844"/>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5"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Dataset Description</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56" name="矩形"/>
          <p:cNvSpPr>
            <a:spLocks/>
          </p:cNvSpPr>
          <p:nvPr/>
        </p:nvSpPr>
        <p:spPr>
          <a:xfrm rot="0">
            <a:off x="755332" y="1828800"/>
            <a:ext cx="10843846" cy="30060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3200" b="0" i="0" u="none" strike="noStrike" kern="1200" cap="none" spc="0" baseline="0">
                <a:solidFill>
                  <a:schemeClr val="tx1"/>
                </a:solidFill>
                <a:latin typeface="Cambria Math" pitchFamily="18" charset="0"/>
                <a:ea typeface="Cambria Math" pitchFamily="18" charset="0"/>
                <a:cs typeface="Calibri" pitchFamily="0" charset="0"/>
              </a:rPr>
              <a:t>Employee dataset – Kaggle 26 Features                                     Employee ID - </a:t>
            </a:r>
            <a:r>
              <a:rPr lang="en-US" altLang="zh-CN" sz="2400" b="0" i="0" u="none" strike="noStrike" kern="1200" cap="none" spc="0" baseline="0">
                <a:solidFill>
                  <a:schemeClr val="tx1"/>
                </a:solidFill>
                <a:latin typeface="Cambria Math" pitchFamily="18" charset="0"/>
                <a:ea typeface="Cambria Math" pitchFamily="18" charset="0"/>
                <a:cs typeface="Calibri" pitchFamily="0" charset="0"/>
              </a:rPr>
              <a:t>DE5B5E0E981696191474813EBC226A7F</a:t>
            </a:r>
            <a:r>
              <a:rPr lang="en-US" altLang="zh-CN" sz="3200" b="0" i="0" u="none" strike="noStrike" kern="1200" cap="none" spc="0" baseline="0">
                <a:solidFill>
                  <a:schemeClr val="tx1"/>
                </a:solidFill>
                <a:latin typeface="Cambria Math" pitchFamily="18" charset="0"/>
                <a:ea typeface="Cambria Math" pitchFamily="18" charset="0"/>
                <a:cs typeface="Calibri" pitchFamily="0" charset="0"/>
              </a:rPr>
              <a:t>                     Name – Text                                                                                           Performance Level – Very High , High , Medium , Low         Gender – Male , Female                                                             Employee Ratings </a:t>
            </a:r>
            <a:endParaRPr lang="zh-CN" altLang="en-US" sz="3200" b="0" i="0" u="none" strike="noStrike" kern="1200" cap="none" spc="0" baseline="0">
              <a:solidFill>
                <a:schemeClr val="tx1"/>
              </a:solidFill>
              <a:latin typeface="Cambria Math" pitchFamily="18" charset="0"/>
              <a:ea typeface="Cambria Math" pitchFamily="18" charset="0"/>
              <a:cs typeface="Calibri" pitchFamily="0" charset="0"/>
            </a:endParaRPr>
          </a:p>
        </p:txBody>
      </p:sp>
    </p:spTree>
    <p:extLst>
      <p:ext uri="{BB962C8B-B14F-4D97-AF65-F5344CB8AC3E}">
        <p14:creationId xmlns:p14="http://schemas.microsoft.com/office/powerpoint/2010/main" val="21263891"/>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9" name="矩形"/>
          <p:cNvSpPr>
            <a:spLocks/>
          </p:cNvSpPr>
          <p:nvPr/>
        </p:nvSpPr>
        <p:spPr>
          <a:xfrm rot="0">
            <a:off x="752474" y="6486037"/>
            <a:ext cx="1773554" cy="166368"/>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60"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61"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62" name="图片"/>
          <p:cNvPicPr>
            <a:picLocks/>
          </p:cNvPicPr>
          <p:nvPr/>
        </p:nvPicPr>
        <p:blipFill>
          <a:blip r:embed="rId1" cstate="print"/>
          <a:stretch>
            <a:fillRect/>
          </a:stretch>
        </p:blipFill>
        <p:spPr>
          <a:xfrm rot="0">
            <a:off x="66675" y="3381373"/>
            <a:ext cx="2466975" cy="3419473"/>
          </a:xfrm>
          <a:prstGeom prst="rect"/>
          <a:noFill/>
          <a:ln w="12700" cmpd="sng" cap="flat">
            <a:noFill/>
            <a:prstDash val="solid"/>
            <a:miter/>
          </a:ln>
        </p:spPr>
      </p:pic>
      <p:sp>
        <p:nvSpPr>
          <p:cNvPr id="163" name="文本框"/>
          <p:cNvSpPr>
            <a:spLocks noGrp="1"/>
          </p:cNvSpPr>
          <p:nvPr>
            <p:ph type="title"/>
          </p:nvPr>
        </p:nvSpPr>
        <p:spPr>
          <a:xfrm rot="0">
            <a:off x="739774" y="654938"/>
            <a:ext cx="848042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THE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WOW"</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IN</a:t>
            </a:r>
            <a:r>
              <a:rPr lang="en-US" altLang="zh-CN" sz="425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OUR</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SOLUTION</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64"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9</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65" name="矩形"/>
          <p:cNvSpPr>
            <a:spLocks/>
          </p:cNvSpPr>
          <p:nvPr/>
        </p:nvSpPr>
        <p:spPr>
          <a:xfrm rot="0">
            <a:off x="2743200" y="2354703"/>
            <a:ext cx="8534019" cy="948688"/>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
        <p:nvSpPr>
          <p:cNvPr id="166" name="矩形"/>
          <p:cNvSpPr>
            <a:spLocks/>
          </p:cNvSpPr>
          <p:nvPr/>
        </p:nvSpPr>
        <p:spPr>
          <a:xfrm rot="0">
            <a:off x="990600" y="1717928"/>
            <a:ext cx="9525000" cy="154876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3200" b="0" i="0" u="none" strike="noStrike" kern="1200" cap="none" spc="0" baseline="0">
                <a:solidFill>
                  <a:schemeClr val="tx1"/>
                </a:solidFill>
                <a:latin typeface="Eras Medium ITC" pitchFamily="34" charset="0"/>
                <a:ea typeface="宋体" pitchFamily="0" charset="0"/>
                <a:cs typeface="Calibri" pitchFamily="0" charset="0"/>
              </a:rPr>
              <a:t>Performance level                                                         IFS(Z8-5,"VERY HIGH" 28 -4,"HIGH",28&gt;-3,"MED", TRUE, "LOW")</a:t>
            </a:r>
            <a:endParaRPr lang="zh-CN" altLang="en-US" sz="3200" b="0" i="0" u="none" strike="noStrike" kern="1200" cap="none" spc="0" baseline="0">
              <a:solidFill>
                <a:schemeClr val="tx1"/>
              </a:solidFill>
              <a:latin typeface="Eras Medium ITC" pitchFamily="34" charset="0"/>
              <a:ea typeface="宋体" pitchFamily="0" charset="0"/>
              <a:cs typeface="Calibri" pitchFamily="0" charset="0"/>
            </a:endParaRPr>
          </a:p>
        </p:txBody>
      </p:sp>
    </p:spTree>
    <p:extLst>
      <p:ext uri="{BB962C8B-B14F-4D97-AF65-F5344CB8AC3E}">
        <p14:creationId xmlns:p14="http://schemas.microsoft.com/office/powerpoint/2010/main" val="388826487"/>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305</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root</cp:lastModifiedBy>
  <cp:revision>15</cp:revision>
  <dcterms:created xsi:type="dcterms:W3CDTF">2024-03-29T15:07:22Z</dcterms:created>
  <dcterms:modified xsi:type="dcterms:W3CDTF">2024-10-24T07:12:50Z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reated">
    <vt:filetime>2024-03-20T16:00:00Z</vt:filetime>
  </property>
  <property fmtid="{D5CDD505-2E9C-101B-9397-08002B2CF9AE}" pid="3" name="LastSaved">
    <vt:filetime>2024-03-28T16:00:00Z</vt:filetime>
  </property>
</Properties>
</file>