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ivikraman.s.lv\Downloads\work_ord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ivikraman.s.lv\Downloads\work_ord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ivikraman.s.lv\Downloads\work_ord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[LVADSUSR_192_trivikramanS.xlsx]Sheet2!PivotTable3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Central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  <c:pt idx="5">
                  <c:v>(blank)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46</c:v>
                </c:pt>
                <c:pt idx="1">
                  <c:v>26</c:v>
                </c:pt>
                <c:pt idx="2">
                  <c:v>16</c:v>
                </c:pt>
                <c:pt idx="3">
                  <c:v>23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4B4-41CC-A030-A4B7A080EA26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  <c:pt idx="5">
                  <c:v>(blank)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19</c:v>
                </c:pt>
                <c:pt idx="1">
                  <c:v>9</c:v>
                </c:pt>
                <c:pt idx="2">
                  <c:v>2</c:v>
                </c:pt>
                <c:pt idx="3">
                  <c:v>6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4B4-41CC-A030-A4B7A080EA26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  <c:pt idx="5">
                  <c:v>(blank)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64</c:v>
                </c:pt>
                <c:pt idx="1">
                  <c:v>49</c:v>
                </c:pt>
                <c:pt idx="2">
                  <c:v>7</c:v>
                </c:pt>
                <c:pt idx="3">
                  <c:v>8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4B4-41CC-A030-A4B7A080EA26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Northeast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  <c:pt idx="5">
                  <c:v>(blank)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18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4B4-41CC-A030-A4B7A080EA26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Northwest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  <c:pt idx="5">
                  <c:v>(blank)</c:v>
                </c:pt>
              </c:strCache>
            </c:strRef>
          </c:cat>
          <c:val>
            <c:numRef>
              <c:f>Sheet2!$F$5:$F$11</c:f>
              <c:numCache>
                <c:formatCode>General</c:formatCode>
                <c:ptCount val="6"/>
                <c:pt idx="0">
                  <c:v>70</c:v>
                </c:pt>
                <c:pt idx="1">
                  <c:v>28</c:v>
                </c:pt>
                <c:pt idx="2">
                  <c:v>7</c:v>
                </c:pt>
                <c:pt idx="3">
                  <c:v>16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4B4-41CC-A030-A4B7A080EA26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  <c:pt idx="5">
                  <c:v>(blank)</c:v>
                </c:pt>
              </c:strCache>
            </c:strRef>
          </c:cat>
          <c:val>
            <c:numRef>
              <c:f>Sheet2!$G$5:$G$11</c:f>
              <c:numCache>
                <c:formatCode>General</c:formatCode>
                <c:ptCount val="6"/>
                <c:pt idx="0">
                  <c:v>63</c:v>
                </c:pt>
                <c:pt idx="1">
                  <c:v>33</c:v>
                </c:pt>
                <c:pt idx="2">
                  <c:v>17</c:v>
                </c:pt>
                <c:pt idx="3">
                  <c:v>8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4B4-41CC-A030-A4B7A080EA26}"/>
            </c:ext>
          </c:extLst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Southeast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  <c:pt idx="5">
                  <c:v>(blank)</c:v>
                </c:pt>
              </c:strCache>
            </c:strRef>
          </c:cat>
          <c:val>
            <c:numRef>
              <c:f>Sheet2!$H$5:$H$11</c:f>
              <c:numCache>
                <c:formatCode>General</c:formatCode>
                <c:ptCount val="6"/>
                <c:pt idx="0">
                  <c:v>67</c:v>
                </c:pt>
                <c:pt idx="1">
                  <c:v>21</c:v>
                </c:pt>
                <c:pt idx="2">
                  <c:v>4</c:v>
                </c:pt>
                <c:pt idx="3">
                  <c:v>12</c:v>
                </c:pt>
                <c:pt idx="4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4B4-41CC-A030-A4B7A080EA26}"/>
            </c:ext>
          </c:extLst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Southwest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  <c:pt idx="5">
                  <c:v>(blank)</c:v>
                </c:pt>
              </c:strCache>
            </c:strRef>
          </c:cat>
          <c:val>
            <c:numRef>
              <c:f>Sheet2!$I$5:$I$11</c:f>
              <c:numCache>
                <c:formatCode>General</c:formatCode>
                <c:ptCount val="6"/>
                <c:pt idx="0">
                  <c:v>7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D4B4-41CC-A030-A4B7A080EA26}"/>
            </c:ext>
          </c:extLst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  <c:pt idx="5">
                  <c:v>(blank)</c:v>
                </c:pt>
              </c:strCache>
            </c:strRef>
          </c:cat>
          <c:val>
            <c:numRef>
              <c:f>Sheet2!$J$5:$J$11</c:f>
              <c:numCache>
                <c:formatCode>General</c:formatCode>
                <c:ptCount val="6"/>
                <c:pt idx="0">
                  <c:v>53</c:v>
                </c:pt>
                <c:pt idx="1">
                  <c:v>18</c:v>
                </c:pt>
                <c:pt idx="2">
                  <c:v>5</c:v>
                </c:pt>
                <c:pt idx="3">
                  <c:v>4</c:v>
                </c:pt>
                <c:pt idx="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4B4-41CC-A030-A4B7A080EA26}"/>
            </c:ext>
          </c:extLst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  <c:pt idx="5">
                  <c:v>(blank)</c:v>
                </c:pt>
              </c:strCache>
            </c:strRef>
          </c:cat>
          <c:val>
            <c:numRef>
              <c:f>Sheet2!$K$5:$K$11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13-D4B4-41CC-A030-A4B7A080E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0029631"/>
        <c:axId val="320050271"/>
      </c:barChart>
      <c:catAx>
        <c:axId val="320029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050271"/>
        <c:crosses val="autoZero"/>
        <c:auto val="1"/>
        <c:lblAlgn val="ctr"/>
        <c:lblOffset val="100"/>
        <c:noMultiLvlLbl val="0"/>
      </c:catAx>
      <c:valAx>
        <c:axId val="320050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029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Sheet5!$K$32</c:f>
              <c:strCache>
                <c:ptCount val="1"/>
                <c:pt idx="0">
                  <c:v>Count of WO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Sheet5!$I$33:$J$41</c:f>
              <c:multiLvlStrCache>
                <c:ptCount val="9"/>
                <c:lvl>
                  <c:pt idx="0">
                    <c:v>Account</c:v>
                  </c:pt>
                  <c:pt idx="1">
                    <c:v>C.O.D.</c:v>
                  </c:pt>
                  <c:pt idx="2">
                    <c:v>P.O.</c:v>
                  </c:pt>
                  <c:pt idx="4">
                    <c:v>Account</c:v>
                  </c:pt>
                  <c:pt idx="5">
                    <c:v>C.O.D.</c:v>
                  </c:pt>
                  <c:pt idx="6">
                    <c:v>Credit</c:v>
                  </c:pt>
                  <c:pt idx="7">
                    <c:v>P.O.</c:v>
                  </c:pt>
                  <c:pt idx="8">
                    <c:v>Warranty</c:v>
                  </c:pt>
                </c:lvl>
                <c:lvl>
                  <c:pt idx="0">
                    <c:v>2020</c:v>
                  </c:pt>
                  <c:pt idx="4">
                    <c:v>2021</c:v>
                  </c:pt>
                </c:lvl>
              </c:multiLvlStrCache>
            </c:multiLvlStrRef>
          </c:cat>
          <c:val>
            <c:numRef>
              <c:f>Sheet5!$K$33:$K$41</c:f>
              <c:numCache>
                <c:formatCode>General</c:formatCode>
                <c:ptCount val="9"/>
                <c:pt idx="0">
                  <c:v>125</c:v>
                </c:pt>
                <c:pt idx="1">
                  <c:v>66</c:v>
                </c:pt>
                <c:pt idx="2">
                  <c:v>45</c:v>
                </c:pt>
                <c:pt idx="4">
                  <c:v>316</c:v>
                </c:pt>
                <c:pt idx="5">
                  <c:v>315</c:v>
                </c:pt>
                <c:pt idx="6">
                  <c:v>5</c:v>
                </c:pt>
                <c:pt idx="7">
                  <c:v>87</c:v>
                </c:pt>
                <c:pt idx="8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D-4684-9629-0A3107BAB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74591"/>
        <c:axId val="34476511"/>
      </c:barChart>
      <c:catAx>
        <c:axId val="34474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76511"/>
        <c:crosses val="autoZero"/>
        <c:auto val="1"/>
        <c:lblAlgn val="ctr"/>
        <c:lblOffset val="100"/>
        <c:noMultiLvlLbl val="0"/>
      </c:catAx>
      <c:valAx>
        <c:axId val="34476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74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[LVADSUSR_192_trivikramanS.xlsx]Sheet5!PivotTable10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Sheet5!$A$4:$A$11</c:f>
              <c:multiLvlStrCache>
                <c:ptCount val="5"/>
                <c:lvl>
                  <c:pt idx="0">
                    <c:v>Account</c:v>
                  </c:pt>
                  <c:pt idx="1">
                    <c:v>C.O.D.</c:v>
                  </c:pt>
                  <c:pt idx="2">
                    <c:v>Credit</c:v>
                  </c:pt>
                  <c:pt idx="3">
                    <c:v>P.O.</c:v>
                  </c:pt>
                  <c:pt idx="4">
                    <c:v>Warranty</c:v>
                  </c:pt>
                </c:lvl>
                <c:lvl>
                  <c:pt idx="0">
                    <c:v>No</c:v>
                  </c:pt>
                  <c:pt idx="4">
                    <c:v>Yes</c:v>
                  </c:pt>
                </c:lvl>
              </c:multiLvlStrCache>
            </c:multiLvlStrRef>
          </c:cat>
          <c:val>
            <c:numRef>
              <c:f>Sheet5!$B$4:$B$11</c:f>
              <c:numCache>
                <c:formatCode>General</c:formatCode>
                <c:ptCount val="5"/>
                <c:pt idx="0">
                  <c:v>441</c:v>
                </c:pt>
                <c:pt idx="1">
                  <c:v>381</c:v>
                </c:pt>
                <c:pt idx="2">
                  <c:v>5</c:v>
                </c:pt>
                <c:pt idx="3">
                  <c:v>132</c:v>
                </c:pt>
                <c:pt idx="4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3-4338-B0F0-455F96D2C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0030111"/>
        <c:axId val="320051711"/>
      </c:barChart>
      <c:catAx>
        <c:axId val="32003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051711"/>
        <c:crosses val="autoZero"/>
        <c:auto val="1"/>
        <c:lblAlgn val="ctr"/>
        <c:lblOffset val="100"/>
        <c:noMultiLvlLbl val="0"/>
      </c:catAx>
      <c:valAx>
        <c:axId val="32005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03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4953" y="-78078"/>
            <a:ext cx="7350481" cy="3686015"/>
          </a:xfrm>
        </p:spPr>
        <p:txBody>
          <a:bodyPr>
            <a:normAutofit/>
          </a:bodyPr>
          <a:lstStyle/>
          <a:p>
            <a:r>
              <a:rPr lang="en-US" sz="8000" dirty="0"/>
              <a:t>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TRIVIKRAMAN  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4400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9A47D4-F9DE-2AE0-1362-67BAE7D45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41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99A04D-42A8-7257-AEB2-836A3BBE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IN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27787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F0CE811-6AF6-38FB-A28A-0D024C55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D17C56-7408-E5A9-61EA-3D6793D0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F083FA8-A99F-E0AA-A096-C703392F9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9D54D-BEE5-15A5-B0F1-6F590831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9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AF25-58B7-6382-75E7-05F86295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3AFD3-6686-0897-B7D7-B414A8BEB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48D7A-035E-FBBC-EE5B-82F2A7446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9484C-A4D1-EB38-70F1-8EFD0F3C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8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362C-A571-9787-C6F1-924CB8C9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F87B-EDD0-B3E2-ECB7-0D5B935A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2DF2B-9195-E532-3D22-D059D9FC2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F1F35-FCBF-69F5-E60D-8B8640E7E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3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5FC2-BF1C-8818-B879-0DF14B53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2B1AD-0C98-6780-9C2A-D9AECB01C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384" y="2550159"/>
            <a:ext cx="5928344" cy="2722881"/>
          </a:xfrm>
        </p:spPr>
        <p:txBody>
          <a:bodyPr/>
          <a:lstStyle/>
          <a:p>
            <a:r>
              <a:rPr lang="en-IN" dirty="0"/>
              <a:t>The Dashboard is designed to view the key metrics of the dataset at the first place</a:t>
            </a:r>
          </a:p>
          <a:p>
            <a:r>
              <a:rPr lang="en-IN" dirty="0"/>
              <a:t>The Visualizations are filtered based on district and will be easy to know the distribution of payment type and service</a:t>
            </a:r>
          </a:p>
        </p:txBody>
      </p:sp>
    </p:spTree>
    <p:extLst>
      <p:ext uri="{BB962C8B-B14F-4D97-AF65-F5344CB8AC3E}">
        <p14:creationId xmlns:p14="http://schemas.microsoft.com/office/powerpoint/2010/main" val="202660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7F34-4410-DC8D-FF0E-DFDBE16D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IN" dirty="0"/>
              <a:t>Question 1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9393853-2208-4A5B-BB61-B42F9E31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The average lead time between the request date and completion date is approximately 28 days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925C508-8AFD-1476-AC14-00C39EAFA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373377"/>
              </p:ext>
            </p:extLst>
          </p:nvPr>
        </p:nvGraphicFramePr>
        <p:xfrm>
          <a:off x="6824344" y="2194560"/>
          <a:ext cx="2157095" cy="992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7095">
                  <a:extLst>
                    <a:ext uri="{9D8B030D-6E8A-4147-A177-3AD203B41FA5}">
                      <a16:colId xmlns:a16="http://schemas.microsoft.com/office/drawing/2014/main" val="1918942584"/>
                    </a:ext>
                  </a:extLst>
                </a:gridCol>
              </a:tblGrid>
              <a:tr h="496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of Wait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7503373"/>
                  </a:ext>
                </a:extLst>
              </a:tr>
              <a:tr h="49617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28.01631702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546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85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7F34-4410-DC8D-FF0E-DFDBE16D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IN" dirty="0"/>
              <a:t>Question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F4434F-D863-FFBD-ED4B-00D334EFB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370344"/>
              </p:ext>
            </p:extLst>
          </p:nvPr>
        </p:nvGraphicFramePr>
        <p:xfrm>
          <a:off x="6695440" y="1950720"/>
          <a:ext cx="2604135" cy="2429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197">
                  <a:extLst>
                    <a:ext uri="{9D8B030D-6E8A-4147-A177-3AD203B41FA5}">
                      <a16:colId xmlns:a16="http://schemas.microsoft.com/office/drawing/2014/main" val="3415596368"/>
                    </a:ext>
                  </a:extLst>
                </a:gridCol>
                <a:gridCol w="1320938">
                  <a:extLst>
                    <a:ext uri="{9D8B030D-6E8A-4147-A177-3AD203B41FA5}">
                      <a16:colId xmlns:a16="http://schemas.microsoft.com/office/drawing/2014/main" val="4218018585"/>
                    </a:ext>
                  </a:extLst>
                </a:gridCol>
              </a:tblGrid>
              <a:tr h="2429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Rush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0797532"/>
                  </a:ext>
                </a:extLst>
              </a:tr>
              <a:tr h="2429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Northwest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583787"/>
                  </a:ext>
                </a:extLst>
              </a:tr>
              <a:tr h="2429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Central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3124148"/>
                  </a:ext>
                </a:extLst>
              </a:tr>
              <a:tr h="2429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Southeast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9712596"/>
                  </a:ext>
                </a:extLst>
              </a:tr>
              <a:tr h="2429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North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8260417"/>
                  </a:ext>
                </a:extLst>
              </a:tr>
              <a:tr h="2429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3805826"/>
                  </a:ext>
                </a:extLst>
              </a:tr>
              <a:tr h="2429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East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6682318"/>
                  </a:ext>
                </a:extLst>
              </a:tr>
              <a:tr h="2429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3893164"/>
                  </a:ext>
                </a:extLst>
              </a:tr>
              <a:tr h="2429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Southwest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0891499"/>
                  </a:ext>
                </a:extLst>
              </a:tr>
              <a:tr h="2429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Northeast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4572212"/>
                  </a:ext>
                </a:extLst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905A246-DBAC-CCF6-389C-65CAA0D4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Northwest has the highest number of rush jobs followed by Central and Southeast in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418701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7F34-4410-DC8D-FF0E-DFDBE16D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IN" dirty="0"/>
              <a:t>Question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8F9AE1-8F9E-4D92-787A-3AEC48165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495625"/>
              </p:ext>
            </p:extLst>
          </p:nvPr>
        </p:nvGraphicFramePr>
        <p:xfrm>
          <a:off x="6804024" y="2265680"/>
          <a:ext cx="3924934" cy="2093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649">
                  <a:extLst>
                    <a:ext uri="{9D8B030D-6E8A-4147-A177-3AD203B41FA5}">
                      <a16:colId xmlns:a16="http://schemas.microsoft.com/office/drawing/2014/main" val="1197085768"/>
                    </a:ext>
                  </a:extLst>
                </a:gridCol>
                <a:gridCol w="1339095">
                  <a:extLst>
                    <a:ext uri="{9D8B030D-6E8A-4147-A177-3AD203B41FA5}">
                      <a16:colId xmlns:a16="http://schemas.microsoft.com/office/drawing/2014/main" val="3986742125"/>
                    </a:ext>
                  </a:extLst>
                </a:gridCol>
                <a:gridCol w="738811">
                  <a:extLst>
                    <a:ext uri="{9D8B030D-6E8A-4147-A177-3AD203B41FA5}">
                      <a16:colId xmlns:a16="http://schemas.microsoft.com/office/drawing/2014/main" val="1856838725"/>
                    </a:ext>
                  </a:extLst>
                </a:gridCol>
                <a:gridCol w="800379">
                  <a:extLst>
                    <a:ext uri="{9D8B030D-6E8A-4147-A177-3AD203B41FA5}">
                      <a16:colId xmlns:a16="http://schemas.microsoft.com/office/drawing/2014/main" val="1572579423"/>
                    </a:ext>
                  </a:extLst>
                </a:gridCol>
              </a:tblGrid>
              <a:tr h="6979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of LbrHrs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3647360"/>
                  </a:ext>
                </a:extLst>
              </a:tr>
              <a:tr h="6979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0.792267366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4469553"/>
                  </a:ext>
                </a:extLst>
              </a:tr>
              <a:tr h="6979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0.586842105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5288184"/>
                  </a:ext>
                </a:extLst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13AE077-68E5-A721-5C9F-660C2E790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Filled the blanks with </a:t>
            </a:r>
            <a:r>
              <a:rPr lang="en-US" dirty="0" err="1"/>
              <a:t>Ctrl+G</a:t>
            </a:r>
            <a:r>
              <a:rPr lang="en-US" dirty="0"/>
              <a:t> in Rush column to identify the non-rush jobs </a:t>
            </a:r>
          </a:p>
          <a:p>
            <a:r>
              <a:rPr lang="en-US" dirty="0"/>
              <a:t>Used the pivot table to find the average of Labor hours</a:t>
            </a:r>
          </a:p>
          <a:p>
            <a:r>
              <a:rPr lang="en-US" dirty="0"/>
              <a:t>There is average difference of 0.21 hours making the rush jobs consuming less hours on average</a:t>
            </a:r>
          </a:p>
        </p:txBody>
      </p:sp>
    </p:spTree>
    <p:extLst>
      <p:ext uri="{BB962C8B-B14F-4D97-AF65-F5344CB8AC3E}">
        <p14:creationId xmlns:p14="http://schemas.microsoft.com/office/powerpoint/2010/main" val="38768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7F34-4410-DC8D-FF0E-DFDBE16D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IN" dirty="0"/>
              <a:t>Question 4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EF84BE2-F431-405E-D513-D6DA96539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This is the distribution of different payment types across different services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B377DC-E176-F63F-3626-532E3FF7E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359218"/>
              </p:ext>
            </p:extLst>
          </p:nvPr>
        </p:nvGraphicFramePr>
        <p:xfrm>
          <a:off x="5489893" y="15240"/>
          <a:ext cx="5330507" cy="2865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7C1B93-0990-25C5-9ADF-988DC4CB8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77217"/>
              </p:ext>
            </p:extLst>
          </p:nvPr>
        </p:nvGraphicFramePr>
        <p:xfrm>
          <a:off x="6409546" y="3177392"/>
          <a:ext cx="3127375" cy="3665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177">
                  <a:extLst>
                    <a:ext uri="{9D8B030D-6E8A-4147-A177-3AD203B41FA5}">
                      <a16:colId xmlns:a16="http://schemas.microsoft.com/office/drawing/2014/main" val="3312565887"/>
                    </a:ext>
                  </a:extLst>
                </a:gridCol>
                <a:gridCol w="914924">
                  <a:extLst>
                    <a:ext uri="{9D8B030D-6E8A-4147-A177-3AD203B41FA5}">
                      <a16:colId xmlns:a16="http://schemas.microsoft.com/office/drawing/2014/main" val="893168382"/>
                    </a:ext>
                  </a:extLst>
                </a:gridCol>
                <a:gridCol w="1081274">
                  <a:extLst>
                    <a:ext uri="{9D8B030D-6E8A-4147-A177-3AD203B41FA5}">
                      <a16:colId xmlns:a16="http://schemas.microsoft.com/office/drawing/2014/main" val="4258827417"/>
                    </a:ext>
                  </a:extLst>
                </a:gridCol>
              </a:tblGrid>
              <a:tr h="10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Payment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Service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Count of WO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3875259035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Account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Assess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178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3505234703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Deliver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4134957696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Install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572162031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Repair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2493967411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Replace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3869815092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Account Total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441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2384116984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C.O.D.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Assess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148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2435122411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Deliver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2799560570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Install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550993970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Repair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3864476132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Replace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567614201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C.O.D. Total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381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881279493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Credit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Assess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736477965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Repair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489775440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Replace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710379091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Credit Total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2022845148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P.O.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Assess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371114110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Deliver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463687590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Install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570699871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Repair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2192434155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Replace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2665569500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P.O. Total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132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3856596419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Warranty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Assess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869312762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Deliver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778854686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Install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804909720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Repair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484353222"/>
                  </a:ext>
                </a:extLst>
              </a:tr>
              <a:tr h="105673"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Replace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4230370157"/>
                  </a:ext>
                </a:extLst>
              </a:tr>
              <a:tr h="10567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Warranty Total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</a:rPr>
                        <a:t>41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50405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0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7F34-4410-DC8D-FF0E-DFDBE16D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IN" dirty="0"/>
              <a:t>Question 5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917581B-162A-F202-C5DD-39D3EC574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Over time customers have started opting for Credit based payment type and Warranty </a:t>
            </a:r>
          </a:p>
          <a:p>
            <a:r>
              <a:rPr lang="en-US" dirty="0"/>
              <a:t>There is a significant increase in number of orders in 2021 compared to 2020 with Payment type being Account and COD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356CAD8-49E5-94BB-CF1D-DEB1C1FF7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204805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310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7F34-4410-DC8D-FF0E-DFDBE16D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IN" dirty="0"/>
              <a:t>Question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C8A7E6-5A27-B1A1-F55B-FD984367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024" y="2367279"/>
            <a:ext cx="3349736" cy="1747521"/>
          </a:xfrm>
        </p:spPr>
        <p:txBody>
          <a:bodyPr/>
          <a:lstStyle/>
          <a:p>
            <a:r>
              <a:rPr lang="en-US" dirty="0"/>
              <a:t>Using CORREL Function</a:t>
            </a:r>
          </a:p>
          <a:p>
            <a:r>
              <a:rPr lang="pt-BR" dirty="0"/>
              <a:t>=CORREL(H:H,L:L)</a:t>
            </a:r>
            <a:endParaRPr lang="en-US" dirty="0"/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0.240201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AE85DF4-17FA-0618-91ED-D83D232D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There is 0.24(24%) positive correlation exist between number of technicians required and cost of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7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7F34-4410-DC8D-FF0E-DFDBE16D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IN" dirty="0"/>
              <a:t>Question 7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B26131-F28C-A051-589B-A7ACFD9FF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Most common type of service is Assess across districts</a:t>
            </a:r>
          </a:p>
          <a:p>
            <a:r>
              <a:rPr lang="en-US" dirty="0"/>
              <a:t>Using Pivot table and finding the most claimed service from the dataset and after observing its distribution across the districts it is confirmed that Assess is the answer</a:t>
            </a:r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679F14A-ED38-31DE-70F5-B125FEB4B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952284"/>
              </p:ext>
            </p:extLst>
          </p:nvPr>
        </p:nvGraphicFramePr>
        <p:xfrm>
          <a:off x="5459414" y="2570480"/>
          <a:ext cx="6397305" cy="1761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068">
                  <a:extLst>
                    <a:ext uri="{9D8B030D-6E8A-4147-A177-3AD203B41FA5}">
                      <a16:colId xmlns:a16="http://schemas.microsoft.com/office/drawing/2014/main" val="2219926257"/>
                    </a:ext>
                  </a:extLst>
                </a:gridCol>
                <a:gridCol w="522416">
                  <a:extLst>
                    <a:ext uri="{9D8B030D-6E8A-4147-A177-3AD203B41FA5}">
                      <a16:colId xmlns:a16="http://schemas.microsoft.com/office/drawing/2014/main" val="579833074"/>
                    </a:ext>
                  </a:extLst>
                </a:gridCol>
                <a:gridCol w="522416">
                  <a:extLst>
                    <a:ext uri="{9D8B030D-6E8A-4147-A177-3AD203B41FA5}">
                      <a16:colId xmlns:a16="http://schemas.microsoft.com/office/drawing/2014/main" val="2280307035"/>
                    </a:ext>
                  </a:extLst>
                </a:gridCol>
                <a:gridCol w="522416">
                  <a:extLst>
                    <a:ext uri="{9D8B030D-6E8A-4147-A177-3AD203B41FA5}">
                      <a16:colId xmlns:a16="http://schemas.microsoft.com/office/drawing/2014/main" val="543700368"/>
                    </a:ext>
                  </a:extLst>
                </a:gridCol>
                <a:gridCol w="522416">
                  <a:extLst>
                    <a:ext uri="{9D8B030D-6E8A-4147-A177-3AD203B41FA5}">
                      <a16:colId xmlns:a16="http://schemas.microsoft.com/office/drawing/2014/main" val="1340763656"/>
                    </a:ext>
                  </a:extLst>
                </a:gridCol>
                <a:gridCol w="522416">
                  <a:extLst>
                    <a:ext uri="{9D8B030D-6E8A-4147-A177-3AD203B41FA5}">
                      <a16:colId xmlns:a16="http://schemas.microsoft.com/office/drawing/2014/main" val="475589816"/>
                    </a:ext>
                  </a:extLst>
                </a:gridCol>
                <a:gridCol w="522416">
                  <a:extLst>
                    <a:ext uri="{9D8B030D-6E8A-4147-A177-3AD203B41FA5}">
                      <a16:colId xmlns:a16="http://schemas.microsoft.com/office/drawing/2014/main" val="2070981133"/>
                    </a:ext>
                  </a:extLst>
                </a:gridCol>
                <a:gridCol w="522416">
                  <a:extLst>
                    <a:ext uri="{9D8B030D-6E8A-4147-A177-3AD203B41FA5}">
                      <a16:colId xmlns:a16="http://schemas.microsoft.com/office/drawing/2014/main" val="103454194"/>
                    </a:ext>
                  </a:extLst>
                </a:gridCol>
                <a:gridCol w="522416">
                  <a:extLst>
                    <a:ext uri="{9D8B030D-6E8A-4147-A177-3AD203B41FA5}">
                      <a16:colId xmlns:a16="http://schemas.microsoft.com/office/drawing/2014/main" val="1231329527"/>
                    </a:ext>
                  </a:extLst>
                </a:gridCol>
                <a:gridCol w="522416">
                  <a:extLst>
                    <a:ext uri="{9D8B030D-6E8A-4147-A177-3AD203B41FA5}">
                      <a16:colId xmlns:a16="http://schemas.microsoft.com/office/drawing/2014/main" val="3460273669"/>
                    </a:ext>
                  </a:extLst>
                </a:gridCol>
                <a:gridCol w="522416">
                  <a:extLst>
                    <a:ext uri="{9D8B030D-6E8A-4147-A177-3AD203B41FA5}">
                      <a16:colId xmlns:a16="http://schemas.microsoft.com/office/drawing/2014/main" val="1262237739"/>
                    </a:ext>
                  </a:extLst>
                </a:gridCol>
                <a:gridCol w="559077">
                  <a:extLst>
                    <a:ext uri="{9D8B030D-6E8A-4147-A177-3AD203B41FA5}">
                      <a16:colId xmlns:a16="http://schemas.microsoft.com/office/drawing/2014/main" val="3534067482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Service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Central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East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North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Northeast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Northwest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South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Southeast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Southwest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(blank)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extLst>
                  <a:ext uri="{0D108BD9-81ED-4DB2-BD59-A6C34878D82A}">
                    <a16:rowId xmlns:a16="http://schemas.microsoft.com/office/drawing/2014/main" val="30899948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Assess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407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extLst>
                  <a:ext uri="{0D108BD9-81ED-4DB2-BD59-A6C34878D82A}">
                    <a16:rowId xmlns:a16="http://schemas.microsoft.com/office/drawing/2014/main" val="686499057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Deliver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extLst>
                  <a:ext uri="{0D108BD9-81ED-4DB2-BD59-A6C34878D82A}">
                    <a16:rowId xmlns:a16="http://schemas.microsoft.com/office/drawing/2014/main" val="161614493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Install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extLst>
                  <a:ext uri="{0D108BD9-81ED-4DB2-BD59-A6C34878D82A}">
                    <a16:rowId xmlns:a16="http://schemas.microsoft.com/office/drawing/2014/main" val="177255419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Repair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extLst>
                  <a:ext uri="{0D108BD9-81ED-4DB2-BD59-A6C34878D82A}">
                    <a16:rowId xmlns:a16="http://schemas.microsoft.com/office/drawing/2014/main" val="347696723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Replace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254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6" marR="4246" marT="4246" marB="0" anchor="b"/>
                </a:tc>
                <a:extLst>
                  <a:ext uri="{0D108BD9-81ED-4DB2-BD59-A6C34878D82A}">
                    <a16:rowId xmlns:a16="http://schemas.microsoft.com/office/drawing/2014/main" val="95118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65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7F34-4410-DC8D-FF0E-DFDBE16D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IN" dirty="0"/>
              <a:t>Question 8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C1CD43-3901-129B-CB12-2CE646368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860580"/>
              </p:ext>
            </p:extLst>
          </p:nvPr>
        </p:nvGraphicFramePr>
        <p:xfrm>
          <a:off x="5674041" y="1298954"/>
          <a:ext cx="4812665" cy="2093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8163">
                  <a:extLst>
                    <a:ext uri="{9D8B030D-6E8A-4147-A177-3AD203B41FA5}">
                      <a16:colId xmlns:a16="http://schemas.microsoft.com/office/drawing/2014/main" val="2464903565"/>
                    </a:ext>
                  </a:extLst>
                </a:gridCol>
                <a:gridCol w="2334502">
                  <a:extLst>
                    <a:ext uri="{9D8B030D-6E8A-4147-A177-3AD203B41FA5}">
                      <a16:colId xmlns:a16="http://schemas.microsoft.com/office/drawing/2014/main" val="2993360729"/>
                    </a:ext>
                  </a:extLst>
                </a:gridCol>
              </a:tblGrid>
              <a:tr h="2617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WO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4941629"/>
                  </a:ext>
                </a:extLst>
              </a:tr>
              <a:tr h="2617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959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7525309"/>
                  </a:ext>
                </a:extLst>
              </a:tr>
              <a:tr h="2617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Account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3438445"/>
                  </a:ext>
                </a:extLst>
              </a:tr>
              <a:tr h="2617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C.O.D.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8622145"/>
                  </a:ext>
                </a:extLst>
              </a:tr>
              <a:tr h="2617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Credit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2535439"/>
                  </a:ext>
                </a:extLst>
              </a:tr>
              <a:tr h="2617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P.O.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4924396"/>
                  </a:ext>
                </a:extLst>
              </a:tr>
              <a:tr h="2617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0931572"/>
                  </a:ext>
                </a:extLst>
              </a:tr>
              <a:tr h="2617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Warranty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7027401"/>
                  </a:ext>
                </a:extLst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6A04E1A-29AB-1C80-19E5-70824D80E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All the work orders with Warranty has payment type Warranty</a:t>
            </a:r>
          </a:p>
          <a:p>
            <a:r>
              <a:rPr lang="en-US" dirty="0"/>
              <a:t>Those without warranty  commonly done with Account and COD payment types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2267BF-C772-B67E-8FB9-09CE99DEFA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782007"/>
              </p:ext>
            </p:extLst>
          </p:nvPr>
        </p:nvGraphicFramePr>
        <p:xfrm>
          <a:off x="5674041" y="36982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17638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{70BA166C-B89B-4488-B653-236A8FB3D234}tf56160789_win32</Template>
  <TotalTime>201</TotalTime>
  <Words>492</Words>
  <Application>Microsoft Office PowerPoint</Application>
  <PresentationFormat>Widescreen</PresentationFormat>
  <Paragraphs>208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Bookman Old Style</vt:lpstr>
      <vt:lpstr>Calibri</vt:lpstr>
      <vt:lpstr>Franklin Gothic Book</vt:lpstr>
      <vt:lpstr>Custom</vt:lpstr>
      <vt:lpstr>FINAL ASSESSMENT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DASHBOARD</vt:lpstr>
      <vt:lpstr>PowerPoint Presentation</vt:lpstr>
      <vt:lpstr>PowerPoint Presentation</vt:lpstr>
      <vt:lpstr>PowerPoint Presentation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</dc:title>
  <dc:creator>Trivikraman Srinivasan</dc:creator>
  <cp:lastModifiedBy>Trivikraman Srinivasan</cp:lastModifiedBy>
  <cp:revision>3</cp:revision>
  <dcterms:created xsi:type="dcterms:W3CDTF">2024-04-02T07:47:18Z</dcterms:created>
  <dcterms:modified xsi:type="dcterms:W3CDTF">2024-04-02T11:16:24Z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