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INTERNAL ASSESSMENT-EXCEL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Trivikraman 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4400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A72A-E327-1CC6-9521-3625A917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9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D9ABE-B39C-1062-6F7E-EFD3A6C11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012817"/>
              </p:ext>
            </p:extLst>
          </p:nvPr>
        </p:nvGraphicFramePr>
        <p:xfrm>
          <a:off x="1577023" y="2705259"/>
          <a:ext cx="21082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00004058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41050701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Human Resources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2761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8878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Black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50960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Caucasian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0087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Latino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0542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F915C-E367-B318-0021-AF747C02D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4612"/>
              </p:ext>
            </p:extLst>
          </p:nvPr>
        </p:nvGraphicFramePr>
        <p:xfrm>
          <a:off x="4859020" y="2705259"/>
          <a:ext cx="2108200" cy="920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31716872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2753965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20185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53164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Black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64878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Caucasian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8495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Latino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5741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AB12E3-17C5-3D6B-8FCD-6625E51394AA}"/>
              </a:ext>
            </a:extLst>
          </p:cNvPr>
          <p:cNvSpPr txBox="1"/>
          <p:nvPr/>
        </p:nvSpPr>
        <p:spPr>
          <a:xfrm>
            <a:off x="6695440" y="4216400"/>
            <a:ext cx="383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Human Resources and Sales department has diverse employees as it deals with people of different backgrounds and ethnicity</a:t>
            </a:r>
          </a:p>
        </p:txBody>
      </p:sp>
    </p:spTree>
    <p:extLst>
      <p:ext uri="{BB962C8B-B14F-4D97-AF65-F5344CB8AC3E}">
        <p14:creationId xmlns:p14="http://schemas.microsoft.com/office/powerpoint/2010/main" val="289985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BB84-3203-CA84-63CE-17263D75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38BF-AD13-4AF6-37B6-92AD5421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560" y="2108201"/>
            <a:ext cx="4135120" cy="3760891"/>
          </a:xfrm>
        </p:spPr>
        <p:txBody>
          <a:bodyPr/>
          <a:lstStyle/>
          <a:p>
            <a:r>
              <a:rPr lang="en-IN" dirty="0"/>
              <a:t>There seems to be significant hiring during the 2014-2020 period</a:t>
            </a:r>
          </a:p>
          <a:p>
            <a:r>
              <a:rPr lang="en-IN" dirty="0"/>
              <a:t>But the hiring has seen a downfall during the period 2020-present</a:t>
            </a:r>
          </a:p>
          <a:p>
            <a:endParaRPr lang="en-IN" dirty="0"/>
          </a:p>
          <a:p>
            <a:r>
              <a:rPr lang="en-IN" dirty="0"/>
              <a:t>So there is a decrease in number of hires in past few years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59988-01B6-A395-7BD1-7DBD1B50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33" y="2108201"/>
            <a:ext cx="5001347" cy="29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0CCA-15D3-9C71-40FC-E7BE6F2F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A9E37A-45F2-81FB-DBD9-437F8E187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234735"/>
              </p:ext>
            </p:extLst>
          </p:nvPr>
        </p:nvGraphicFramePr>
        <p:xfrm>
          <a:off x="3737811" y="2502568"/>
          <a:ext cx="3277352" cy="2454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495">
                  <a:extLst>
                    <a:ext uri="{9D8B030D-6E8A-4147-A177-3AD203B41FA5}">
                      <a16:colId xmlns:a16="http://schemas.microsoft.com/office/drawing/2014/main" val="1305712982"/>
                    </a:ext>
                  </a:extLst>
                </a:gridCol>
                <a:gridCol w="1591857">
                  <a:extLst>
                    <a:ext uri="{9D8B030D-6E8A-4147-A177-3AD203B41FA5}">
                      <a16:colId xmlns:a16="http://schemas.microsoft.com/office/drawing/2014/main" val="4189814813"/>
                    </a:ext>
                  </a:extLst>
                </a:gridCol>
              </a:tblGrid>
              <a:tr h="1925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8080030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402399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Black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7589008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Caucasian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3381275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Latino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9062657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7316569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9834400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Black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0391155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Caucasian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8005444"/>
                  </a:ext>
                </a:extLst>
              </a:tr>
              <a:tr h="240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Latino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6412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F25E64-7C6F-69AE-9C39-3AF5F00E4017}"/>
              </a:ext>
            </a:extLst>
          </p:cNvPr>
          <p:cNvSpPr txBox="1"/>
          <p:nvPr/>
        </p:nvSpPr>
        <p:spPr>
          <a:xfrm>
            <a:off x="8097520" y="2274838"/>
            <a:ext cx="3058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gender-ethnicity distribution in the company</a:t>
            </a:r>
          </a:p>
          <a:p>
            <a:endParaRPr lang="en-IN" dirty="0"/>
          </a:p>
          <a:p>
            <a:r>
              <a:rPr lang="en-IN" dirty="0"/>
              <a:t>The company has highest numbers in Asian ethnicity</a:t>
            </a:r>
          </a:p>
          <a:p>
            <a:endParaRPr lang="en-IN" dirty="0"/>
          </a:p>
          <a:p>
            <a:r>
              <a:rPr lang="en-IN" dirty="0"/>
              <a:t>It has great focus in female numbers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56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A53-1835-6E77-C625-71D212CB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DEPARTMENT-WISE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0F39D0-A674-C88B-CADA-BC6DDE6E6A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48213" y="2515394"/>
          <a:ext cx="2755900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29404844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0258865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10410031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Accounting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2878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Engineering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80604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14692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Human Resources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0448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07533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6317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5026947"/>
                  </a:ext>
                </a:extLst>
              </a:tr>
              <a:tr h="184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97443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Accounting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06974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Engineering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12029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85624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Human Resources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78303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59282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95747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20014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482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16758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100F19-3AF1-BE55-3C26-DEEA66A52356}"/>
              </a:ext>
            </a:extLst>
          </p:cNvPr>
          <p:cNvSpPr txBox="1"/>
          <p:nvPr/>
        </p:nvSpPr>
        <p:spPr>
          <a:xfrm>
            <a:off x="8280400" y="3108960"/>
            <a:ext cx="287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company has focussed women count/hiring in the Sales department</a:t>
            </a:r>
          </a:p>
        </p:txBody>
      </p:sp>
    </p:spTree>
    <p:extLst>
      <p:ext uri="{BB962C8B-B14F-4D97-AF65-F5344CB8AC3E}">
        <p14:creationId xmlns:p14="http://schemas.microsoft.com/office/powerpoint/2010/main" val="21594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A019-CCE5-F1E7-EEAB-AE79CDC2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DA96C3-8323-6B3C-1FB4-16DD5BDE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671026"/>
              </p:ext>
            </p:extLst>
          </p:nvPr>
        </p:nvGraphicFramePr>
        <p:xfrm>
          <a:off x="1513840" y="2479040"/>
          <a:ext cx="4067493" cy="2175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4028">
                  <a:extLst>
                    <a:ext uri="{9D8B030D-6E8A-4147-A177-3AD203B41FA5}">
                      <a16:colId xmlns:a16="http://schemas.microsoft.com/office/drawing/2014/main" val="2734660196"/>
                    </a:ext>
                  </a:extLst>
                </a:gridCol>
                <a:gridCol w="2193465">
                  <a:extLst>
                    <a:ext uri="{9D8B030D-6E8A-4147-A177-3AD203B41FA5}">
                      <a16:colId xmlns:a16="http://schemas.microsoft.com/office/drawing/2014/main" val="1595863656"/>
                    </a:ext>
                  </a:extLst>
                </a:gridCol>
              </a:tblGrid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CFF"/>
                          </a:highlight>
                        </a:rPr>
                        <a:t>Department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C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CFF"/>
                          </a:highlight>
                        </a:rPr>
                        <a:t>Sum of Annual 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C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3938459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Accounting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11822107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5702120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Engineering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17227563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0333455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14736347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0061235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Human Resources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14757305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671657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23567499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8470603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15559564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1471742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15546980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455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C0335B-A74D-2F63-0294-5F47C3D7B99C}"/>
              </a:ext>
            </a:extLst>
          </p:cNvPr>
          <p:cNvSpPr txBox="1"/>
          <p:nvPr/>
        </p:nvSpPr>
        <p:spPr>
          <a:xfrm>
            <a:off x="8463280" y="2621280"/>
            <a:ext cx="325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 there is a significant difference</a:t>
            </a:r>
          </a:p>
          <a:p>
            <a:r>
              <a:rPr lang="en-IN" dirty="0"/>
              <a:t>IT department draws the highest salary out of all the departments</a:t>
            </a:r>
          </a:p>
        </p:txBody>
      </p:sp>
    </p:spTree>
    <p:extLst>
      <p:ext uri="{BB962C8B-B14F-4D97-AF65-F5344CB8AC3E}">
        <p14:creationId xmlns:p14="http://schemas.microsoft.com/office/powerpoint/2010/main" val="12179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3EEA-E8B8-A4F3-CFA5-8C29A30D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7C4420-873E-0AEB-A0A2-B8FBADB33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178177"/>
              </p:ext>
            </p:extLst>
          </p:nvPr>
        </p:nvGraphicFramePr>
        <p:xfrm>
          <a:off x="1310640" y="2509520"/>
          <a:ext cx="3431223" cy="1603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05">
                  <a:extLst>
                    <a:ext uri="{9D8B030D-6E8A-4147-A177-3AD203B41FA5}">
                      <a16:colId xmlns:a16="http://schemas.microsoft.com/office/drawing/2014/main" val="1630332676"/>
                    </a:ext>
                  </a:extLst>
                </a:gridCol>
                <a:gridCol w="1741218">
                  <a:extLst>
                    <a:ext uri="{9D8B030D-6E8A-4147-A177-3AD203B41FA5}">
                      <a16:colId xmlns:a16="http://schemas.microsoft.com/office/drawing/2014/main" val="1309566094"/>
                    </a:ext>
                  </a:extLst>
                </a:gridCol>
              </a:tblGrid>
              <a:tr h="4008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CFF"/>
                          </a:highlight>
                        </a:rPr>
                        <a:t>Country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C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CFF"/>
                          </a:highlight>
                        </a:rPr>
                        <a:t>Count of EEID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C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49850"/>
                  </a:ext>
                </a:extLst>
              </a:tr>
              <a:tr h="4008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Brazil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1562999"/>
                  </a:ext>
                </a:extLst>
              </a:tr>
              <a:tr h="4008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9563877"/>
                  </a:ext>
                </a:extLst>
              </a:tr>
              <a:tr h="4008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United States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643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89233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C6009E-0894-D3CC-6ED5-2022C72E8E5B}"/>
              </a:ext>
            </a:extLst>
          </p:cNvPr>
          <p:cNvSpPr txBox="1"/>
          <p:nvPr/>
        </p:nvSpPr>
        <p:spPr>
          <a:xfrm>
            <a:off x="7904480" y="2865120"/>
            <a:ext cx="2529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Company has highest number of employees from the United States  </a:t>
            </a:r>
          </a:p>
        </p:txBody>
      </p:sp>
    </p:spTree>
    <p:extLst>
      <p:ext uri="{BB962C8B-B14F-4D97-AF65-F5344CB8AC3E}">
        <p14:creationId xmlns:p14="http://schemas.microsoft.com/office/powerpoint/2010/main" val="303212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5BBC-7E76-7008-558F-0E3FEBD4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8CCA1-74A0-06E4-DACD-77BC8C6B61C9}"/>
              </a:ext>
            </a:extLst>
          </p:cNvPr>
          <p:cNvSpPr txBox="1"/>
          <p:nvPr/>
        </p:nvSpPr>
        <p:spPr>
          <a:xfrm>
            <a:off x="6695440" y="2782669"/>
            <a:ext cx="45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 number of employees are in the age group 45-54</a:t>
            </a:r>
          </a:p>
          <a:p>
            <a:r>
              <a:rPr lang="en-IN" dirty="0"/>
              <a:t>Shows that the company values </a:t>
            </a:r>
          </a:p>
          <a:p>
            <a:r>
              <a:rPr lang="en-IN" dirty="0"/>
              <a:t>Experienced professionals a lot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0208AA2-4B35-30CC-CB52-75F3EC47A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2417"/>
              </p:ext>
            </p:extLst>
          </p:nvPr>
        </p:nvGraphicFramePr>
        <p:xfrm>
          <a:off x="1280160" y="2384264"/>
          <a:ext cx="3732213" cy="1044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863">
                  <a:extLst>
                    <a:ext uri="{9D8B030D-6E8A-4147-A177-3AD203B41FA5}">
                      <a16:colId xmlns:a16="http://schemas.microsoft.com/office/drawing/2014/main" val="2057230148"/>
                    </a:ext>
                  </a:extLst>
                </a:gridCol>
                <a:gridCol w="1998350">
                  <a:extLst>
                    <a:ext uri="{9D8B030D-6E8A-4147-A177-3AD203B41FA5}">
                      <a16:colId xmlns:a16="http://schemas.microsoft.com/office/drawing/2014/main" val="1696034967"/>
                    </a:ext>
                  </a:extLst>
                </a:gridCol>
              </a:tblGrid>
              <a:tr h="2611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25-34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0212638"/>
                  </a:ext>
                </a:extLst>
              </a:tr>
              <a:tr h="2611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35-44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1670702"/>
                  </a:ext>
                </a:extLst>
              </a:tr>
              <a:tr h="2611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45-54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2539749"/>
                  </a:ext>
                </a:extLst>
              </a:tr>
              <a:tr h="2611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55-65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688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1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403F-8CD6-9729-218C-1724C74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38889-8744-DB1B-9D45-29967C0B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=AVERAGE(K:K)</a:t>
            </a:r>
          </a:p>
          <a:p>
            <a:r>
              <a:rPr lang="en-IN" dirty="0"/>
              <a:t>This the formula used to calculate the average of the bonus payout percentage</a:t>
            </a:r>
          </a:p>
          <a:p>
            <a:r>
              <a:rPr lang="en-IN" dirty="0"/>
              <a:t>The answer is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0.08866</a:t>
            </a:r>
            <a:r>
              <a:rPr lang="en-IN" dirty="0"/>
              <a:t> which is around 8.8%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9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029B-42E0-84DF-0FB7-9E059515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A3270E-E26A-6CED-7133-5F143C0EE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574906"/>
              </p:ext>
            </p:extLst>
          </p:nvPr>
        </p:nvGraphicFramePr>
        <p:xfrm>
          <a:off x="1198880" y="2416016"/>
          <a:ext cx="3300413" cy="1012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5822">
                  <a:extLst>
                    <a:ext uri="{9D8B030D-6E8A-4147-A177-3AD203B41FA5}">
                      <a16:colId xmlns:a16="http://schemas.microsoft.com/office/drawing/2014/main" val="3992503859"/>
                    </a:ext>
                  </a:extLst>
                </a:gridCol>
                <a:gridCol w="1614591">
                  <a:extLst>
                    <a:ext uri="{9D8B030D-6E8A-4147-A177-3AD203B41FA5}">
                      <a16:colId xmlns:a16="http://schemas.microsoft.com/office/drawing/2014/main" val="3777760998"/>
                    </a:ext>
                  </a:extLst>
                </a:gridCol>
              </a:tblGrid>
              <a:tr h="5064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highlight>
                            <a:srgbClr val="D9ECFF"/>
                          </a:highlight>
                        </a:rPr>
                        <a:t>Job Title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C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highlight>
                            <a:srgbClr val="D9ECFF"/>
                          </a:highlight>
                        </a:rPr>
                        <a:t>Count of EEID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C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2361234"/>
                  </a:ext>
                </a:extLst>
              </a:tr>
              <a:tr h="5064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Director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89160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C04AC3-80B8-51FC-AEB9-42EE9EFD3D52}"/>
              </a:ext>
            </a:extLst>
          </p:cNvPr>
          <p:cNvSpPr txBox="1"/>
          <p:nvPr/>
        </p:nvSpPr>
        <p:spPr>
          <a:xfrm>
            <a:off x="6807200" y="2611120"/>
            <a:ext cx="360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Director has the most occurrence in the job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81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2D0F-1880-EFF2-5D64-3735F1CB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B005-5CD6-6CF3-280B-B97F4F9C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0 % bonus payout is the main reason for the employee exit from the company</a:t>
            </a:r>
          </a:p>
          <a:p>
            <a:r>
              <a:rPr lang="en-IN" dirty="0"/>
              <a:t>Filtering out the employees based on the exit date and 0 percent bonus payout gives this insight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676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{2AF4C27A-9E80-4C72-B19E-53684C36D4F3}tf56160789_win32</Template>
  <TotalTime>54</TotalTime>
  <Words>352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Custom</vt:lpstr>
      <vt:lpstr>INTERNAL ASSESSMENT-EXCEL</vt:lpstr>
      <vt:lpstr>Question 1</vt:lpstr>
      <vt:lpstr>DEPARTMENT-WISE 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ASSESSMENT-EXCEL</dc:title>
  <dc:creator>Trivikraman Srinivasan</dc:creator>
  <cp:lastModifiedBy>Trivikraman Srinivasan</cp:lastModifiedBy>
  <cp:revision>1</cp:revision>
  <dcterms:created xsi:type="dcterms:W3CDTF">2024-03-29T05:17:22Z</dcterms:created>
  <dcterms:modified xsi:type="dcterms:W3CDTF">2024-03-29T06:12:14Z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