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0" r:id="rId3"/>
    <p:sldId id="259" r:id="rId4"/>
    <p:sldId id="258" r:id="rId5"/>
    <p:sldId id="273" r:id="rId6"/>
    <p:sldId id="274" r:id="rId7"/>
    <p:sldId id="275" r:id="rId8"/>
    <p:sldId id="276" r:id="rId9"/>
    <p:sldId id="284" r:id="rId10"/>
    <p:sldId id="292" r:id="rId11"/>
    <p:sldId id="289" r:id="rId12"/>
    <p:sldId id="285" r:id="rId13"/>
    <p:sldId id="286" r:id="rId14"/>
    <p:sldId id="287" r:id="rId15"/>
    <p:sldId id="283" r:id="rId16"/>
    <p:sldId id="290" r:id="rId17"/>
    <p:sldId id="291" r:id="rId18"/>
    <p:sldId id="26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0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42EF8-B3BF-4DE5-B00B-F991081D3D0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7F26AFF-9428-4A1B-BF45-54B6DC9AD3FF}">
      <dgm:prSet phldrT="[Texto]"/>
      <dgm:spPr/>
      <dgm:t>
        <a:bodyPr/>
        <a:lstStyle/>
        <a:p>
          <a:r>
            <a:rPr lang="pt-BR" dirty="0" smtClean="0"/>
            <a:t>Dados primários</a:t>
          </a:r>
          <a:endParaRPr lang="pt-BR" dirty="0"/>
        </a:p>
      </dgm:t>
    </dgm:pt>
    <dgm:pt modelId="{F0A01FB4-6EB8-4DED-899F-63C662A26605}" type="parTrans" cxnId="{CB63F7A0-C155-4EC9-B35A-212E81AD7C1E}">
      <dgm:prSet/>
      <dgm:spPr/>
      <dgm:t>
        <a:bodyPr/>
        <a:lstStyle/>
        <a:p>
          <a:endParaRPr lang="pt-BR"/>
        </a:p>
      </dgm:t>
    </dgm:pt>
    <dgm:pt modelId="{E384D873-415F-48E0-A02F-778CA1610FF0}" type="sibTrans" cxnId="{CB63F7A0-C155-4EC9-B35A-212E81AD7C1E}">
      <dgm:prSet/>
      <dgm:spPr/>
      <dgm:t>
        <a:bodyPr/>
        <a:lstStyle/>
        <a:p>
          <a:endParaRPr lang="pt-BR"/>
        </a:p>
      </dgm:t>
    </dgm:pt>
    <dgm:pt modelId="{A3917DF8-5743-4399-8111-BDB6145AE06A}">
      <dgm:prSet phldrT="[Texto]" custT="1"/>
      <dgm:spPr/>
      <dgm:t>
        <a:bodyPr/>
        <a:lstStyle/>
        <a:p>
          <a:r>
            <a:rPr lang="pt-BR" sz="2400" dirty="0" smtClean="0">
              <a:latin typeface="+mn-lt"/>
            </a:rPr>
            <a:t>Questionários</a:t>
          </a:r>
        </a:p>
        <a:p>
          <a:r>
            <a:rPr lang="pt-BR" sz="2400" dirty="0" smtClean="0">
              <a:latin typeface="+mn-lt"/>
            </a:rPr>
            <a:t>Pesquisas</a:t>
          </a:r>
        </a:p>
        <a:p>
          <a:r>
            <a:rPr lang="pt-BR" sz="2400" dirty="0" smtClean="0">
              <a:latin typeface="+mn-lt"/>
            </a:rPr>
            <a:t>Entrevistas</a:t>
          </a:r>
        </a:p>
        <a:p>
          <a:r>
            <a:rPr lang="pt-BR" sz="2400" dirty="0" smtClean="0">
              <a:latin typeface="+mn-lt"/>
            </a:rPr>
            <a:t>Estudo de caso</a:t>
          </a:r>
          <a:endParaRPr lang="pt-BR" sz="2400" dirty="0">
            <a:latin typeface="+mn-lt"/>
          </a:endParaRPr>
        </a:p>
      </dgm:t>
    </dgm:pt>
    <dgm:pt modelId="{98E3D32B-69BA-4BCC-AF65-64058C0D8746}" type="parTrans" cxnId="{29341B25-CB49-47CA-8B8B-05474596CC3B}">
      <dgm:prSet/>
      <dgm:spPr/>
      <dgm:t>
        <a:bodyPr/>
        <a:lstStyle/>
        <a:p>
          <a:endParaRPr lang="pt-BR"/>
        </a:p>
      </dgm:t>
    </dgm:pt>
    <dgm:pt modelId="{66FBBDC3-B1C1-46E5-8D71-ECF1F65CA019}" type="sibTrans" cxnId="{29341B25-CB49-47CA-8B8B-05474596CC3B}">
      <dgm:prSet/>
      <dgm:spPr/>
      <dgm:t>
        <a:bodyPr/>
        <a:lstStyle/>
        <a:p>
          <a:endParaRPr lang="pt-BR"/>
        </a:p>
      </dgm:t>
    </dgm:pt>
    <dgm:pt modelId="{048D4398-0ABD-427A-B579-C0118837F4F9}">
      <dgm:prSet phldrT="[Texto]"/>
      <dgm:spPr/>
      <dgm:t>
        <a:bodyPr/>
        <a:lstStyle/>
        <a:p>
          <a:r>
            <a:rPr lang="pt-BR" dirty="0" smtClean="0"/>
            <a:t>Dados secundários</a:t>
          </a:r>
          <a:endParaRPr lang="pt-BR" dirty="0"/>
        </a:p>
      </dgm:t>
    </dgm:pt>
    <dgm:pt modelId="{31F4B084-691D-4B4A-B30C-DAAB0560149E}" type="parTrans" cxnId="{AB907E38-9DBD-4FFE-A1A4-B48A1CEE4774}">
      <dgm:prSet/>
      <dgm:spPr/>
      <dgm:t>
        <a:bodyPr/>
        <a:lstStyle/>
        <a:p>
          <a:endParaRPr lang="pt-BR"/>
        </a:p>
      </dgm:t>
    </dgm:pt>
    <dgm:pt modelId="{5441E6FB-159A-47B2-83B6-1B44699FA941}" type="sibTrans" cxnId="{AB907E38-9DBD-4FFE-A1A4-B48A1CEE4774}">
      <dgm:prSet/>
      <dgm:spPr/>
      <dgm:t>
        <a:bodyPr/>
        <a:lstStyle/>
        <a:p>
          <a:endParaRPr lang="pt-BR"/>
        </a:p>
      </dgm:t>
    </dgm:pt>
    <dgm:pt modelId="{3BAFC5C6-A5D5-41F1-8695-04C4E65BBED2}">
      <dgm:prSet phldrT="[Texto]" custT="1"/>
      <dgm:spPr/>
      <dgm:t>
        <a:bodyPr/>
        <a:lstStyle/>
        <a:p>
          <a:r>
            <a:rPr lang="pt-BR" sz="2400" dirty="0" smtClean="0">
              <a:latin typeface="+mn-lt"/>
            </a:rPr>
            <a:t>Governo/Empresas</a:t>
          </a:r>
        </a:p>
        <a:p>
          <a:r>
            <a:rPr lang="pt-BR" sz="2400" dirty="0" smtClean="0">
              <a:latin typeface="+mn-lt"/>
            </a:rPr>
            <a:t>Livros/artigos</a:t>
          </a:r>
        </a:p>
        <a:p>
          <a:r>
            <a:rPr lang="pt-BR" sz="2400" dirty="0" smtClean="0">
              <a:latin typeface="+mn-lt"/>
            </a:rPr>
            <a:t>Registros</a:t>
          </a:r>
        </a:p>
        <a:p>
          <a:r>
            <a:rPr lang="pt-BR" sz="2400" dirty="0" smtClean="0">
              <a:latin typeface="+mn-lt"/>
            </a:rPr>
            <a:t>Websites</a:t>
          </a:r>
          <a:endParaRPr lang="pt-BR" sz="2400" dirty="0">
            <a:latin typeface="+mn-lt"/>
          </a:endParaRPr>
        </a:p>
      </dgm:t>
    </dgm:pt>
    <dgm:pt modelId="{9BC1ACA6-3738-4026-BAA9-71E9B9C544E8}" type="parTrans" cxnId="{04173332-C5C0-4A2E-BFF9-CF93CBA8E3FA}">
      <dgm:prSet/>
      <dgm:spPr/>
      <dgm:t>
        <a:bodyPr/>
        <a:lstStyle/>
        <a:p>
          <a:endParaRPr lang="pt-BR"/>
        </a:p>
      </dgm:t>
    </dgm:pt>
    <dgm:pt modelId="{2F9F04EE-E5B2-4D16-8493-3D19A5F88777}" type="sibTrans" cxnId="{04173332-C5C0-4A2E-BFF9-CF93CBA8E3FA}">
      <dgm:prSet/>
      <dgm:spPr/>
      <dgm:t>
        <a:bodyPr/>
        <a:lstStyle/>
        <a:p>
          <a:endParaRPr lang="pt-BR"/>
        </a:p>
      </dgm:t>
    </dgm:pt>
    <dgm:pt modelId="{9DE6218C-EA07-4A1C-93D9-1B6AB0D7A558}" type="pres">
      <dgm:prSet presAssocID="{CFB42EF8-B3BF-4DE5-B00B-F991081D3D0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A9ED4B-AC78-417E-BBD3-53CEDF2700F8}" type="pres">
      <dgm:prSet presAssocID="{27F26AFF-9428-4A1B-BF45-54B6DC9AD3FF}" presName="root" presStyleCnt="0"/>
      <dgm:spPr/>
    </dgm:pt>
    <dgm:pt modelId="{32B4DC2D-9E88-42A5-BBBA-A4CEECBDF912}" type="pres">
      <dgm:prSet presAssocID="{27F26AFF-9428-4A1B-BF45-54B6DC9AD3FF}" presName="rootComposite" presStyleCnt="0"/>
      <dgm:spPr/>
    </dgm:pt>
    <dgm:pt modelId="{B61BEFFD-DB0C-4FC3-86FE-BF8A52F1C251}" type="pres">
      <dgm:prSet presAssocID="{27F26AFF-9428-4A1B-BF45-54B6DC9AD3FF}" presName="rootText" presStyleLbl="node1" presStyleIdx="0" presStyleCnt="2"/>
      <dgm:spPr/>
    </dgm:pt>
    <dgm:pt modelId="{B480D380-90FD-475A-A52C-41A4718B1B89}" type="pres">
      <dgm:prSet presAssocID="{27F26AFF-9428-4A1B-BF45-54B6DC9AD3FF}" presName="rootConnector" presStyleLbl="node1" presStyleIdx="0" presStyleCnt="2"/>
      <dgm:spPr/>
    </dgm:pt>
    <dgm:pt modelId="{BC2946CC-F1FB-4926-8452-3C3973330A1C}" type="pres">
      <dgm:prSet presAssocID="{27F26AFF-9428-4A1B-BF45-54B6DC9AD3FF}" presName="childShape" presStyleCnt="0"/>
      <dgm:spPr/>
    </dgm:pt>
    <dgm:pt modelId="{18F0DA21-EE14-4BB2-B534-08E6EB77BE9D}" type="pres">
      <dgm:prSet presAssocID="{98E3D32B-69BA-4BCC-AF65-64058C0D8746}" presName="Name13" presStyleLbl="parChTrans1D2" presStyleIdx="0" presStyleCnt="2"/>
      <dgm:spPr/>
    </dgm:pt>
    <dgm:pt modelId="{AC7AB866-110F-4FBB-BC6C-ED23C2BB4889}" type="pres">
      <dgm:prSet presAssocID="{A3917DF8-5743-4399-8111-BDB6145AE06A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B2DB3E-670C-48B4-918F-F4E8DACBFC41}" type="pres">
      <dgm:prSet presAssocID="{048D4398-0ABD-427A-B579-C0118837F4F9}" presName="root" presStyleCnt="0"/>
      <dgm:spPr/>
    </dgm:pt>
    <dgm:pt modelId="{AEE80A07-D18E-497A-82A2-864790EF71E0}" type="pres">
      <dgm:prSet presAssocID="{048D4398-0ABD-427A-B579-C0118837F4F9}" presName="rootComposite" presStyleCnt="0"/>
      <dgm:spPr/>
    </dgm:pt>
    <dgm:pt modelId="{EAEAF1B4-490D-4C01-89FC-1E8EC1E0C07A}" type="pres">
      <dgm:prSet presAssocID="{048D4398-0ABD-427A-B579-C0118837F4F9}" presName="rootText" presStyleLbl="node1" presStyleIdx="1" presStyleCnt="2"/>
      <dgm:spPr/>
    </dgm:pt>
    <dgm:pt modelId="{0DA085A4-1CF7-4FE0-883F-0A56EF15C675}" type="pres">
      <dgm:prSet presAssocID="{048D4398-0ABD-427A-B579-C0118837F4F9}" presName="rootConnector" presStyleLbl="node1" presStyleIdx="1" presStyleCnt="2"/>
      <dgm:spPr/>
    </dgm:pt>
    <dgm:pt modelId="{7F44B407-0764-4CF5-A4A8-EE91B9E70AE4}" type="pres">
      <dgm:prSet presAssocID="{048D4398-0ABD-427A-B579-C0118837F4F9}" presName="childShape" presStyleCnt="0"/>
      <dgm:spPr/>
    </dgm:pt>
    <dgm:pt modelId="{798F7CD6-7D3F-4B7B-87A0-A5C61CFCEE26}" type="pres">
      <dgm:prSet presAssocID="{9BC1ACA6-3738-4026-BAA9-71E9B9C544E8}" presName="Name13" presStyleLbl="parChTrans1D2" presStyleIdx="1" presStyleCnt="2"/>
      <dgm:spPr/>
    </dgm:pt>
    <dgm:pt modelId="{76D739D7-0E9D-4953-BE0C-0ABC41A6E2B4}" type="pres">
      <dgm:prSet presAssocID="{3BAFC5C6-A5D5-41F1-8695-04C4E65BBED2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99EC9DB-47A4-4C91-B01D-9D07FB164E78}" type="presOf" srcId="{9BC1ACA6-3738-4026-BAA9-71E9B9C544E8}" destId="{798F7CD6-7D3F-4B7B-87A0-A5C61CFCEE26}" srcOrd="0" destOrd="0" presId="urn:microsoft.com/office/officeart/2005/8/layout/hierarchy3"/>
    <dgm:cxn modelId="{AB907E38-9DBD-4FFE-A1A4-B48A1CEE4774}" srcId="{CFB42EF8-B3BF-4DE5-B00B-F991081D3D0C}" destId="{048D4398-0ABD-427A-B579-C0118837F4F9}" srcOrd="1" destOrd="0" parTransId="{31F4B084-691D-4B4A-B30C-DAAB0560149E}" sibTransId="{5441E6FB-159A-47B2-83B6-1B44699FA941}"/>
    <dgm:cxn modelId="{90196D48-417D-40A8-AA56-572652696443}" type="presOf" srcId="{27F26AFF-9428-4A1B-BF45-54B6DC9AD3FF}" destId="{B480D380-90FD-475A-A52C-41A4718B1B89}" srcOrd="1" destOrd="0" presId="urn:microsoft.com/office/officeart/2005/8/layout/hierarchy3"/>
    <dgm:cxn modelId="{04173332-C5C0-4A2E-BFF9-CF93CBA8E3FA}" srcId="{048D4398-0ABD-427A-B579-C0118837F4F9}" destId="{3BAFC5C6-A5D5-41F1-8695-04C4E65BBED2}" srcOrd="0" destOrd="0" parTransId="{9BC1ACA6-3738-4026-BAA9-71E9B9C544E8}" sibTransId="{2F9F04EE-E5B2-4D16-8493-3D19A5F88777}"/>
    <dgm:cxn modelId="{938D4B55-A95A-4894-BA59-C702261450E0}" type="presOf" srcId="{CFB42EF8-B3BF-4DE5-B00B-F991081D3D0C}" destId="{9DE6218C-EA07-4A1C-93D9-1B6AB0D7A558}" srcOrd="0" destOrd="0" presId="urn:microsoft.com/office/officeart/2005/8/layout/hierarchy3"/>
    <dgm:cxn modelId="{3588734F-26BF-4874-BFF9-7C82FAC809D4}" type="presOf" srcId="{27F26AFF-9428-4A1B-BF45-54B6DC9AD3FF}" destId="{B61BEFFD-DB0C-4FC3-86FE-BF8A52F1C251}" srcOrd="0" destOrd="0" presId="urn:microsoft.com/office/officeart/2005/8/layout/hierarchy3"/>
    <dgm:cxn modelId="{5C5A0296-8B77-4274-84DE-C946BF6579B5}" type="presOf" srcId="{3BAFC5C6-A5D5-41F1-8695-04C4E65BBED2}" destId="{76D739D7-0E9D-4953-BE0C-0ABC41A6E2B4}" srcOrd="0" destOrd="0" presId="urn:microsoft.com/office/officeart/2005/8/layout/hierarchy3"/>
    <dgm:cxn modelId="{CB63F7A0-C155-4EC9-B35A-212E81AD7C1E}" srcId="{CFB42EF8-B3BF-4DE5-B00B-F991081D3D0C}" destId="{27F26AFF-9428-4A1B-BF45-54B6DC9AD3FF}" srcOrd="0" destOrd="0" parTransId="{F0A01FB4-6EB8-4DED-899F-63C662A26605}" sibTransId="{E384D873-415F-48E0-A02F-778CA1610FF0}"/>
    <dgm:cxn modelId="{8CDEB08C-317D-4DF2-B3D0-0D92576237BB}" type="presOf" srcId="{98E3D32B-69BA-4BCC-AF65-64058C0D8746}" destId="{18F0DA21-EE14-4BB2-B534-08E6EB77BE9D}" srcOrd="0" destOrd="0" presId="urn:microsoft.com/office/officeart/2005/8/layout/hierarchy3"/>
    <dgm:cxn modelId="{A3720A27-1451-48E9-A141-720CF113EA1C}" type="presOf" srcId="{A3917DF8-5743-4399-8111-BDB6145AE06A}" destId="{AC7AB866-110F-4FBB-BC6C-ED23C2BB4889}" srcOrd="0" destOrd="0" presId="urn:microsoft.com/office/officeart/2005/8/layout/hierarchy3"/>
    <dgm:cxn modelId="{29341B25-CB49-47CA-8B8B-05474596CC3B}" srcId="{27F26AFF-9428-4A1B-BF45-54B6DC9AD3FF}" destId="{A3917DF8-5743-4399-8111-BDB6145AE06A}" srcOrd="0" destOrd="0" parTransId="{98E3D32B-69BA-4BCC-AF65-64058C0D8746}" sibTransId="{66FBBDC3-B1C1-46E5-8D71-ECF1F65CA019}"/>
    <dgm:cxn modelId="{09FD3F27-71AB-472F-AC5E-A241C4088A22}" type="presOf" srcId="{048D4398-0ABD-427A-B579-C0118837F4F9}" destId="{0DA085A4-1CF7-4FE0-883F-0A56EF15C675}" srcOrd="1" destOrd="0" presId="urn:microsoft.com/office/officeart/2005/8/layout/hierarchy3"/>
    <dgm:cxn modelId="{895A3D7E-05D4-4561-9292-4DA2725F6D03}" type="presOf" srcId="{048D4398-0ABD-427A-B579-C0118837F4F9}" destId="{EAEAF1B4-490D-4C01-89FC-1E8EC1E0C07A}" srcOrd="0" destOrd="0" presId="urn:microsoft.com/office/officeart/2005/8/layout/hierarchy3"/>
    <dgm:cxn modelId="{8F91947F-5B17-4758-B023-A4A1496CC2E9}" type="presParOf" srcId="{9DE6218C-EA07-4A1C-93D9-1B6AB0D7A558}" destId="{F7A9ED4B-AC78-417E-BBD3-53CEDF2700F8}" srcOrd="0" destOrd="0" presId="urn:microsoft.com/office/officeart/2005/8/layout/hierarchy3"/>
    <dgm:cxn modelId="{FD18A1B8-6422-439F-94F1-9153124D8124}" type="presParOf" srcId="{F7A9ED4B-AC78-417E-BBD3-53CEDF2700F8}" destId="{32B4DC2D-9E88-42A5-BBBA-A4CEECBDF912}" srcOrd="0" destOrd="0" presId="urn:microsoft.com/office/officeart/2005/8/layout/hierarchy3"/>
    <dgm:cxn modelId="{EED97A9F-5869-4C22-BEB0-DBA28D1C100E}" type="presParOf" srcId="{32B4DC2D-9E88-42A5-BBBA-A4CEECBDF912}" destId="{B61BEFFD-DB0C-4FC3-86FE-BF8A52F1C251}" srcOrd="0" destOrd="0" presId="urn:microsoft.com/office/officeart/2005/8/layout/hierarchy3"/>
    <dgm:cxn modelId="{76F476F2-0FA0-43AD-89C9-61B65B23D8F7}" type="presParOf" srcId="{32B4DC2D-9E88-42A5-BBBA-A4CEECBDF912}" destId="{B480D380-90FD-475A-A52C-41A4718B1B89}" srcOrd="1" destOrd="0" presId="urn:microsoft.com/office/officeart/2005/8/layout/hierarchy3"/>
    <dgm:cxn modelId="{DD42FEA2-2A26-4317-AA55-A9AA31D2C6E6}" type="presParOf" srcId="{F7A9ED4B-AC78-417E-BBD3-53CEDF2700F8}" destId="{BC2946CC-F1FB-4926-8452-3C3973330A1C}" srcOrd="1" destOrd="0" presId="urn:microsoft.com/office/officeart/2005/8/layout/hierarchy3"/>
    <dgm:cxn modelId="{7FC738BF-9EE1-4A91-A0EE-102C7256AA64}" type="presParOf" srcId="{BC2946CC-F1FB-4926-8452-3C3973330A1C}" destId="{18F0DA21-EE14-4BB2-B534-08E6EB77BE9D}" srcOrd="0" destOrd="0" presId="urn:microsoft.com/office/officeart/2005/8/layout/hierarchy3"/>
    <dgm:cxn modelId="{21DC843A-3FD1-438F-B81A-93FF55727D57}" type="presParOf" srcId="{BC2946CC-F1FB-4926-8452-3C3973330A1C}" destId="{AC7AB866-110F-4FBB-BC6C-ED23C2BB4889}" srcOrd="1" destOrd="0" presId="urn:microsoft.com/office/officeart/2005/8/layout/hierarchy3"/>
    <dgm:cxn modelId="{B9552891-92E9-44BD-B65D-2D6FAAAB6CB4}" type="presParOf" srcId="{9DE6218C-EA07-4A1C-93D9-1B6AB0D7A558}" destId="{C9B2DB3E-670C-48B4-918F-F4E8DACBFC41}" srcOrd="1" destOrd="0" presId="urn:microsoft.com/office/officeart/2005/8/layout/hierarchy3"/>
    <dgm:cxn modelId="{CC3042D8-8189-4187-A84B-5816887A5E8E}" type="presParOf" srcId="{C9B2DB3E-670C-48B4-918F-F4E8DACBFC41}" destId="{AEE80A07-D18E-497A-82A2-864790EF71E0}" srcOrd="0" destOrd="0" presId="urn:microsoft.com/office/officeart/2005/8/layout/hierarchy3"/>
    <dgm:cxn modelId="{FD60F392-1EA1-4C29-8F9E-C3DB21CC6862}" type="presParOf" srcId="{AEE80A07-D18E-497A-82A2-864790EF71E0}" destId="{EAEAF1B4-490D-4C01-89FC-1E8EC1E0C07A}" srcOrd="0" destOrd="0" presId="urn:microsoft.com/office/officeart/2005/8/layout/hierarchy3"/>
    <dgm:cxn modelId="{64A334C0-8EB6-4D66-A825-E19A8112D8D1}" type="presParOf" srcId="{AEE80A07-D18E-497A-82A2-864790EF71E0}" destId="{0DA085A4-1CF7-4FE0-883F-0A56EF15C675}" srcOrd="1" destOrd="0" presId="urn:microsoft.com/office/officeart/2005/8/layout/hierarchy3"/>
    <dgm:cxn modelId="{EB1DE6B8-625D-432C-BE48-9A6924247AF7}" type="presParOf" srcId="{C9B2DB3E-670C-48B4-918F-F4E8DACBFC41}" destId="{7F44B407-0764-4CF5-A4A8-EE91B9E70AE4}" srcOrd="1" destOrd="0" presId="urn:microsoft.com/office/officeart/2005/8/layout/hierarchy3"/>
    <dgm:cxn modelId="{85CB0CF2-AC74-4E5A-986B-3A098DBECAE5}" type="presParOf" srcId="{7F44B407-0764-4CF5-A4A8-EE91B9E70AE4}" destId="{798F7CD6-7D3F-4B7B-87A0-A5C61CFCEE26}" srcOrd="0" destOrd="0" presId="urn:microsoft.com/office/officeart/2005/8/layout/hierarchy3"/>
    <dgm:cxn modelId="{57386B08-E642-4500-A413-3F9E8ABB82BD}" type="presParOf" srcId="{7F44B407-0764-4CF5-A4A8-EE91B9E70AE4}" destId="{76D739D7-0E9D-4953-BE0C-0ABC41A6E2B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E9500-7FBC-4586-9097-39C96EF00C2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3F1558A-8D5E-4BC9-9A52-5D15F8007C71}">
      <dgm:prSet phldrT="[Texto]" custT="1"/>
      <dgm:spPr/>
      <dgm:t>
        <a:bodyPr/>
        <a:lstStyle/>
        <a:p>
          <a:r>
            <a:rPr lang="pt-BR" sz="2400" dirty="0" smtClean="0"/>
            <a:t>Coleta de dados</a:t>
          </a:r>
          <a:endParaRPr lang="pt-BR" sz="2400" dirty="0"/>
        </a:p>
      </dgm:t>
    </dgm:pt>
    <dgm:pt modelId="{C2218233-5E6E-472F-832C-AACF473FE354}" type="parTrans" cxnId="{46F38490-7BD0-409F-9248-A2BEC9178670}">
      <dgm:prSet/>
      <dgm:spPr/>
      <dgm:t>
        <a:bodyPr/>
        <a:lstStyle/>
        <a:p>
          <a:endParaRPr lang="pt-BR"/>
        </a:p>
      </dgm:t>
    </dgm:pt>
    <dgm:pt modelId="{5C2EB2D5-E993-45DF-9D9B-A86035649E74}" type="sibTrans" cxnId="{46F38490-7BD0-409F-9248-A2BEC9178670}">
      <dgm:prSet/>
      <dgm:spPr/>
      <dgm:t>
        <a:bodyPr/>
        <a:lstStyle/>
        <a:p>
          <a:endParaRPr lang="pt-BR"/>
        </a:p>
      </dgm:t>
    </dgm:pt>
    <dgm:pt modelId="{49F14636-FCD5-4C0E-90D8-628B847D9171}">
      <dgm:prSet phldrT="[Texto]" custT="1"/>
      <dgm:spPr/>
      <dgm:t>
        <a:bodyPr/>
        <a:lstStyle/>
        <a:p>
          <a:r>
            <a:rPr lang="pt-BR" sz="2400" dirty="0" smtClean="0"/>
            <a:t>Acerto na tomada de decisão</a:t>
          </a:r>
          <a:endParaRPr lang="pt-BR" sz="2400" dirty="0"/>
        </a:p>
      </dgm:t>
    </dgm:pt>
    <dgm:pt modelId="{2B6A3C0E-3946-444A-8CC4-BAEA80C99BAD}" type="parTrans" cxnId="{819797F7-4D1C-4ECD-920E-6BD08FB9CA45}">
      <dgm:prSet/>
      <dgm:spPr/>
      <dgm:t>
        <a:bodyPr/>
        <a:lstStyle/>
        <a:p>
          <a:endParaRPr lang="pt-BR"/>
        </a:p>
      </dgm:t>
    </dgm:pt>
    <dgm:pt modelId="{106AAA56-49FF-4011-86CD-21698A8F98A5}" type="sibTrans" cxnId="{819797F7-4D1C-4ECD-920E-6BD08FB9CA45}">
      <dgm:prSet/>
      <dgm:spPr/>
      <dgm:t>
        <a:bodyPr/>
        <a:lstStyle/>
        <a:p>
          <a:endParaRPr lang="pt-BR"/>
        </a:p>
      </dgm:t>
    </dgm:pt>
    <dgm:pt modelId="{AFDB04DA-3F95-4DAD-929C-E6C1FC72BF9F}">
      <dgm:prSet phldrT="[Texto]" custT="1"/>
      <dgm:spPr/>
      <dgm:t>
        <a:bodyPr/>
        <a:lstStyle/>
        <a:p>
          <a:r>
            <a:rPr lang="pt-BR" sz="2400" dirty="0" smtClean="0"/>
            <a:t>Progresso contínuo da empresa</a:t>
          </a:r>
          <a:endParaRPr lang="pt-BR" sz="2400" dirty="0"/>
        </a:p>
      </dgm:t>
    </dgm:pt>
    <dgm:pt modelId="{44E12166-2DD9-4CFD-87BD-74FD4661E26C}" type="parTrans" cxnId="{C6D663DF-9058-42F5-B542-AAD03EA3CE73}">
      <dgm:prSet/>
      <dgm:spPr/>
      <dgm:t>
        <a:bodyPr/>
        <a:lstStyle/>
        <a:p>
          <a:endParaRPr lang="pt-BR"/>
        </a:p>
      </dgm:t>
    </dgm:pt>
    <dgm:pt modelId="{3E9D3C7B-967C-41A4-9BD4-988E64BA9DE6}" type="sibTrans" cxnId="{C6D663DF-9058-42F5-B542-AAD03EA3CE73}">
      <dgm:prSet/>
      <dgm:spPr/>
      <dgm:t>
        <a:bodyPr/>
        <a:lstStyle/>
        <a:p>
          <a:endParaRPr lang="pt-BR"/>
        </a:p>
      </dgm:t>
    </dgm:pt>
    <dgm:pt modelId="{8579799A-8C32-490B-BBD6-905E1BA51398}">
      <dgm:prSet phldrT="[Texto]" custT="1"/>
      <dgm:spPr/>
      <dgm:t>
        <a:bodyPr/>
        <a:lstStyle/>
        <a:p>
          <a:r>
            <a:rPr lang="pt-BR" sz="2400" dirty="0" smtClean="0"/>
            <a:t>Vantagem competitiva</a:t>
          </a:r>
          <a:endParaRPr lang="pt-BR" sz="2400" dirty="0"/>
        </a:p>
      </dgm:t>
    </dgm:pt>
    <dgm:pt modelId="{8C7400F6-BB08-497C-AB36-961F58C930F0}" type="parTrans" cxnId="{22BCAB1B-CC27-4AD4-9DD4-B2FA66041D3F}">
      <dgm:prSet/>
      <dgm:spPr/>
      <dgm:t>
        <a:bodyPr/>
        <a:lstStyle/>
        <a:p>
          <a:endParaRPr lang="pt-BR"/>
        </a:p>
      </dgm:t>
    </dgm:pt>
    <dgm:pt modelId="{D0CB72D2-4AD0-44F8-AD53-88623EB04B10}" type="sibTrans" cxnId="{22BCAB1B-CC27-4AD4-9DD4-B2FA66041D3F}">
      <dgm:prSet/>
      <dgm:spPr/>
      <dgm:t>
        <a:bodyPr/>
        <a:lstStyle/>
        <a:p>
          <a:endParaRPr lang="pt-BR"/>
        </a:p>
      </dgm:t>
    </dgm:pt>
    <dgm:pt modelId="{290726B2-187A-4291-AE4A-40570F1E1211}">
      <dgm:prSet custT="1"/>
      <dgm:spPr/>
      <dgm:t>
        <a:bodyPr/>
        <a:lstStyle/>
        <a:p>
          <a:r>
            <a:rPr lang="pt-BR" sz="2400" dirty="0" smtClean="0"/>
            <a:t>Antecipação aos acontecimentos</a:t>
          </a:r>
          <a:endParaRPr lang="pt-BR" sz="2400" b="0" i="0" dirty="0">
            <a:effectLst/>
          </a:endParaRPr>
        </a:p>
      </dgm:t>
    </dgm:pt>
    <dgm:pt modelId="{91A46A0B-91BE-4644-AA51-716DCC9BEC02}" type="parTrans" cxnId="{7C04CDAB-1E9E-486B-B9DD-CB91D23EB714}">
      <dgm:prSet/>
      <dgm:spPr/>
      <dgm:t>
        <a:bodyPr/>
        <a:lstStyle/>
        <a:p>
          <a:endParaRPr lang="pt-BR"/>
        </a:p>
      </dgm:t>
    </dgm:pt>
    <dgm:pt modelId="{C287A15F-F53B-47EC-835D-ACE62A0B7A6D}" type="sibTrans" cxnId="{7C04CDAB-1E9E-486B-B9DD-CB91D23EB714}">
      <dgm:prSet/>
      <dgm:spPr/>
      <dgm:t>
        <a:bodyPr/>
        <a:lstStyle/>
        <a:p>
          <a:endParaRPr lang="pt-BR"/>
        </a:p>
      </dgm:t>
    </dgm:pt>
    <dgm:pt modelId="{173390A5-6B16-432F-ACB3-E2AC098DA0D8}" type="pres">
      <dgm:prSet presAssocID="{248E9500-7FBC-4586-9097-39C96EF00C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69062DB-BC56-4B04-9382-CBA3F9648C1C}" type="pres">
      <dgm:prSet presAssocID="{248E9500-7FBC-4586-9097-39C96EF00C20}" presName="cycle" presStyleCnt="0"/>
      <dgm:spPr/>
    </dgm:pt>
    <dgm:pt modelId="{FFD49B04-B09E-4E9F-B56F-235BB9E3CB53}" type="pres">
      <dgm:prSet presAssocID="{73F1558A-8D5E-4BC9-9A52-5D15F8007C71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4A6959-35F7-4172-9CBA-EC93A6B6CA16}" type="pres">
      <dgm:prSet presAssocID="{5C2EB2D5-E993-45DF-9D9B-A86035649E74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01DD8E6D-D967-43DB-BC36-3FF8052D18EA}" type="pres">
      <dgm:prSet presAssocID="{49F14636-FCD5-4C0E-90D8-628B847D9171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C3DFC5-CFBE-41D9-848C-A8FCB8D0AB7E}" type="pres">
      <dgm:prSet presAssocID="{AFDB04DA-3F95-4DAD-929C-E6C1FC72BF9F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4B805F-8C28-4CB9-A182-C846BDDEF44F}" type="pres">
      <dgm:prSet presAssocID="{8579799A-8C32-490B-BBD6-905E1BA51398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E5601C-7A03-477B-A00A-5BA5FBD70EBB}" type="pres">
      <dgm:prSet presAssocID="{290726B2-187A-4291-AE4A-40570F1E1211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F86B61C-C7A1-448E-AED4-A3345E4430BE}" type="presOf" srcId="{5C2EB2D5-E993-45DF-9D9B-A86035649E74}" destId="{064A6959-35F7-4172-9CBA-EC93A6B6CA16}" srcOrd="0" destOrd="0" presId="urn:microsoft.com/office/officeart/2005/8/layout/cycle3"/>
    <dgm:cxn modelId="{45F88F22-2833-4BB3-BEDC-D986CFCFCF29}" type="presOf" srcId="{73F1558A-8D5E-4BC9-9A52-5D15F8007C71}" destId="{FFD49B04-B09E-4E9F-B56F-235BB9E3CB53}" srcOrd="0" destOrd="0" presId="urn:microsoft.com/office/officeart/2005/8/layout/cycle3"/>
    <dgm:cxn modelId="{7CC9F158-C151-455E-89F0-872617AFAB4D}" type="presOf" srcId="{49F14636-FCD5-4C0E-90D8-628B847D9171}" destId="{01DD8E6D-D967-43DB-BC36-3FF8052D18EA}" srcOrd="0" destOrd="0" presId="urn:microsoft.com/office/officeart/2005/8/layout/cycle3"/>
    <dgm:cxn modelId="{B309E7A2-8528-4129-B72D-3E6161731DE2}" type="presOf" srcId="{290726B2-187A-4291-AE4A-40570F1E1211}" destId="{65E5601C-7A03-477B-A00A-5BA5FBD70EBB}" srcOrd="0" destOrd="0" presId="urn:microsoft.com/office/officeart/2005/8/layout/cycle3"/>
    <dgm:cxn modelId="{C6D663DF-9058-42F5-B542-AAD03EA3CE73}" srcId="{248E9500-7FBC-4586-9097-39C96EF00C20}" destId="{AFDB04DA-3F95-4DAD-929C-E6C1FC72BF9F}" srcOrd="2" destOrd="0" parTransId="{44E12166-2DD9-4CFD-87BD-74FD4661E26C}" sibTransId="{3E9D3C7B-967C-41A4-9BD4-988E64BA9DE6}"/>
    <dgm:cxn modelId="{7601B5D5-B8DA-4C16-B00E-D4331D061F25}" type="presOf" srcId="{AFDB04DA-3F95-4DAD-929C-E6C1FC72BF9F}" destId="{59C3DFC5-CFBE-41D9-848C-A8FCB8D0AB7E}" srcOrd="0" destOrd="0" presId="urn:microsoft.com/office/officeart/2005/8/layout/cycle3"/>
    <dgm:cxn modelId="{2BCED818-6C4C-4585-AFCB-E3769661BA01}" type="presOf" srcId="{8579799A-8C32-490B-BBD6-905E1BA51398}" destId="{824B805F-8C28-4CB9-A182-C846BDDEF44F}" srcOrd="0" destOrd="0" presId="urn:microsoft.com/office/officeart/2005/8/layout/cycle3"/>
    <dgm:cxn modelId="{7C04CDAB-1E9E-486B-B9DD-CB91D23EB714}" srcId="{248E9500-7FBC-4586-9097-39C96EF00C20}" destId="{290726B2-187A-4291-AE4A-40570F1E1211}" srcOrd="4" destOrd="0" parTransId="{91A46A0B-91BE-4644-AA51-716DCC9BEC02}" sibTransId="{C287A15F-F53B-47EC-835D-ACE62A0B7A6D}"/>
    <dgm:cxn modelId="{819797F7-4D1C-4ECD-920E-6BD08FB9CA45}" srcId="{248E9500-7FBC-4586-9097-39C96EF00C20}" destId="{49F14636-FCD5-4C0E-90D8-628B847D9171}" srcOrd="1" destOrd="0" parTransId="{2B6A3C0E-3946-444A-8CC4-BAEA80C99BAD}" sibTransId="{106AAA56-49FF-4011-86CD-21698A8F98A5}"/>
    <dgm:cxn modelId="{46F38490-7BD0-409F-9248-A2BEC9178670}" srcId="{248E9500-7FBC-4586-9097-39C96EF00C20}" destId="{73F1558A-8D5E-4BC9-9A52-5D15F8007C71}" srcOrd="0" destOrd="0" parTransId="{C2218233-5E6E-472F-832C-AACF473FE354}" sibTransId="{5C2EB2D5-E993-45DF-9D9B-A86035649E74}"/>
    <dgm:cxn modelId="{22BCAB1B-CC27-4AD4-9DD4-B2FA66041D3F}" srcId="{248E9500-7FBC-4586-9097-39C96EF00C20}" destId="{8579799A-8C32-490B-BBD6-905E1BA51398}" srcOrd="3" destOrd="0" parTransId="{8C7400F6-BB08-497C-AB36-961F58C930F0}" sibTransId="{D0CB72D2-4AD0-44F8-AD53-88623EB04B10}"/>
    <dgm:cxn modelId="{4E61061B-6036-4A2A-84C6-AB0043DD3A6C}" type="presOf" srcId="{248E9500-7FBC-4586-9097-39C96EF00C20}" destId="{173390A5-6B16-432F-ACB3-E2AC098DA0D8}" srcOrd="0" destOrd="0" presId="urn:microsoft.com/office/officeart/2005/8/layout/cycle3"/>
    <dgm:cxn modelId="{ACF83568-8F56-4830-A870-24E296CB1E69}" type="presParOf" srcId="{173390A5-6B16-432F-ACB3-E2AC098DA0D8}" destId="{169062DB-BC56-4B04-9382-CBA3F9648C1C}" srcOrd="0" destOrd="0" presId="urn:microsoft.com/office/officeart/2005/8/layout/cycle3"/>
    <dgm:cxn modelId="{7D7BD6EA-E42F-4CA2-92BE-BF8787ABF89D}" type="presParOf" srcId="{169062DB-BC56-4B04-9382-CBA3F9648C1C}" destId="{FFD49B04-B09E-4E9F-B56F-235BB9E3CB53}" srcOrd="0" destOrd="0" presId="urn:microsoft.com/office/officeart/2005/8/layout/cycle3"/>
    <dgm:cxn modelId="{0132167A-3EFE-4C65-8C6B-7714A09DD4C7}" type="presParOf" srcId="{169062DB-BC56-4B04-9382-CBA3F9648C1C}" destId="{064A6959-35F7-4172-9CBA-EC93A6B6CA16}" srcOrd="1" destOrd="0" presId="urn:microsoft.com/office/officeart/2005/8/layout/cycle3"/>
    <dgm:cxn modelId="{DD1E8308-3B7D-4123-A91D-1EAA2D46D218}" type="presParOf" srcId="{169062DB-BC56-4B04-9382-CBA3F9648C1C}" destId="{01DD8E6D-D967-43DB-BC36-3FF8052D18EA}" srcOrd="2" destOrd="0" presId="urn:microsoft.com/office/officeart/2005/8/layout/cycle3"/>
    <dgm:cxn modelId="{D35DC5C9-FF3E-4C38-B953-67A93ED9B9CC}" type="presParOf" srcId="{169062DB-BC56-4B04-9382-CBA3F9648C1C}" destId="{59C3DFC5-CFBE-41D9-848C-A8FCB8D0AB7E}" srcOrd="3" destOrd="0" presId="urn:microsoft.com/office/officeart/2005/8/layout/cycle3"/>
    <dgm:cxn modelId="{2DD603D7-DE60-4EB8-8A6B-F1EE67294B15}" type="presParOf" srcId="{169062DB-BC56-4B04-9382-CBA3F9648C1C}" destId="{824B805F-8C28-4CB9-A182-C846BDDEF44F}" srcOrd="4" destOrd="0" presId="urn:microsoft.com/office/officeart/2005/8/layout/cycle3"/>
    <dgm:cxn modelId="{89D71966-A2F1-4606-AD2F-F164BAC8D249}" type="presParOf" srcId="{169062DB-BC56-4B04-9382-CBA3F9648C1C}" destId="{65E5601C-7A03-477B-A00A-5BA5FBD70EBB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9C078D-9703-4EAE-8420-F704C6CB22A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89AD5C5-F097-4A49-B8BB-4AFFA443A9AD}">
      <dgm:prSet phldrT="[Texto]" custT="1"/>
      <dgm:spPr/>
      <dgm:t>
        <a:bodyPr/>
        <a:lstStyle/>
        <a:p>
          <a:pPr algn="l"/>
          <a:r>
            <a:rPr lang="pt-BR" sz="3200" b="1" dirty="0" smtClean="0"/>
            <a:t>A primeira etapa com dados é de mineração, a segunda, é de lapidação.</a:t>
          </a:r>
          <a:endParaRPr lang="pt-BR" sz="3200" dirty="0"/>
        </a:p>
      </dgm:t>
    </dgm:pt>
    <dgm:pt modelId="{4B38948D-CD76-4001-9A88-852A67592852}" type="parTrans" cxnId="{6933222D-0802-4EB7-8A4D-22C87D57F2DF}">
      <dgm:prSet/>
      <dgm:spPr/>
      <dgm:t>
        <a:bodyPr/>
        <a:lstStyle/>
        <a:p>
          <a:endParaRPr lang="pt-BR"/>
        </a:p>
      </dgm:t>
    </dgm:pt>
    <dgm:pt modelId="{D1C5BBF6-ADE5-4473-A9FB-986FE755C269}" type="sibTrans" cxnId="{6933222D-0802-4EB7-8A4D-22C87D57F2DF}">
      <dgm:prSet/>
      <dgm:spPr/>
      <dgm:t>
        <a:bodyPr/>
        <a:lstStyle/>
        <a:p>
          <a:endParaRPr lang="pt-BR"/>
        </a:p>
      </dgm:t>
    </dgm:pt>
    <dgm:pt modelId="{D576D9E0-C93A-44EA-8A2B-FA6ECFE7D4CA}">
      <dgm:prSet phldrT="[Texto]" custT="1"/>
      <dgm:spPr/>
      <dgm:t>
        <a:bodyPr/>
        <a:lstStyle/>
        <a:p>
          <a:pPr algn="l"/>
          <a:r>
            <a:rPr lang="pt-BR" sz="2000" b="1" dirty="0" smtClean="0"/>
            <a:t>Resumo ordenado e organizado dos dados por meio de sua tabulação e agrupamento, gerando atributos estatísticos e posterior tratamento estatístico.</a:t>
          </a:r>
          <a:endParaRPr lang="pt-BR" sz="2000" dirty="0"/>
        </a:p>
      </dgm:t>
    </dgm:pt>
    <dgm:pt modelId="{55AF5933-2840-43F2-8D00-6113FCEDE802}" type="parTrans" cxnId="{6FE309C5-332E-4F93-BDBD-41AFD9324EB7}">
      <dgm:prSet/>
      <dgm:spPr/>
      <dgm:t>
        <a:bodyPr/>
        <a:lstStyle/>
        <a:p>
          <a:endParaRPr lang="pt-BR"/>
        </a:p>
      </dgm:t>
    </dgm:pt>
    <dgm:pt modelId="{4C3D9B0D-5F74-4368-BDBB-ED140AA07A5C}" type="sibTrans" cxnId="{6FE309C5-332E-4F93-BDBD-41AFD9324EB7}">
      <dgm:prSet/>
      <dgm:spPr/>
      <dgm:t>
        <a:bodyPr/>
        <a:lstStyle/>
        <a:p>
          <a:endParaRPr lang="pt-BR"/>
        </a:p>
      </dgm:t>
    </dgm:pt>
    <dgm:pt modelId="{3FA86858-608F-4723-9358-E08A2CBA5F41}" type="pres">
      <dgm:prSet presAssocID="{FC9C078D-9703-4EAE-8420-F704C6CB22A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0E9E61B-D41C-45BF-9070-9C51CDFCE71C}" type="pres">
      <dgm:prSet presAssocID="{B89AD5C5-F097-4A49-B8BB-4AFFA443A9AD}" presName="node" presStyleLbl="node1" presStyleIdx="0" presStyleCnt="2" custLinFactX="-35902" custLinFactNeighborX="-100000" custLinFactNeighborY="-1176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D5A9F1-0F2F-431E-B558-20CBC8585988}" type="pres">
      <dgm:prSet presAssocID="{D1C5BBF6-ADE5-4473-A9FB-986FE755C269}" presName="sibTrans" presStyleCnt="0"/>
      <dgm:spPr/>
    </dgm:pt>
    <dgm:pt modelId="{77C089E2-859B-4871-821F-31D4E85E2B17}" type="pres">
      <dgm:prSet presAssocID="{D576D9E0-C93A-44EA-8A2B-FA6ECFE7D4CA}" presName="node" presStyleLbl="node1" presStyleIdx="1" presStyleCnt="2" custScaleX="84171" custScaleY="62093" custLinFactNeighborX="-48940" custLinFactNeighborY="54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FE309C5-332E-4F93-BDBD-41AFD9324EB7}" srcId="{FC9C078D-9703-4EAE-8420-F704C6CB22A7}" destId="{D576D9E0-C93A-44EA-8A2B-FA6ECFE7D4CA}" srcOrd="1" destOrd="0" parTransId="{55AF5933-2840-43F2-8D00-6113FCEDE802}" sibTransId="{4C3D9B0D-5F74-4368-BDBB-ED140AA07A5C}"/>
    <dgm:cxn modelId="{96032376-9675-4443-B040-6D5697705110}" type="presOf" srcId="{FC9C078D-9703-4EAE-8420-F704C6CB22A7}" destId="{3FA86858-608F-4723-9358-E08A2CBA5F41}" srcOrd="0" destOrd="0" presId="urn:microsoft.com/office/officeart/2005/8/layout/hList6"/>
    <dgm:cxn modelId="{0DABAC57-0F4F-4035-945B-1EBA91EAC87E}" type="presOf" srcId="{D576D9E0-C93A-44EA-8A2B-FA6ECFE7D4CA}" destId="{77C089E2-859B-4871-821F-31D4E85E2B17}" srcOrd="0" destOrd="0" presId="urn:microsoft.com/office/officeart/2005/8/layout/hList6"/>
    <dgm:cxn modelId="{6933222D-0802-4EB7-8A4D-22C87D57F2DF}" srcId="{FC9C078D-9703-4EAE-8420-F704C6CB22A7}" destId="{B89AD5C5-F097-4A49-B8BB-4AFFA443A9AD}" srcOrd="0" destOrd="0" parTransId="{4B38948D-CD76-4001-9A88-852A67592852}" sibTransId="{D1C5BBF6-ADE5-4473-A9FB-986FE755C269}"/>
    <dgm:cxn modelId="{2167EBEA-C0DD-45B6-A94B-C4E860BC6052}" type="presOf" srcId="{B89AD5C5-F097-4A49-B8BB-4AFFA443A9AD}" destId="{40E9E61B-D41C-45BF-9070-9C51CDFCE71C}" srcOrd="0" destOrd="0" presId="urn:microsoft.com/office/officeart/2005/8/layout/hList6"/>
    <dgm:cxn modelId="{9653E549-788F-48B9-A888-3FB7F5C99E4E}" type="presParOf" srcId="{3FA86858-608F-4723-9358-E08A2CBA5F41}" destId="{40E9E61B-D41C-45BF-9070-9C51CDFCE71C}" srcOrd="0" destOrd="0" presId="urn:microsoft.com/office/officeart/2005/8/layout/hList6"/>
    <dgm:cxn modelId="{880FB6F5-3BFC-47D9-AFF2-2CF7B6A80E64}" type="presParOf" srcId="{3FA86858-608F-4723-9358-E08A2CBA5F41}" destId="{EDD5A9F1-0F2F-431E-B558-20CBC8585988}" srcOrd="1" destOrd="0" presId="urn:microsoft.com/office/officeart/2005/8/layout/hList6"/>
    <dgm:cxn modelId="{6FF1E5A0-5FE6-411A-A5AA-BD16688A6308}" type="presParOf" srcId="{3FA86858-608F-4723-9358-E08A2CBA5F41}" destId="{77C089E2-859B-4871-821F-31D4E85E2B17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F60C1D-A264-48AE-BEF7-D9AA45509CE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E765DF9-6BA4-44D8-901C-B78DC5D969DB}">
      <dgm:prSet phldrT="[Texto]" custT="1"/>
      <dgm:spPr/>
      <dgm:t>
        <a:bodyPr/>
        <a:lstStyle/>
        <a:p>
          <a:pPr algn="ctr"/>
          <a:r>
            <a:rPr lang="pt-BR" sz="2800" b="1" dirty="0" smtClean="0"/>
            <a:t>Aqui se encerra o ciclo, onde o problema inicial deve ser respondido</a:t>
          </a:r>
          <a:endParaRPr lang="pt-BR" sz="2800" dirty="0"/>
        </a:p>
      </dgm:t>
    </dgm:pt>
    <dgm:pt modelId="{90197EF8-8EB5-4FDB-B58C-C732DA5DE5EF}" type="parTrans" cxnId="{D94FA3C7-FA37-4225-B1E1-36FBF1417648}">
      <dgm:prSet/>
      <dgm:spPr/>
      <dgm:t>
        <a:bodyPr/>
        <a:lstStyle/>
        <a:p>
          <a:endParaRPr lang="pt-BR"/>
        </a:p>
      </dgm:t>
    </dgm:pt>
    <dgm:pt modelId="{BAAA819D-1AC3-4A6F-850D-2C703A33967F}" type="sibTrans" cxnId="{D94FA3C7-FA37-4225-B1E1-36FBF1417648}">
      <dgm:prSet/>
      <dgm:spPr/>
      <dgm:t>
        <a:bodyPr/>
        <a:lstStyle/>
        <a:p>
          <a:endParaRPr lang="pt-BR"/>
        </a:p>
      </dgm:t>
    </dgm:pt>
    <dgm:pt modelId="{3033CCE1-B32E-41F3-8295-8BA38B3D3E25}">
      <dgm:prSet phldrT="[Texto]" custT="1"/>
      <dgm:spPr/>
      <dgm:t>
        <a:bodyPr/>
        <a:lstStyle/>
        <a:p>
          <a:pPr algn="l"/>
          <a:r>
            <a:rPr lang="pt-BR" sz="2400" b="1" dirty="0" smtClean="0"/>
            <a:t>Fundamental o conhecimento básico da estatística, para poder interpretar o que foi apresentado e assim tomar a melhor decisão no momento</a:t>
          </a:r>
          <a:endParaRPr lang="pt-BR" sz="2400" dirty="0"/>
        </a:p>
      </dgm:t>
    </dgm:pt>
    <dgm:pt modelId="{8944646F-D262-4542-9D63-DFDD8A639159}" type="parTrans" cxnId="{D8DA8968-108E-490C-8F0A-85030A5F40EF}">
      <dgm:prSet/>
      <dgm:spPr/>
      <dgm:t>
        <a:bodyPr/>
        <a:lstStyle/>
        <a:p>
          <a:endParaRPr lang="pt-BR"/>
        </a:p>
      </dgm:t>
    </dgm:pt>
    <dgm:pt modelId="{9017EA5E-ADD5-4AE3-95F0-341EE2A3E21A}" type="sibTrans" cxnId="{D8DA8968-108E-490C-8F0A-85030A5F40EF}">
      <dgm:prSet/>
      <dgm:spPr/>
      <dgm:t>
        <a:bodyPr/>
        <a:lstStyle/>
        <a:p>
          <a:endParaRPr lang="pt-BR"/>
        </a:p>
      </dgm:t>
    </dgm:pt>
    <dgm:pt modelId="{D259198F-EE76-4F46-8052-1DF0B3397B3D}" type="pres">
      <dgm:prSet presAssocID="{44F60C1D-A264-48AE-BEF7-D9AA45509C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7C3E056-08F2-4B23-86FB-82FFE8401BCA}" type="pres">
      <dgm:prSet presAssocID="{BE765DF9-6BA4-44D8-901C-B78DC5D969D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E5187B-5961-42D8-8C05-E0720D6DBF6E}" type="pres">
      <dgm:prSet presAssocID="{BAAA819D-1AC3-4A6F-850D-2C703A33967F}" presName="sibTrans" presStyleCnt="0"/>
      <dgm:spPr/>
    </dgm:pt>
    <dgm:pt modelId="{888A251B-88E2-428E-95BF-4EF48976789D}" type="pres">
      <dgm:prSet presAssocID="{3033CCE1-B32E-41F3-8295-8BA38B3D3E25}" presName="node" presStyleLbl="node1" presStyleIdx="1" presStyleCnt="2" custScaleX="90910" custScaleY="6209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94FA3C7-FA37-4225-B1E1-36FBF1417648}" srcId="{44F60C1D-A264-48AE-BEF7-D9AA45509CE9}" destId="{BE765DF9-6BA4-44D8-901C-B78DC5D969DB}" srcOrd="0" destOrd="0" parTransId="{90197EF8-8EB5-4FDB-B58C-C732DA5DE5EF}" sibTransId="{BAAA819D-1AC3-4A6F-850D-2C703A33967F}"/>
    <dgm:cxn modelId="{D8DA8968-108E-490C-8F0A-85030A5F40EF}" srcId="{44F60C1D-A264-48AE-BEF7-D9AA45509CE9}" destId="{3033CCE1-B32E-41F3-8295-8BA38B3D3E25}" srcOrd="1" destOrd="0" parTransId="{8944646F-D262-4542-9D63-DFDD8A639159}" sibTransId="{9017EA5E-ADD5-4AE3-95F0-341EE2A3E21A}"/>
    <dgm:cxn modelId="{FECE0CE5-3548-4B90-9BD3-CD3ED5161553}" type="presOf" srcId="{BE765DF9-6BA4-44D8-901C-B78DC5D969DB}" destId="{87C3E056-08F2-4B23-86FB-82FFE8401BCA}" srcOrd="0" destOrd="0" presId="urn:microsoft.com/office/officeart/2005/8/layout/hList6"/>
    <dgm:cxn modelId="{BD72AC3E-5DEA-440D-8218-E3DFB57D7AE4}" type="presOf" srcId="{44F60C1D-A264-48AE-BEF7-D9AA45509CE9}" destId="{D259198F-EE76-4F46-8052-1DF0B3397B3D}" srcOrd="0" destOrd="0" presId="urn:microsoft.com/office/officeart/2005/8/layout/hList6"/>
    <dgm:cxn modelId="{624369FA-389C-42A0-8C67-3B9753D537AB}" type="presOf" srcId="{3033CCE1-B32E-41F3-8295-8BA38B3D3E25}" destId="{888A251B-88E2-428E-95BF-4EF48976789D}" srcOrd="0" destOrd="0" presId="urn:microsoft.com/office/officeart/2005/8/layout/hList6"/>
    <dgm:cxn modelId="{313949CB-3F2E-4143-98D9-A603AE82F51E}" type="presParOf" srcId="{D259198F-EE76-4F46-8052-1DF0B3397B3D}" destId="{87C3E056-08F2-4B23-86FB-82FFE8401BCA}" srcOrd="0" destOrd="0" presId="urn:microsoft.com/office/officeart/2005/8/layout/hList6"/>
    <dgm:cxn modelId="{ACE48F35-2AC3-4112-8EB9-756E94DACC9A}" type="presParOf" srcId="{D259198F-EE76-4F46-8052-1DF0B3397B3D}" destId="{C7E5187B-5961-42D8-8C05-E0720D6DBF6E}" srcOrd="1" destOrd="0" presId="urn:microsoft.com/office/officeart/2005/8/layout/hList6"/>
    <dgm:cxn modelId="{8D6B9F4F-46D7-4A01-8B2A-E449BEB0C69C}" type="presParOf" srcId="{D259198F-EE76-4F46-8052-1DF0B3397B3D}" destId="{888A251B-88E2-428E-95BF-4EF48976789D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BEFFD-DB0C-4FC3-86FE-BF8A52F1C251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300" kern="1200" dirty="0" smtClean="0"/>
            <a:t>Dados primários</a:t>
          </a:r>
          <a:endParaRPr lang="pt-BR" sz="5300" kern="1200" dirty="0"/>
        </a:p>
      </dsp:txBody>
      <dsp:txXfrm>
        <a:off x="53882" y="730719"/>
        <a:ext cx="3505782" cy="1700001"/>
      </dsp:txXfrm>
    </dsp:sp>
    <dsp:sp modelId="{18F0DA21-EE14-4BB2-B534-08E6EB77BE9D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AB866-110F-4FBB-BC6C-ED23C2BB488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+mn-lt"/>
            </a:rPr>
            <a:t>Questionários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+mn-lt"/>
            </a:rPr>
            <a:t>Pesquisas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+mn-lt"/>
            </a:rPr>
            <a:t>Entrevistas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+mn-lt"/>
            </a:rPr>
            <a:t>Estudo de caso</a:t>
          </a:r>
          <a:endParaRPr lang="pt-BR" sz="2400" kern="1200" dirty="0">
            <a:latin typeface="+mn-lt"/>
          </a:endParaRPr>
        </a:p>
      </dsp:txBody>
      <dsp:txXfrm>
        <a:off x="776194" y="2987946"/>
        <a:ext cx="2783469" cy="1700001"/>
      </dsp:txXfrm>
    </dsp:sp>
    <dsp:sp modelId="{EAEAF1B4-490D-4C01-89FC-1E8EC1E0C07A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300" kern="1200" dirty="0" smtClean="0"/>
            <a:t>Dados secundários</a:t>
          </a:r>
          <a:endParaRPr lang="pt-BR" sz="5300" kern="1200" dirty="0"/>
        </a:p>
      </dsp:txBody>
      <dsp:txXfrm>
        <a:off x="4568335" y="730719"/>
        <a:ext cx="3505782" cy="1700001"/>
      </dsp:txXfrm>
    </dsp:sp>
    <dsp:sp modelId="{798F7CD6-7D3F-4B7B-87A0-A5C61CFCEE2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739D7-0E9D-4953-BE0C-0ABC41A6E2B4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+mn-lt"/>
            </a:rPr>
            <a:t>Governo/Empresas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+mn-lt"/>
            </a:rPr>
            <a:t>Livros/artigos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+mn-lt"/>
            </a:rPr>
            <a:t>Registros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latin typeface="+mn-lt"/>
            </a:rPr>
            <a:t>Websites</a:t>
          </a:r>
          <a:endParaRPr lang="pt-BR" sz="2400" kern="1200" dirty="0">
            <a:latin typeface="+mn-lt"/>
          </a:endParaRPr>
        </a:p>
      </dsp:txBody>
      <dsp:txXfrm>
        <a:off x="5290647" y="2987946"/>
        <a:ext cx="2783469" cy="1700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A6959-35F7-4172-9CBA-EC93A6B6CA16}">
      <dsp:nvSpPr>
        <dsp:cNvPr id="0" name=""/>
        <dsp:cNvSpPr/>
      </dsp:nvSpPr>
      <dsp:spPr>
        <a:xfrm>
          <a:off x="1575450" y="-30191"/>
          <a:ext cx="4977098" cy="4977098"/>
        </a:xfrm>
        <a:prstGeom prst="circularArrow">
          <a:avLst>
            <a:gd name="adj1" fmla="val 5544"/>
            <a:gd name="adj2" fmla="val 330680"/>
            <a:gd name="adj3" fmla="val 13772908"/>
            <a:gd name="adj4" fmla="val 1738780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49B04-B09E-4E9F-B56F-235BB9E3CB53}">
      <dsp:nvSpPr>
        <dsp:cNvPr id="0" name=""/>
        <dsp:cNvSpPr/>
      </dsp:nvSpPr>
      <dsp:spPr>
        <a:xfrm>
          <a:off x="2897187" y="1227"/>
          <a:ext cx="2333625" cy="1166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Coleta de dados</a:t>
          </a:r>
          <a:endParaRPr lang="pt-BR" sz="2400" kern="1200" dirty="0"/>
        </a:p>
      </dsp:txBody>
      <dsp:txXfrm>
        <a:off x="2954146" y="58186"/>
        <a:ext cx="2219707" cy="1052894"/>
      </dsp:txXfrm>
    </dsp:sp>
    <dsp:sp modelId="{01DD8E6D-D967-43DB-BC36-3FF8052D18EA}">
      <dsp:nvSpPr>
        <dsp:cNvPr id="0" name=""/>
        <dsp:cNvSpPr/>
      </dsp:nvSpPr>
      <dsp:spPr>
        <a:xfrm>
          <a:off x="4915738" y="1467790"/>
          <a:ext cx="2333625" cy="1166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Acerto na tomada de decisão</a:t>
          </a:r>
          <a:endParaRPr lang="pt-BR" sz="2400" kern="1200" dirty="0"/>
        </a:p>
      </dsp:txBody>
      <dsp:txXfrm>
        <a:off x="4972697" y="1524749"/>
        <a:ext cx="2219707" cy="1052894"/>
      </dsp:txXfrm>
    </dsp:sp>
    <dsp:sp modelId="{59C3DFC5-CFBE-41D9-848C-A8FCB8D0AB7E}">
      <dsp:nvSpPr>
        <dsp:cNvPr id="0" name=""/>
        <dsp:cNvSpPr/>
      </dsp:nvSpPr>
      <dsp:spPr>
        <a:xfrm>
          <a:off x="4144720" y="3840739"/>
          <a:ext cx="2333625" cy="1166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Progresso contínuo da empresa</a:t>
          </a:r>
          <a:endParaRPr lang="pt-BR" sz="2400" kern="1200" dirty="0"/>
        </a:p>
      </dsp:txBody>
      <dsp:txXfrm>
        <a:off x="4201679" y="3897698"/>
        <a:ext cx="2219707" cy="1052894"/>
      </dsp:txXfrm>
    </dsp:sp>
    <dsp:sp modelId="{824B805F-8C28-4CB9-A182-C846BDDEF44F}">
      <dsp:nvSpPr>
        <dsp:cNvPr id="0" name=""/>
        <dsp:cNvSpPr/>
      </dsp:nvSpPr>
      <dsp:spPr>
        <a:xfrm>
          <a:off x="1649654" y="3840739"/>
          <a:ext cx="2333625" cy="1166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Vantagem competitiva</a:t>
          </a:r>
          <a:endParaRPr lang="pt-BR" sz="2400" kern="1200" dirty="0"/>
        </a:p>
      </dsp:txBody>
      <dsp:txXfrm>
        <a:off x="1706613" y="3897698"/>
        <a:ext cx="2219707" cy="1052894"/>
      </dsp:txXfrm>
    </dsp:sp>
    <dsp:sp modelId="{65E5601C-7A03-477B-A00A-5BA5FBD70EBB}">
      <dsp:nvSpPr>
        <dsp:cNvPr id="0" name=""/>
        <dsp:cNvSpPr/>
      </dsp:nvSpPr>
      <dsp:spPr>
        <a:xfrm>
          <a:off x="878636" y="1467790"/>
          <a:ext cx="2333625" cy="1166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Antecipação aos acontecimentos</a:t>
          </a:r>
          <a:endParaRPr lang="pt-BR" sz="2400" b="0" i="0" kern="1200" dirty="0">
            <a:effectLst/>
          </a:endParaRPr>
        </a:p>
      </dsp:txBody>
      <dsp:txXfrm>
        <a:off x="935595" y="1524749"/>
        <a:ext cx="2219707" cy="1052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9E61B-D41C-45BF-9070-9C51CDFCE71C}">
      <dsp:nvSpPr>
        <dsp:cNvPr id="0" name=""/>
        <dsp:cNvSpPr/>
      </dsp:nvSpPr>
      <dsp:spPr>
        <a:xfrm rot="16200000">
          <a:off x="-179983" y="179983"/>
          <a:ext cx="4902033" cy="45420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A primeira etapa com dados é de mineração, a segunda, é de lapidação.</a:t>
          </a:r>
          <a:endParaRPr lang="pt-BR" sz="3200" kern="1200" dirty="0"/>
        </a:p>
      </dsp:txBody>
      <dsp:txXfrm rot="5400000">
        <a:off x="1" y="980406"/>
        <a:ext cx="4542066" cy="2941219"/>
      </dsp:txXfrm>
    </dsp:sp>
    <dsp:sp modelId="{77C089E2-859B-4871-821F-31D4E85E2B17}">
      <dsp:nvSpPr>
        <dsp:cNvPr id="0" name=""/>
        <dsp:cNvSpPr/>
      </dsp:nvSpPr>
      <dsp:spPr>
        <a:xfrm rot="16200000">
          <a:off x="5107674" y="566328"/>
          <a:ext cx="3043819" cy="38231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Resumo ordenado e organizado dos dados por meio de sua tabulação e agrupamento, gerando atributos estatísticos e posterior tratamento estatístico.</a:t>
          </a:r>
          <a:endParaRPr lang="pt-BR" sz="2000" kern="1200" dirty="0"/>
        </a:p>
      </dsp:txBody>
      <dsp:txXfrm rot="5400000">
        <a:off x="4718033" y="1564733"/>
        <a:ext cx="3823102" cy="1826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3E056-08F2-4B23-86FB-82FFE8401BCA}">
      <dsp:nvSpPr>
        <dsp:cNvPr id="0" name=""/>
        <dsp:cNvSpPr/>
      </dsp:nvSpPr>
      <dsp:spPr>
        <a:xfrm rot="16200000">
          <a:off x="-636782" y="637542"/>
          <a:ext cx="5116357" cy="384127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/>
            <a:t>Aqui se encerra o ciclo, onde o problema inicial deve ser respondido</a:t>
          </a:r>
          <a:endParaRPr lang="pt-BR" sz="2800" kern="1200" dirty="0"/>
        </a:p>
      </dsp:txBody>
      <dsp:txXfrm rot="5400000">
        <a:off x="761" y="1023270"/>
        <a:ext cx="3841271" cy="3069815"/>
      </dsp:txXfrm>
    </dsp:sp>
    <dsp:sp modelId="{888A251B-88E2-428E-95BF-4EF48976789D}">
      <dsp:nvSpPr>
        <dsp:cNvPr id="0" name=""/>
        <dsp:cNvSpPr/>
      </dsp:nvSpPr>
      <dsp:spPr>
        <a:xfrm rot="16200000">
          <a:off x="4287727" y="812128"/>
          <a:ext cx="3176899" cy="34920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Fundamental o conhecimento básico da estatística, para poder interpretar o que foi apresentado e assim tomar a melhor decisão no momento</a:t>
          </a:r>
          <a:endParaRPr lang="pt-BR" sz="2400" kern="1200" dirty="0"/>
        </a:p>
      </dsp:txBody>
      <dsp:txXfrm rot="5400000">
        <a:off x="4130127" y="1605108"/>
        <a:ext cx="3492099" cy="1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214437" y="3827786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1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2" r:id="rId16"/>
    <p:sldLayoutId id="2147483689" r:id="rId17"/>
    <p:sldLayoutId id="2147483692" r:id="rId18"/>
    <p:sldLayoutId id="2147483665" r:id="rId19"/>
    <p:sldLayoutId id="2147483693" r:id="rId20"/>
    <p:sldLayoutId id="2147483690" r:id="rId21"/>
    <p:sldLayoutId id="2147483666" r:id="rId22"/>
    <p:sldLayoutId id="2147483691" r:id="rId23"/>
    <p:sldLayoutId id="2147483686" r:id="rId24"/>
    <p:sldLayoutId id="2147483675" r:id="rId25"/>
    <p:sldLayoutId id="2147483668" r:id="rId26"/>
    <p:sldLayoutId id="2147483684" r:id="rId27"/>
    <p:sldLayoutId id="2147483694" r:id="rId28"/>
    <p:sldLayoutId id="2147483687" r:id="rId29"/>
    <p:sldLayoutId id="2147483667" r:id="rId30"/>
    <p:sldLayoutId id="2147483670" r:id="rId31"/>
    <p:sldLayoutId id="2147483669" r:id="rId32"/>
    <p:sldLayoutId id="2147483676" r:id="rId33"/>
    <p:sldLayoutId id="2147483678" r:id="rId34"/>
    <p:sldLayoutId id="2147483677" r:id="rId35"/>
    <p:sldLayoutId id="2147483671" r:id="rId36"/>
    <p:sldLayoutId id="2147483688" r:id="rId37"/>
    <p:sldLayoutId id="2147483672" r:id="rId38"/>
    <p:sldLayoutId id="2147483679" r:id="rId39"/>
    <p:sldLayoutId id="2147483673" r:id="rId40"/>
    <p:sldLayoutId id="214748371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 r="23175" b="23549"/>
          <a:stretch/>
        </p:blipFill>
        <p:spPr>
          <a:xfrm>
            <a:off x="4979964" y="0"/>
            <a:ext cx="7212036" cy="6857999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26866" y="947954"/>
            <a:ext cx="5502778" cy="4182161"/>
          </a:xfrm>
        </p:spPr>
        <p:txBody>
          <a:bodyPr/>
          <a:lstStyle/>
          <a:p>
            <a:r>
              <a:rPr lang="pt-BR" dirty="0"/>
              <a:t>Projeto de Ensino - Estatística, Gestão e Tomada de </a:t>
            </a:r>
            <a:r>
              <a:rPr lang="pt-BR" dirty="0" smtClean="0"/>
              <a:t>Decisão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smtClean="0"/>
              <a:t>Aula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222 0.06273 L -0.0043 0.1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78" y="577379"/>
            <a:ext cx="6525040" cy="5738383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678245" y="6133200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86289" y="2139285"/>
            <a:ext cx="1009898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u="sng" dirty="0" smtClean="0">
                <a:solidFill>
                  <a:srgbClr val="FF0000"/>
                </a:solidFill>
              </a:rPr>
              <a:t>MUITO CUIDADO COM </a:t>
            </a:r>
          </a:p>
          <a:p>
            <a:pPr algn="ctr"/>
            <a:r>
              <a:rPr lang="pt-BR" sz="5400" b="1" u="sng" dirty="0" smtClean="0">
                <a:solidFill>
                  <a:srgbClr val="FF0000"/>
                </a:solidFill>
              </a:rPr>
              <a:t>OS DADOS, ELES PODEM </a:t>
            </a:r>
          </a:p>
          <a:p>
            <a:pPr algn="ctr"/>
            <a:r>
              <a:rPr lang="pt-BR" sz="5400" b="1" u="sng" dirty="0" smtClean="0">
                <a:solidFill>
                  <a:srgbClr val="FF0000"/>
                </a:solidFill>
              </a:rPr>
              <a:t>COMPROMETER OS RESULTADOS!!</a:t>
            </a:r>
            <a:endParaRPr lang="pt-BR" sz="5400" b="1" dirty="0">
              <a:solidFill>
                <a:srgbClr val="FF0000"/>
              </a:solidFill>
            </a:endParaRPr>
          </a:p>
        </p:txBody>
      </p:sp>
      <p:sp>
        <p:nvSpPr>
          <p:cNvPr id="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864425" y="58339"/>
            <a:ext cx="8852776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3.1 </a:t>
            </a:r>
            <a:r>
              <a:rPr lang="pt-BR" sz="3600" b="1" dirty="0" smtClean="0">
                <a:solidFill>
                  <a:srgbClr val="005388"/>
                </a:solidFill>
              </a:rPr>
              <a:t>Coleta de dados</a:t>
            </a:r>
            <a:endParaRPr lang="pt-BR" sz="3600" b="1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2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1025791" y="324483"/>
            <a:ext cx="8852776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3.1 Importância de uma boa coleta de dados</a:t>
            </a:r>
            <a:endParaRPr lang="pt-BR" sz="3600" b="1" dirty="0">
              <a:solidFill>
                <a:srgbClr val="005388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02547968"/>
              </p:ext>
            </p:extLst>
          </p:nvPr>
        </p:nvGraphicFramePr>
        <p:xfrm>
          <a:off x="2032000" y="1129553"/>
          <a:ext cx="8128000" cy="5008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6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7" y="2789237"/>
            <a:ext cx="2159840" cy="2012970"/>
          </a:xfrm>
          <a:prstGeom prst="rect">
            <a:avLst/>
          </a:prstGeom>
        </p:spPr>
      </p:pic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260186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1025791" y="324483"/>
            <a:ext cx="8852776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4. Organização dos dados</a:t>
            </a:r>
            <a:endParaRPr lang="pt-BR" sz="3600" b="1" dirty="0">
              <a:solidFill>
                <a:srgbClr val="005388"/>
              </a:solidFill>
            </a:endParaRP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1053327273"/>
              </p:ext>
            </p:extLst>
          </p:nvPr>
        </p:nvGraphicFramePr>
        <p:xfrm>
          <a:off x="1025791" y="1358153"/>
          <a:ext cx="8709880" cy="4902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88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871952" y="1493112"/>
            <a:ext cx="9931485" cy="4033829"/>
          </a:xfrm>
        </p:spPr>
        <p:txBody>
          <a:bodyPr/>
          <a:lstStyle/>
          <a:p>
            <a:r>
              <a:rPr lang="pt-BR" dirty="0" smtClean="0"/>
              <a:t>Com dados coletados e organizados, partimos para sua apresentação:</a:t>
            </a:r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260186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1025791" y="324483"/>
            <a:ext cx="8852776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5. Apresentação dos dados</a:t>
            </a:r>
            <a:endParaRPr lang="pt-BR" sz="3600" b="1" dirty="0">
              <a:solidFill>
                <a:srgbClr val="005388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94" y="2510010"/>
            <a:ext cx="4762714" cy="30169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57" y="2510010"/>
            <a:ext cx="4753719" cy="30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260186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902961" y="77481"/>
            <a:ext cx="8852776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6. Análise e interpretação dos resultados</a:t>
            </a:r>
            <a:endParaRPr lang="pt-BR" sz="3600" b="1" dirty="0">
              <a:solidFill>
                <a:srgbClr val="005388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44" y="2771193"/>
            <a:ext cx="2412120" cy="1800451"/>
          </a:xfrm>
          <a:prstGeom prst="rect">
            <a:avLst/>
          </a:prstGeom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20137077"/>
              </p:ext>
            </p:extLst>
          </p:nvPr>
        </p:nvGraphicFramePr>
        <p:xfrm>
          <a:off x="902961" y="1143829"/>
          <a:ext cx="7622988" cy="511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9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260186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3281251" y="748974"/>
            <a:ext cx="6244886" cy="5170786"/>
            <a:chOff x="3854457" y="2432063"/>
            <a:chExt cx="4985471" cy="4019963"/>
          </a:xfrm>
        </p:grpSpPr>
        <p:sp>
          <p:nvSpPr>
            <p:cNvPr id="5" name="Elipse 4"/>
            <p:cNvSpPr/>
            <p:nvPr/>
          </p:nvSpPr>
          <p:spPr>
            <a:xfrm>
              <a:off x="5329349" y="3474761"/>
              <a:ext cx="2074460" cy="2047164"/>
            </a:xfrm>
            <a:prstGeom prst="ellipse">
              <a:avLst/>
            </a:prstGeom>
            <a:solidFill>
              <a:schemeClr val="tx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0" b="1" dirty="0" smtClean="0"/>
                <a:t>Método Estatístico</a:t>
              </a:r>
              <a:endParaRPr lang="pt-BR" sz="3000" b="1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6927275" y="2432063"/>
              <a:ext cx="953068" cy="898477"/>
            </a:xfrm>
            <a:prstGeom prst="ellipse">
              <a:avLst/>
            </a:prstGeom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 smtClean="0"/>
                <a:t>1</a:t>
              </a:r>
              <a:endParaRPr lang="pt-BR" b="1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6927275" y="5553549"/>
              <a:ext cx="953068" cy="898477"/>
            </a:xfrm>
            <a:prstGeom prst="ellipse">
              <a:avLst/>
            </a:prstGeom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3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4852815" y="5520109"/>
              <a:ext cx="953068" cy="898477"/>
            </a:xfrm>
            <a:prstGeom prst="ellipse">
              <a:avLst/>
            </a:prstGeom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4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886860" y="4048062"/>
              <a:ext cx="953068" cy="898477"/>
            </a:xfrm>
            <a:prstGeom prst="ellipse">
              <a:avLst/>
            </a:prstGeom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2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3854457" y="4109841"/>
              <a:ext cx="953068" cy="898477"/>
            </a:xfrm>
            <a:prstGeom prst="ellipse">
              <a:avLst/>
            </a:prstGeom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 smtClean="0"/>
                <a:t>5</a:t>
              </a:r>
              <a:endParaRPr lang="pt-BR" sz="2800" b="1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31104" y="2463893"/>
              <a:ext cx="953068" cy="898477"/>
            </a:xfrm>
            <a:prstGeom prst="ellipse">
              <a:avLst/>
            </a:prstGeom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 smtClean="0"/>
                <a:t>6</a:t>
              </a:r>
              <a:endParaRPr lang="pt-BR" sz="2800" b="1" dirty="0"/>
            </a:p>
          </p:txBody>
        </p:sp>
        <p:cxnSp>
          <p:nvCxnSpPr>
            <p:cNvPr id="13" name="Conector de seta reta 12"/>
            <p:cNvCxnSpPr/>
            <p:nvPr/>
          </p:nvCxnSpPr>
          <p:spPr>
            <a:xfrm>
              <a:off x="7880343" y="3362370"/>
              <a:ext cx="335609" cy="48629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H="1">
              <a:off x="5991534" y="6097311"/>
              <a:ext cx="624555" cy="1001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H="1" flipV="1">
              <a:off x="4481356" y="5099606"/>
              <a:ext cx="339817" cy="47509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4481356" y="3339956"/>
              <a:ext cx="326169" cy="45672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flipH="1">
              <a:off x="7734250" y="5096821"/>
              <a:ext cx="313897" cy="4232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5991534" y="2677178"/>
              <a:ext cx="791403" cy="276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902961" y="77481"/>
            <a:ext cx="8852776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Resumindo...</a:t>
            </a:r>
            <a:endParaRPr lang="pt-BR" sz="3600" b="1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145934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Dados, informação e decisão.</a:t>
            </a:r>
            <a:endParaRPr lang="pt-BR" sz="3600" b="1" dirty="0">
              <a:solidFill>
                <a:srgbClr val="005388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964491" y="627643"/>
            <a:ext cx="9290697" cy="1783865"/>
            <a:chOff x="1964491" y="627643"/>
            <a:chExt cx="9290697" cy="178386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491" y="910317"/>
              <a:ext cx="1015488" cy="942745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786" y="1053710"/>
              <a:ext cx="1152334" cy="756261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7073" y="902906"/>
              <a:ext cx="944027" cy="1022597"/>
            </a:xfrm>
            <a:prstGeom prst="rect">
              <a:avLst/>
            </a:prstGeom>
          </p:spPr>
        </p:pic>
        <p:sp>
          <p:nvSpPr>
            <p:cNvPr id="10" name="Retângulo 9"/>
            <p:cNvSpPr/>
            <p:nvPr/>
          </p:nvSpPr>
          <p:spPr>
            <a:xfrm>
              <a:off x="2052502" y="2042176"/>
              <a:ext cx="92026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Source Serif Pro"/>
                </a:rPr>
                <a:t>Dados </a:t>
              </a:r>
              <a:r>
                <a:rPr lang="pt-BR" dirty="0" smtClean="0">
                  <a:latin typeface="Source Serif Pro"/>
                </a:rPr>
                <a:t>                      +                         estatística                      =                     informação</a:t>
              </a:r>
              <a:endParaRPr lang="pt-BR" dirty="0">
                <a:latin typeface="Source Serif Pro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7410" y="627643"/>
              <a:ext cx="72327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7200" dirty="0">
                  <a:latin typeface="Source Serif Pro"/>
                </a:rPr>
                <a:t>+</a:t>
              </a:r>
              <a:endParaRPr lang="pt-BR" sz="7200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102959" y="627643"/>
              <a:ext cx="72327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7200" dirty="0">
                  <a:latin typeface="Source Serif Pro"/>
                </a:rPr>
                <a:t>=</a:t>
              </a:r>
              <a:endParaRPr lang="pt-BR" sz="7200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752503" y="2739634"/>
            <a:ext cx="9635971" cy="1654936"/>
            <a:chOff x="1752503" y="2739634"/>
            <a:chExt cx="9635971" cy="1654936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829" y="2844822"/>
              <a:ext cx="958682" cy="1038471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092" y="2739634"/>
              <a:ext cx="1255994" cy="1255994"/>
            </a:xfrm>
            <a:prstGeom prst="rect">
              <a:avLst/>
            </a:prstGeom>
          </p:spPr>
        </p:pic>
        <p:sp>
          <p:nvSpPr>
            <p:cNvPr id="11" name="Retângulo 10"/>
            <p:cNvSpPr/>
            <p:nvPr/>
          </p:nvSpPr>
          <p:spPr>
            <a:xfrm>
              <a:off x="1752503" y="4025238"/>
              <a:ext cx="9635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Source Serif Pro"/>
                </a:rPr>
                <a:t>Boa informação </a:t>
              </a:r>
              <a:r>
                <a:rPr lang="pt-BR" dirty="0" smtClean="0">
                  <a:latin typeface="Source Serif Pro"/>
                </a:rPr>
                <a:t>             +                      Bom profissional               =                    boa </a:t>
              </a:r>
              <a:r>
                <a:rPr lang="pt-BR" dirty="0">
                  <a:latin typeface="Source Serif Pro"/>
                </a:rPr>
                <a:t>decisão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003164" y="2863508"/>
              <a:ext cx="72327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7200" dirty="0">
                  <a:latin typeface="Source Serif Pro"/>
                </a:rPr>
                <a:t>+</a:t>
              </a:r>
              <a:endParaRPr lang="pt-BR" sz="7200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189256" y="2904035"/>
              <a:ext cx="72327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7200" dirty="0">
                  <a:latin typeface="Source Serif Pro"/>
                </a:rPr>
                <a:t>=</a:t>
              </a:r>
              <a:endParaRPr lang="pt-BR" sz="7200" dirty="0"/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3901" y="2755732"/>
              <a:ext cx="1230369" cy="1211188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1914665" y="4536515"/>
            <a:ext cx="10450207" cy="1841823"/>
            <a:chOff x="1914665" y="4536515"/>
            <a:chExt cx="10450207" cy="1841823"/>
          </a:xfrm>
        </p:grpSpPr>
        <p:sp>
          <p:nvSpPr>
            <p:cNvPr id="3" name="Retângulo 2"/>
            <p:cNvSpPr/>
            <p:nvPr/>
          </p:nvSpPr>
          <p:spPr>
            <a:xfrm>
              <a:off x="1964491" y="6009006"/>
              <a:ext cx="104003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 smtClean="0">
                  <a:latin typeface="Source Serif Pro"/>
                </a:rPr>
                <a:t>Má informação             +                Mal profissional                     =                         má decisão</a:t>
              </a:r>
              <a:endParaRPr lang="pt-BR" dirty="0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1914665" y="4536515"/>
              <a:ext cx="9438331" cy="1579422"/>
              <a:chOff x="1914665" y="4536515"/>
              <a:chExt cx="9438331" cy="1579422"/>
            </a:xfrm>
          </p:grpSpPr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539055">
                <a:off x="1914665" y="4724546"/>
                <a:ext cx="1109276" cy="1201599"/>
              </a:xfrm>
              <a:prstGeom prst="rect">
                <a:avLst/>
              </a:prstGeom>
            </p:spPr>
          </p:pic>
          <p:sp>
            <p:nvSpPr>
              <p:cNvPr id="19" name="Retângulo 18"/>
              <p:cNvSpPr/>
              <p:nvPr/>
            </p:nvSpPr>
            <p:spPr>
              <a:xfrm>
                <a:off x="8189256" y="4915608"/>
                <a:ext cx="72327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200" dirty="0">
                    <a:latin typeface="Source Serif Pro"/>
                  </a:rPr>
                  <a:t>=</a:t>
                </a:r>
                <a:endParaRPr lang="pt-BR" sz="7200" dirty="0"/>
              </a:p>
            </p:txBody>
          </p:sp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653" y="4648673"/>
                <a:ext cx="1467264" cy="1467264"/>
              </a:xfrm>
              <a:prstGeom prst="rect">
                <a:avLst/>
              </a:prstGeom>
            </p:spPr>
          </p:pic>
          <p:sp>
            <p:nvSpPr>
              <p:cNvPr id="21" name="Retângulo 20"/>
              <p:cNvSpPr/>
              <p:nvPr/>
            </p:nvSpPr>
            <p:spPr>
              <a:xfrm>
                <a:off x="4003164" y="4701782"/>
                <a:ext cx="72327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200" dirty="0">
                    <a:latin typeface="Source Serif Pro"/>
                  </a:rPr>
                  <a:t>+</a:t>
                </a:r>
                <a:endParaRPr lang="pt-BR" sz="7200" dirty="0"/>
              </a:p>
            </p:txBody>
          </p:sp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67870" y="4536515"/>
                <a:ext cx="1385126" cy="14171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299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145934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Para concluir</a:t>
            </a:r>
            <a:endParaRPr lang="pt-BR" sz="3600" b="1" dirty="0">
              <a:solidFill>
                <a:srgbClr val="005388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16445" y="1321405"/>
            <a:ext cx="105942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 smtClean="0"/>
              <a:t>A estatística está presente em sua vida </a:t>
            </a:r>
            <a:r>
              <a:rPr lang="pt-BR" sz="2800" b="1" dirty="0"/>
              <a:t>o</a:t>
            </a:r>
            <a:r>
              <a:rPr lang="pt-BR" sz="2800" b="1" dirty="0" smtClean="0"/>
              <a:t> todo tempo;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 smtClean="0"/>
              <a:t>A estatística é uma ferramenta fundamental para tomadas de decisões;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 smtClean="0"/>
              <a:t>Para isso, o gestor deve conhecer o básico sobre o método estatístico (análise de Tabelas e Gráficos);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 smtClean="0"/>
              <a:t>Bons dados e boas informações garantem decisões mais eficientes.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5690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36466" r="-442" b="7720"/>
          <a:stretch/>
        </p:blipFill>
        <p:spPr>
          <a:xfrm>
            <a:off x="-1" y="-51493"/>
            <a:ext cx="12330953" cy="4569705"/>
          </a:xfr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 na Administração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Me. Rodrigo Monteiro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5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936683" y="119812"/>
            <a:ext cx="6284388" cy="6723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dirty="0" smtClean="0"/>
              <a:t>Estatística na Administração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936683" y="1488089"/>
            <a:ext cx="9390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Você utiliza a estatística a todo momento, </a:t>
            </a:r>
            <a:r>
              <a:rPr lang="pt-BR" sz="2800" b="1" dirty="0"/>
              <a:t>sem saber que a está </a:t>
            </a:r>
            <a:r>
              <a:rPr lang="pt-BR" sz="2800" b="1" dirty="0" smtClean="0"/>
              <a:t>utilizando.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936683" y="3635660"/>
            <a:ext cx="108832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Enquanto administrador, </a:t>
            </a:r>
            <a:r>
              <a:rPr lang="pt-BR" sz="2800" b="1" dirty="0"/>
              <a:t>seu trabalho usando a estatística </a:t>
            </a:r>
            <a:r>
              <a:rPr lang="pt-BR" sz="2800" b="1" dirty="0" smtClean="0"/>
              <a:t>é o de ajudar </a:t>
            </a:r>
            <a:r>
              <a:rPr lang="pt-BR" sz="2800" b="1" dirty="0"/>
              <a:t>a planejar </a:t>
            </a:r>
            <a:r>
              <a:rPr lang="pt-BR" sz="2800" b="1" dirty="0" smtClean="0"/>
              <a:t>na </a:t>
            </a:r>
            <a:r>
              <a:rPr lang="pt-BR" sz="2800" b="1" dirty="0"/>
              <a:t>obtenção de dados, </a:t>
            </a:r>
            <a:r>
              <a:rPr lang="pt-BR" sz="2800" b="1" dirty="0" smtClean="0"/>
              <a:t>como interpretá-los e analisa-los a fim de orientar a tomada de decisão!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67436" y="1250577"/>
            <a:ext cx="8955740" cy="39828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mtClean="0"/>
              <a:t>“É </a:t>
            </a:r>
            <a:r>
              <a:rPr lang="pt-BR" dirty="0" smtClean="0"/>
              <a:t>fácil </a:t>
            </a:r>
            <a:r>
              <a:rPr lang="pt-BR" dirty="0"/>
              <a:t>mentir usando a estatística, difícil é falar a verdade sem usar a </a:t>
            </a:r>
            <a:r>
              <a:rPr lang="pt-BR" smtClean="0"/>
              <a:t>estatística!!”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t="5379" r="4162" b="9594"/>
          <a:stretch/>
        </p:blipFill>
        <p:spPr>
          <a:xfrm>
            <a:off x="1488831" y="2431694"/>
            <a:ext cx="5432612" cy="4101353"/>
          </a:xfrm>
          <a:prstGeom prst="rect">
            <a:avLst/>
          </a:prstGeom>
        </p:spPr>
      </p:pic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36683" y="914400"/>
            <a:ext cx="10412635" cy="1035423"/>
          </a:xfrm>
        </p:spPr>
        <p:txBody>
          <a:bodyPr/>
          <a:lstStyle/>
          <a:p>
            <a:pPr algn="ctr"/>
            <a:r>
              <a:rPr lang="pt-BR" dirty="0" smtClean="0"/>
              <a:t>Assim a estatística é uma ferramenta que lhe ajudará, enquanto profissional, na:</a:t>
            </a:r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936683" y="119812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Estatística na Administração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654" y="4301541"/>
            <a:ext cx="2274793" cy="217379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5895">
            <a:off x="8959808" y="3423789"/>
            <a:ext cx="683673" cy="96805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8364">
            <a:off x="9964214" y="3147472"/>
            <a:ext cx="683673" cy="96805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694">
            <a:off x="10913351" y="3549693"/>
            <a:ext cx="683673" cy="96805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7734">
            <a:off x="9907481" y="2567477"/>
            <a:ext cx="980588" cy="1388481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402281" y="1416100"/>
            <a:ext cx="6402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3462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Tomada de Decisão!!!</a:t>
            </a:r>
            <a:endParaRPr lang="pt-BR" sz="5400" b="1" cap="none" spc="0" dirty="0">
              <a:ln w="13462">
                <a:solidFill>
                  <a:schemeClr val="accent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1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build="p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260186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936683" y="147918"/>
            <a:ext cx="8852776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Aplicando estatística na </a:t>
            </a:r>
            <a:r>
              <a:rPr lang="pt-BR" sz="3600" b="1" dirty="0">
                <a:solidFill>
                  <a:srgbClr val="005388"/>
                </a:solidFill>
              </a:rPr>
              <a:t>Administração</a:t>
            </a:r>
          </a:p>
        </p:txBody>
      </p:sp>
      <p:grpSp>
        <p:nvGrpSpPr>
          <p:cNvPr id="25" name="Grupo 24"/>
          <p:cNvGrpSpPr/>
          <p:nvPr/>
        </p:nvGrpSpPr>
        <p:grpSpPr>
          <a:xfrm>
            <a:off x="936683" y="1394905"/>
            <a:ext cx="4251723" cy="4290647"/>
            <a:chOff x="1111348" y="1734674"/>
            <a:chExt cx="4251723" cy="4173757"/>
          </a:xfrm>
        </p:grpSpPr>
        <p:sp>
          <p:nvSpPr>
            <p:cNvPr id="23" name="Elipse 22"/>
            <p:cNvSpPr/>
            <p:nvPr/>
          </p:nvSpPr>
          <p:spPr>
            <a:xfrm>
              <a:off x="1111348" y="1734674"/>
              <a:ext cx="4251723" cy="417375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1350497" y="1987953"/>
              <a:ext cx="3740604" cy="367201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Retângulo 27"/>
          <p:cNvSpPr/>
          <p:nvPr/>
        </p:nvSpPr>
        <p:spPr>
          <a:xfrm>
            <a:off x="-1866" y="234565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6000" b="1" dirty="0">
                <a:solidFill>
                  <a:schemeClr val="tx2"/>
                </a:solidFill>
              </a:rPr>
              <a:t>Método </a:t>
            </a:r>
          </a:p>
          <a:p>
            <a:pPr algn="ctr"/>
            <a:r>
              <a:rPr lang="pt-BR" sz="6000" b="1" dirty="0">
                <a:solidFill>
                  <a:schemeClr val="tx2"/>
                </a:solidFill>
              </a:rPr>
              <a:t>Estatístico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4036986" y="801536"/>
            <a:ext cx="5045606" cy="773723"/>
            <a:chOff x="5313713" y="890911"/>
            <a:chExt cx="5045606" cy="773723"/>
          </a:xfrm>
        </p:grpSpPr>
        <p:sp>
          <p:nvSpPr>
            <p:cNvPr id="27" name="Pentágono 26"/>
            <p:cNvSpPr/>
            <p:nvPr/>
          </p:nvSpPr>
          <p:spPr>
            <a:xfrm>
              <a:off x="5991533" y="1007696"/>
              <a:ext cx="4367786" cy="490524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400" b="1" dirty="0" smtClean="0">
                  <a:solidFill>
                    <a:schemeClr val="tx2"/>
                  </a:solidFill>
                </a:rPr>
                <a:t>    Definição do Problema</a:t>
              </a:r>
              <a:endParaRPr lang="pt-B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39" name="Hexágono 38"/>
            <p:cNvSpPr/>
            <p:nvPr/>
          </p:nvSpPr>
          <p:spPr>
            <a:xfrm>
              <a:off x="5313713" y="890911"/>
              <a:ext cx="905728" cy="773723"/>
            </a:xfrm>
            <a:prstGeom prst="hexag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Hexágono 39"/>
            <p:cNvSpPr/>
            <p:nvPr/>
          </p:nvSpPr>
          <p:spPr>
            <a:xfrm>
              <a:off x="5437977" y="987040"/>
              <a:ext cx="660842" cy="55368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 smtClean="0">
                  <a:solidFill>
                    <a:schemeClr val="tx2"/>
                  </a:solidFill>
                </a:rPr>
                <a:t>1</a:t>
              </a:r>
              <a:endParaRPr lang="pt-B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4822092" y="1606877"/>
            <a:ext cx="5045606" cy="773723"/>
            <a:chOff x="5313713" y="890911"/>
            <a:chExt cx="5045606" cy="773723"/>
          </a:xfrm>
        </p:grpSpPr>
        <p:sp>
          <p:nvSpPr>
            <p:cNvPr id="68" name="Pentágono 67"/>
            <p:cNvSpPr/>
            <p:nvPr/>
          </p:nvSpPr>
          <p:spPr>
            <a:xfrm>
              <a:off x="5991533" y="1007696"/>
              <a:ext cx="4367786" cy="490524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 smtClean="0">
                <a:solidFill>
                  <a:schemeClr val="tx2"/>
                </a:solidFill>
              </a:endParaRPr>
            </a:p>
            <a:p>
              <a:r>
                <a:rPr lang="pt-BR" sz="2400" b="1" dirty="0" smtClean="0">
                  <a:solidFill>
                    <a:schemeClr val="tx2"/>
                  </a:solidFill>
                </a:rPr>
                <a:t>   Planejamento do processo</a:t>
              </a:r>
              <a:endParaRPr lang="pt-BR" sz="2400" b="1" dirty="0">
                <a:solidFill>
                  <a:schemeClr val="tx2"/>
                </a:solidFill>
              </a:endParaRPr>
            </a:p>
            <a:p>
              <a:pPr algn="ctr"/>
              <a:endParaRPr lang="pt-BR" dirty="0"/>
            </a:p>
          </p:txBody>
        </p:sp>
        <p:sp>
          <p:nvSpPr>
            <p:cNvPr id="69" name="Hexágono 68"/>
            <p:cNvSpPr/>
            <p:nvPr/>
          </p:nvSpPr>
          <p:spPr>
            <a:xfrm>
              <a:off x="5313713" y="890911"/>
              <a:ext cx="905728" cy="773723"/>
            </a:xfrm>
            <a:prstGeom prst="hexag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Hexágono 69"/>
            <p:cNvSpPr/>
            <p:nvPr/>
          </p:nvSpPr>
          <p:spPr>
            <a:xfrm>
              <a:off x="5437977" y="987040"/>
              <a:ext cx="660842" cy="55368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/>
                  </a:solidFill>
                </a:rPr>
                <a:t>2</a:t>
              </a:r>
              <a:endParaRPr lang="pt-B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274956" y="2605501"/>
            <a:ext cx="5045606" cy="773723"/>
            <a:chOff x="5313713" y="890911"/>
            <a:chExt cx="5045606" cy="773723"/>
          </a:xfrm>
        </p:grpSpPr>
        <p:sp>
          <p:nvSpPr>
            <p:cNvPr id="72" name="Pentágono 71"/>
            <p:cNvSpPr/>
            <p:nvPr/>
          </p:nvSpPr>
          <p:spPr>
            <a:xfrm>
              <a:off x="5991533" y="1007696"/>
              <a:ext cx="4367786" cy="490524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400" b="1" dirty="0" smtClean="0">
                  <a:solidFill>
                    <a:schemeClr val="tx2"/>
                  </a:solidFill>
                </a:rPr>
                <a:t>     Coleta de dados</a:t>
              </a:r>
              <a:endParaRPr lang="pt-BR" sz="2400" dirty="0"/>
            </a:p>
          </p:txBody>
        </p:sp>
        <p:sp>
          <p:nvSpPr>
            <p:cNvPr id="73" name="Hexágono 72"/>
            <p:cNvSpPr/>
            <p:nvPr/>
          </p:nvSpPr>
          <p:spPr>
            <a:xfrm>
              <a:off x="5313713" y="890911"/>
              <a:ext cx="905728" cy="773723"/>
            </a:xfrm>
            <a:prstGeom prst="hexag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Hexágono 73"/>
            <p:cNvSpPr/>
            <p:nvPr/>
          </p:nvSpPr>
          <p:spPr>
            <a:xfrm>
              <a:off x="5437977" y="987040"/>
              <a:ext cx="660842" cy="55368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/>
                  </a:solidFill>
                </a:rPr>
                <a:t>3</a:t>
              </a:r>
              <a:endParaRPr lang="pt-B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4828261" y="4706447"/>
            <a:ext cx="5045606" cy="773723"/>
            <a:chOff x="5313713" y="890911"/>
            <a:chExt cx="5045606" cy="773723"/>
          </a:xfrm>
        </p:grpSpPr>
        <p:sp>
          <p:nvSpPr>
            <p:cNvPr id="76" name="Pentágono 75"/>
            <p:cNvSpPr/>
            <p:nvPr/>
          </p:nvSpPr>
          <p:spPr>
            <a:xfrm>
              <a:off x="5991533" y="1007696"/>
              <a:ext cx="4367786" cy="490524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400" b="1" dirty="0" smtClean="0">
                  <a:solidFill>
                    <a:schemeClr val="tx2"/>
                  </a:solidFill>
                </a:rPr>
                <a:t>    Apresentação dos dados </a:t>
              </a:r>
              <a:endParaRPr lang="pt-BR" sz="2400" dirty="0"/>
            </a:p>
          </p:txBody>
        </p:sp>
        <p:sp>
          <p:nvSpPr>
            <p:cNvPr id="77" name="Hexágono 76"/>
            <p:cNvSpPr/>
            <p:nvPr/>
          </p:nvSpPr>
          <p:spPr>
            <a:xfrm>
              <a:off x="5313713" y="890911"/>
              <a:ext cx="905728" cy="773723"/>
            </a:xfrm>
            <a:prstGeom prst="hexag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Hexágono 77"/>
            <p:cNvSpPr/>
            <p:nvPr/>
          </p:nvSpPr>
          <p:spPr>
            <a:xfrm>
              <a:off x="5437977" y="987040"/>
              <a:ext cx="660842" cy="55368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/>
                  </a:solidFill>
                </a:rPr>
                <a:t>5</a:t>
              </a:r>
              <a:endParaRPr lang="pt-B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271282" y="3681576"/>
            <a:ext cx="5045606" cy="773723"/>
            <a:chOff x="5313713" y="890911"/>
            <a:chExt cx="5045606" cy="773723"/>
          </a:xfrm>
        </p:grpSpPr>
        <p:sp>
          <p:nvSpPr>
            <p:cNvPr id="80" name="Pentágono 79"/>
            <p:cNvSpPr/>
            <p:nvPr/>
          </p:nvSpPr>
          <p:spPr>
            <a:xfrm>
              <a:off x="5991533" y="1007696"/>
              <a:ext cx="4367786" cy="490524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 smtClean="0">
                <a:solidFill>
                  <a:schemeClr val="tx2"/>
                </a:solidFill>
              </a:endParaRPr>
            </a:p>
            <a:p>
              <a:r>
                <a:rPr lang="pt-BR" sz="2400" b="1" dirty="0" smtClean="0">
                  <a:solidFill>
                    <a:schemeClr val="tx2"/>
                  </a:solidFill>
                </a:rPr>
                <a:t>    Organização dos dados</a:t>
              </a:r>
              <a:endParaRPr lang="pt-BR" sz="2400" dirty="0"/>
            </a:p>
            <a:p>
              <a:pPr algn="ctr"/>
              <a:endParaRPr lang="pt-BR" dirty="0"/>
            </a:p>
          </p:txBody>
        </p:sp>
        <p:sp>
          <p:nvSpPr>
            <p:cNvPr id="81" name="Hexágono 80"/>
            <p:cNvSpPr/>
            <p:nvPr/>
          </p:nvSpPr>
          <p:spPr>
            <a:xfrm>
              <a:off x="5313713" y="890911"/>
              <a:ext cx="905728" cy="773723"/>
            </a:xfrm>
            <a:prstGeom prst="hexag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Hexágono 81"/>
            <p:cNvSpPr/>
            <p:nvPr/>
          </p:nvSpPr>
          <p:spPr>
            <a:xfrm>
              <a:off x="5437977" y="987040"/>
              <a:ext cx="660842" cy="55368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2"/>
                  </a:solidFill>
                </a:rPr>
                <a:t>4</a:t>
              </a:r>
              <a:endParaRPr lang="pt-B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3991533" y="5554214"/>
            <a:ext cx="5521792" cy="773723"/>
            <a:chOff x="5313713" y="890911"/>
            <a:chExt cx="5521792" cy="773723"/>
          </a:xfrm>
        </p:grpSpPr>
        <p:sp>
          <p:nvSpPr>
            <p:cNvPr id="84" name="Pentágono 83"/>
            <p:cNvSpPr/>
            <p:nvPr/>
          </p:nvSpPr>
          <p:spPr>
            <a:xfrm>
              <a:off x="5991533" y="1007696"/>
              <a:ext cx="4843972" cy="490524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400" b="1" dirty="0" smtClean="0">
                  <a:solidFill>
                    <a:schemeClr val="tx2"/>
                  </a:solidFill>
                </a:rPr>
                <a:t>   Análise e interpretação dos dados</a:t>
              </a:r>
              <a:endParaRPr lang="pt-BR" sz="2400" dirty="0"/>
            </a:p>
          </p:txBody>
        </p:sp>
        <p:sp>
          <p:nvSpPr>
            <p:cNvPr id="85" name="Hexágono 84"/>
            <p:cNvSpPr/>
            <p:nvPr/>
          </p:nvSpPr>
          <p:spPr>
            <a:xfrm>
              <a:off x="5313713" y="890911"/>
              <a:ext cx="905728" cy="773723"/>
            </a:xfrm>
            <a:prstGeom prst="hexag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Hexágono 85"/>
            <p:cNvSpPr/>
            <p:nvPr/>
          </p:nvSpPr>
          <p:spPr>
            <a:xfrm>
              <a:off x="5437977" y="987040"/>
              <a:ext cx="660842" cy="55368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 smtClean="0">
                  <a:solidFill>
                    <a:schemeClr val="tx2"/>
                  </a:solidFill>
                </a:rPr>
                <a:t>6</a:t>
              </a:r>
              <a:endParaRPr lang="pt-BR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5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260186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1025791" y="324483"/>
            <a:ext cx="8852776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1. Definição </a:t>
            </a:r>
            <a:r>
              <a:rPr lang="pt-BR" sz="3600" b="1" dirty="0">
                <a:solidFill>
                  <a:srgbClr val="005388"/>
                </a:solidFill>
              </a:rPr>
              <a:t>do </a:t>
            </a:r>
            <a:r>
              <a:rPr lang="pt-BR" sz="3600" b="1" dirty="0" smtClean="0">
                <a:solidFill>
                  <a:srgbClr val="005388"/>
                </a:solidFill>
              </a:rPr>
              <a:t>problema</a:t>
            </a:r>
            <a:endParaRPr lang="pt-BR" sz="3600" b="1" dirty="0">
              <a:solidFill>
                <a:srgbClr val="005388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0071593" y="1783478"/>
            <a:ext cx="1521440" cy="4476708"/>
            <a:chOff x="9628781" y="1620714"/>
            <a:chExt cx="1521440" cy="447670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781" y="3229133"/>
              <a:ext cx="1521440" cy="2868289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9944831" y="1620714"/>
              <a:ext cx="867545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500" b="1" dirty="0" smtClean="0">
                  <a:solidFill>
                    <a:schemeClr val="accent1"/>
                  </a:solidFill>
                </a:rPr>
                <a:t>?</a:t>
              </a:r>
              <a:endParaRPr lang="pt-BR" sz="115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1025791" y="1969466"/>
            <a:ext cx="7978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rgbClr val="005388"/>
                </a:solidFill>
              </a:rPr>
              <a:t>Qual problema tem que ser resolvido?</a:t>
            </a:r>
            <a:endParaRPr lang="pt-BR" sz="3600" dirty="0"/>
          </a:p>
        </p:txBody>
      </p:sp>
      <p:sp>
        <p:nvSpPr>
          <p:cNvPr id="11" name="Retângulo 10"/>
          <p:cNvSpPr/>
          <p:nvPr/>
        </p:nvSpPr>
        <p:spPr>
          <a:xfrm>
            <a:off x="1025791" y="3645526"/>
            <a:ext cx="6740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rgbClr val="005388"/>
                </a:solidFill>
              </a:rPr>
              <a:t>Correta definição do problema.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929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025791" y="1297088"/>
            <a:ext cx="9931485" cy="4033829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2"/>
                </a:solidFill>
              </a:rPr>
              <a:t>Com problema definido, como resolvê-lo?</a:t>
            </a:r>
          </a:p>
          <a:p>
            <a:endParaRPr lang="pt-BR" sz="2800" b="1" dirty="0">
              <a:solidFill>
                <a:schemeClr val="tx2"/>
              </a:solidFill>
            </a:endParaRPr>
          </a:p>
          <a:p>
            <a:r>
              <a:rPr lang="pt-BR" sz="2800" b="1" dirty="0" smtClean="0">
                <a:solidFill>
                  <a:schemeClr val="tx2"/>
                </a:solidFill>
              </a:rPr>
              <a:t>Conhecer o assunto objeto;</a:t>
            </a:r>
          </a:p>
          <a:p>
            <a:r>
              <a:rPr lang="pt-BR" sz="2800" b="1" dirty="0" smtClean="0">
                <a:solidFill>
                  <a:schemeClr val="tx2"/>
                </a:solidFill>
              </a:rPr>
              <a:t>Quais perguntas devem ser respondidas;</a:t>
            </a:r>
          </a:p>
          <a:p>
            <a:r>
              <a:rPr lang="pt-BR" sz="2800" b="1" dirty="0" smtClean="0">
                <a:solidFill>
                  <a:schemeClr val="tx2"/>
                </a:solidFill>
              </a:rPr>
              <a:t>Encontrar boas fontes de dados para análise;</a:t>
            </a:r>
          </a:p>
          <a:p>
            <a:r>
              <a:rPr lang="pt-BR" sz="2800" b="1" dirty="0" smtClean="0">
                <a:solidFill>
                  <a:schemeClr val="tx2"/>
                </a:solidFill>
              </a:rPr>
              <a:t>Estabelecer custos e prazos para realização da pesquisa;</a:t>
            </a:r>
          </a:p>
          <a:p>
            <a:r>
              <a:rPr lang="pt-BR" sz="2800" b="1" dirty="0" smtClean="0">
                <a:solidFill>
                  <a:schemeClr val="tx2"/>
                </a:solidFill>
              </a:rPr>
              <a:t>Definir cronograma para levantamento, tratamento e análise dos dados;</a:t>
            </a:r>
          </a:p>
          <a:p>
            <a:endParaRPr lang="pt-BR" sz="2800" b="1" dirty="0" smtClean="0">
              <a:solidFill>
                <a:schemeClr val="tx2"/>
              </a:solidFill>
            </a:endParaRPr>
          </a:p>
          <a:p>
            <a:endParaRPr lang="pt-BR" sz="2800" b="1" dirty="0">
              <a:solidFill>
                <a:schemeClr val="tx2"/>
              </a:solidFill>
            </a:endParaRPr>
          </a:p>
          <a:p>
            <a:endParaRPr lang="pt-BR" sz="2800" b="1" dirty="0">
              <a:solidFill>
                <a:schemeClr val="tx2"/>
              </a:solidFill>
            </a:endParaRPr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260186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1025791" y="324483"/>
            <a:ext cx="8852776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2. Planejamento e processo de resolução</a:t>
            </a:r>
            <a:endParaRPr lang="pt-BR" sz="3600" b="1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864425" y="730693"/>
            <a:ext cx="11850376" cy="667801"/>
          </a:xfrm>
        </p:spPr>
        <p:txBody>
          <a:bodyPr>
            <a:normAutofit/>
          </a:bodyPr>
          <a:lstStyle/>
          <a:p>
            <a:r>
              <a:rPr lang="pt-BR" b="1" dirty="0" smtClean="0"/>
              <a:t>Feito </a:t>
            </a:r>
            <a:r>
              <a:rPr lang="pt-BR" b="1" dirty="0" smtClean="0"/>
              <a:t>o </a:t>
            </a:r>
            <a:r>
              <a:rPr lang="pt-BR" b="1" dirty="0" smtClean="0"/>
              <a:t>planejamento, obter </a:t>
            </a:r>
            <a:r>
              <a:rPr lang="pt-BR" b="1" dirty="0" smtClean="0"/>
              <a:t>os </a:t>
            </a:r>
            <a:r>
              <a:rPr lang="pt-BR" b="1" dirty="0" smtClean="0"/>
              <a:t>dados</a:t>
            </a:r>
            <a:r>
              <a:rPr lang="pt-BR" b="1" dirty="0"/>
              <a:t>.</a:t>
            </a:r>
            <a:endParaRPr lang="pt-BR" b="1" dirty="0" smtClean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687538" y="6275037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864425" y="58339"/>
            <a:ext cx="8852776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3. Coleta de dados</a:t>
            </a:r>
            <a:endParaRPr lang="pt-BR" sz="3600" b="1" dirty="0">
              <a:solidFill>
                <a:srgbClr val="005388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65812" y="1044551"/>
            <a:ext cx="36458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/>
              <a:t>Fontes de dados</a:t>
            </a:r>
            <a:endParaRPr lang="pt-BR" sz="4000" dirty="0"/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2878447873"/>
              </p:ext>
            </p:extLst>
          </p:nvPr>
        </p:nvGraphicFramePr>
        <p:xfrm>
          <a:off x="2275000" y="13447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55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4" grpId="0"/>
      <p:bldGraphic spid="13" grpId="0">
        <p:bldAsOne/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5097</TotalTime>
  <Words>631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Source Serif Pro</vt:lpstr>
      <vt:lpstr>Times New Roman</vt:lpstr>
      <vt:lpstr>Wingdings</vt:lpstr>
      <vt:lpstr>Tema do Office</vt:lpstr>
      <vt:lpstr>Projeto de Ensino - Estatística, Gestão e Tomada de Decisão  Aula 1</vt:lpstr>
      <vt:lpstr>Estatística na Administração </vt:lpstr>
      <vt:lpstr>Apresentação do PowerPoint</vt:lpstr>
      <vt:lpstr>“É fácil mentir usando a estatística, difícil é falar a verdade sem usar a estatística!!”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Rodrigo</cp:lastModifiedBy>
  <cp:revision>219</cp:revision>
  <dcterms:created xsi:type="dcterms:W3CDTF">2019-02-06T19:28:48Z</dcterms:created>
  <dcterms:modified xsi:type="dcterms:W3CDTF">2021-10-28T00:56:58Z</dcterms:modified>
</cp:coreProperties>
</file>