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59" r:id="rId4"/>
    <p:sldId id="258" r:id="rId5"/>
    <p:sldId id="269" r:id="rId6"/>
    <p:sldId id="275" r:id="rId7"/>
    <p:sldId id="266" r:id="rId8"/>
    <p:sldId id="276" r:id="rId9"/>
    <p:sldId id="263" r:id="rId10"/>
    <p:sldId id="273" r:id="rId11"/>
    <p:sldId id="278" r:id="rId12"/>
    <p:sldId id="277" r:id="rId13"/>
    <p:sldId id="265" r:id="rId14"/>
    <p:sldId id="271" r:id="rId15"/>
    <p:sldId id="272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0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214437" y="3827786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r="23175" b="23549"/>
          <a:stretch/>
        </p:blipFill>
        <p:spPr>
          <a:xfrm>
            <a:off x="4979964" y="0"/>
            <a:ext cx="7212036" cy="6857999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866" y="947954"/>
            <a:ext cx="5502778" cy="4182161"/>
          </a:xfrm>
        </p:spPr>
        <p:txBody>
          <a:bodyPr/>
          <a:lstStyle/>
          <a:p>
            <a:r>
              <a:rPr lang="pt-BR" dirty="0"/>
              <a:t>Projeto de Ensino - Estatística, Gestão e Tomada de </a:t>
            </a:r>
            <a:r>
              <a:rPr lang="pt-BR" dirty="0" smtClean="0"/>
              <a:t>Decisão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Aula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22 0.06273 L -0.0043 0.1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19360" y="1348804"/>
            <a:ext cx="11372555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Uma boa Tabela precisar ser compreendida sem a necessidade de consulta ao texto;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Contenha unicamente os dados necessários;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Estrutura seja a mais simples e objetiva possível;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Dados logicamente ordenados.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800" b="1" dirty="0">
              <a:latin typeface="+mn-lt"/>
            </a:endParaRPr>
          </a:p>
        </p:txBody>
      </p:sp>
      <p:pic>
        <p:nvPicPr>
          <p:cNvPr id="6151" name="Picture 7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1868756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051319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233881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416444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49420" y="221860"/>
            <a:ext cx="4811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5388"/>
                </a:solidFill>
              </a:rPr>
              <a:t>Criando uma boa Tabela</a:t>
            </a:r>
            <a:endParaRPr lang="pt-BR" sz="3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49" y="4851440"/>
            <a:ext cx="2213314" cy="14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51" name="Picture 7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1868756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051319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233881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416444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49420" y="221860"/>
            <a:ext cx="4811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5388"/>
                </a:solidFill>
              </a:rPr>
              <a:t>Criando uma boa Tabela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1009726" y="1103700"/>
            <a:ext cx="4159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Uma boa Tabela deve ser: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849420" y="2691081"/>
            <a:ext cx="3535380" cy="1638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Simples</a:t>
            </a:r>
            <a:endParaRPr lang="pt-BR" b="1" dirty="0"/>
          </a:p>
        </p:txBody>
      </p:sp>
      <p:sp>
        <p:nvSpPr>
          <p:cNvPr id="16" name="Seta para a direita 15"/>
          <p:cNvSpPr/>
          <p:nvPr/>
        </p:nvSpPr>
        <p:spPr>
          <a:xfrm>
            <a:off x="4679591" y="2691081"/>
            <a:ext cx="3535380" cy="1638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Didática</a:t>
            </a:r>
            <a:endParaRPr lang="pt-BR" b="1" dirty="0"/>
          </a:p>
        </p:txBody>
      </p:sp>
      <p:sp>
        <p:nvSpPr>
          <p:cNvPr id="17" name="Seta para a direita 16"/>
          <p:cNvSpPr/>
          <p:nvPr/>
        </p:nvSpPr>
        <p:spPr>
          <a:xfrm>
            <a:off x="8509762" y="2691081"/>
            <a:ext cx="3535380" cy="1638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Concisa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324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51" name="Picture 7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1868756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051319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233881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biblioteca.fsp.usp.br/~biblioteca/guia/img/bulet_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" y="2416444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49420" y="221860"/>
            <a:ext cx="4811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5388"/>
                </a:solidFill>
              </a:rPr>
              <a:t>Criando uma boa Tabela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849420" y="1345536"/>
            <a:ext cx="4454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Uma tabela má formulada é:</a:t>
            </a:r>
            <a:endParaRPr lang="pt-BR" sz="2800" dirty="0"/>
          </a:p>
        </p:txBody>
      </p:sp>
      <p:sp>
        <p:nvSpPr>
          <p:cNvPr id="11" name="Seta para a direita 10"/>
          <p:cNvSpPr/>
          <p:nvPr/>
        </p:nvSpPr>
        <p:spPr>
          <a:xfrm>
            <a:off x="849420" y="2691081"/>
            <a:ext cx="3535380" cy="1638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Complexas em excesso</a:t>
            </a:r>
            <a:endParaRPr lang="pt-BR" b="1" dirty="0"/>
          </a:p>
        </p:txBody>
      </p:sp>
      <p:sp>
        <p:nvSpPr>
          <p:cNvPr id="12" name="Seta para a direita 11"/>
          <p:cNvSpPr/>
          <p:nvPr/>
        </p:nvSpPr>
        <p:spPr>
          <a:xfrm>
            <a:off x="4679591" y="2691081"/>
            <a:ext cx="3535380" cy="1638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Pouco didáticas</a:t>
            </a:r>
            <a:endParaRPr lang="pt-BR" b="1" dirty="0"/>
          </a:p>
        </p:txBody>
      </p:sp>
      <p:sp>
        <p:nvSpPr>
          <p:cNvPr id="13" name="Seta para a direita 12"/>
          <p:cNvSpPr/>
          <p:nvPr/>
        </p:nvSpPr>
        <p:spPr>
          <a:xfrm>
            <a:off x="8509762" y="2691081"/>
            <a:ext cx="3535380" cy="1638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Excesso de informação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85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27114" y="3386314"/>
            <a:ext cx="10752507" cy="2746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027114" y="237882"/>
            <a:ext cx="10752507" cy="283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1139713" y="6421642"/>
            <a:ext cx="10527307" cy="365125"/>
          </a:xfrm>
        </p:spPr>
        <p:txBody>
          <a:bodyPr/>
          <a:lstStyle/>
          <a:p>
            <a:r>
              <a:rPr lang="pt-BR" dirty="0" smtClean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85408"/>
              </p:ext>
            </p:extLst>
          </p:nvPr>
        </p:nvGraphicFramePr>
        <p:xfrm>
          <a:off x="1075766" y="3641084"/>
          <a:ext cx="10636622" cy="226123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455893"/>
                <a:gridCol w="1411941"/>
                <a:gridCol w="1411941"/>
                <a:gridCol w="2167901"/>
                <a:gridCol w="2188946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PIB per </a:t>
                      </a:r>
                      <a:r>
                        <a:rPr lang="pt-BR" sz="1800" u="none" strike="noStrike" dirty="0" smtClean="0">
                          <a:effectLst/>
                        </a:rPr>
                        <a:t>capita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Freq. Absoluta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Freq. Relativa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Freq. acumulada </a:t>
                      </a:r>
                      <a:br>
                        <a:rPr lang="pt-BR" sz="1800" u="none" strike="noStrike" dirty="0">
                          <a:effectLst/>
                        </a:rPr>
                      </a:br>
                      <a:r>
                        <a:rPr lang="pt-BR" sz="1800" u="none" strike="noStrike" dirty="0">
                          <a:effectLst/>
                        </a:rPr>
                        <a:t>absoluta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Freq. acumulada </a:t>
                      </a:r>
                      <a:br>
                        <a:rPr lang="pt-BR" sz="1800" u="none" strike="noStrike">
                          <a:effectLst/>
                        </a:rPr>
                      </a:br>
                      <a:r>
                        <a:rPr lang="pt-BR" sz="1800" u="none" strike="noStrike">
                          <a:effectLst/>
                        </a:rPr>
                        <a:t>relativa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R$  17.862,60 |--R$ 22.726,53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15,38%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15,38%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R$ 22.726,53  </a:t>
                      </a:r>
                      <a:r>
                        <a:rPr lang="pt-BR" sz="1800" u="none" strike="noStrike" dirty="0" smtClean="0">
                          <a:effectLst/>
                        </a:rPr>
                        <a:t> |-- </a:t>
                      </a:r>
                      <a:r>
                        <a:rPr lang="pt-BR" sz="1800" u="none" strike="noStrike" dirty="0">
                          <a:effectLst/>
                        </a:rPr>
                        <a:t>R$ 27.590,46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35,90%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20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51,28%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R$ 27.590,46|-- R$ 32.454,4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20,51%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71,79%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 </a:t>
                      </a:r>
                      <a:r>
                        <a:rPr lang="pt-BR" sz="1800" u="none" strike="noStrike" dirty="0">
                          <a:effectLst/>
                        </a:rPr>
                        <a:t>R$ 32.454,4  </a:t>
                      </a:r>
                      <a:r>
                        <a:rPr lang="pt-BR" sz="1800" u="none" strike="noStrike" dirty="0" smtClean="0">
                          <a:effectLst/>
                        </a:rPr>
                        <a:t> |-- </a:t>
                      </a:r>
                      <a:r>
                        <a:rPr lang="pt-BR" sz="1800" u="none" strike="noStrike" dirty="0">
                          <a:effectLst/>
                        </a:rPr>
                        <a:t>R$ 37.318,33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17,95%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89,74%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R$ 37.318,33  |-- R$ 42.182,26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5,13%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94,87%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R$ 42.182,26  </a:t>
                      </a:r>
                      <a:r>
                        <a:rPr lang="pt-BR" sz="1800" u="none" strike="noStrike" dirty="0" smtClean="0">
                          <a:effectLst/>
                        </a:rPr>
                        <a:t> |--|</a:t>
                      </a:r>
                      <a:r>
                        <a:rPr lang="pt-BR" sz="1800" u="none" strike="noStrike" dirty="0">
                          <a:effectLst/>
                        </a:rPr>
                        <a:t>R$ 47.046,20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5,13%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100,00%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12000"/>
              </p:ext>
            </p:extLst>
          </p:nvPr>
        </p:nvGraphicFramePr>
        <p:xfrm>
          <a:off x="1098503" y="564776"/>
          <a:ext cx="10694568" cy="220451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90795"/>
                <a:gridCol w="2190795"/>
                <a:gridCol w="2190795"/>
                <a:gridCol w="2015530"/>
                <a:gridCol w="2106653"/>
              </a:tblGrid>
              <a:tr h="5244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Setores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Frequência </a:t>
                      </a:r>
                      <a:r>
                        <a:rPr lang="pt-BR" sz="1800" u="none" strike="noStrike" dirty="0">
                          <a:effectLst/>
                        </a:rPr>
                        <a:t>absoluta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Frequência </a:t>
                      </a:r>
                      <a:r>
                        <a:rPr lang="pt-BR" sz="1800" u="none" strike="noStrike" dirty="0">
                          <a:effectLst/>
                        </a:rPr>
                        <a:t>relativa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Freq. acumulada </a:t>
                      </a:r>
                      <a:br>
                        <a:rPr lang="pt-BR" sz="1800" u="none" strike="noStrike">
                          <a:effectLst/>
                        </a:rPr>
                      </a:br>
                      <a:r>
                        <a:rPr lang="pt-BR" sz="1800" u="none" strike="noStrike">
                          <a:effectLst/>
                        </a:rPr>
                        <a:t>absoluta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Freq. acumulada </a:t>
                      </a:r>
                      <a:br>
                        <a:rPr lang="pt-BR" sz="1800" u="none" strike="noStrike" dirty="0">
                          <a:effectLst/>
                        </a:rPr>
                      </a:br>
                      <a:r>
                        <a:rPr lang="pt-BR" sz="1800" u="none" strike="noStrike" dirty="0">
                          <a:effectLst/>
                        </a:rPr>
                        <a:t>relativa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92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Indústria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34.006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11,11%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34.006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11,11%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92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Construção Civil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17.232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5,63%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51.238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16,75%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92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Comércio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113.006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36,94%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164.244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53,68%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92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Serviços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114.032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37,27%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278.276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90,95%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92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Agropecuária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27.681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9,05%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305.957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100,00%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Retângulo de cantos arredondados 13"/>
          <p:cNvSpPr/>
          <p:nvPr/>
        </p:nvSpPr>
        <p:spPr>
          <a:xfrm>
            <a:off x="1102659" y="2111188"/>
            <a:ext cx="10609729" cy="37651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98505" y="4494376"/>
            <a:ext cx="10609729" cy="28844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098504" y="5633775"/>
            <a:ext cx="10609729" cy="28844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098504" y="5873820"/>
            <a:ext cx="3461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Fonte: Elaborado pelo autor, IPARDES (2021).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098504" y="2767453"/>
            <a:ext cx="3458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 smtClean="0"/>
              <a:t>Elaborado pelo autor, IPARDES </a:t>
            </a:r>
            <a:r>
              <a:rPr lang="pt-BR" sz="1400" dirty="0"/>
              <a:t>(2021).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98504" y="237881"/>
            <a:ext cx="6719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Tabela </a:t>
            </a:r>
            <a:r>
              <a:rPr lang="pt-BR" dirty="0" smtClean="0"/>
              <a:t>3 </a:t>
            </a:r>
            <a:r>
              <a:rPr lang="pt-BR" dirty="0"/>
              <a:t>– Tabela de frequência </a:t>
            </a:r>
            <a:r>
              <a:rPr lang="pt-BR" dirty="0" smtClean="0"/>
              <a:t>das </a:t>
            </a:r>
            <a:r>
              <a:rPr lang="pt-BR" dirty="0"/>
              <a:t>empresas por setores </a:t>
            </a:r>
            <a:r>
              <a:rPr lang="pt-BR" dirty="0" smtClean="0"/>
              <a:t>no Paraná</a:t>
            </a:r>
            <a:endParaRPr lang="pt-BR" dirty="0"/>
          </a:p>
          <a:p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1098504" y="3338664"/>
            <a:ext cx="7434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Tabela 4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Tabela de frequência do PIB per capita nas microrregiões do Paraná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4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31269" y="211999"/>
            <a:ext cx="10752507" cy="3124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031269" y="3515228"/>
            <a:ext cx="10752507" cy="2831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27540"/>
              </p:ext>
            </p:extLst>
          </p:nvPr>
        </p:nvGraphicFramePr>
        <p:xfrm>
          <a:off x="1095188" y="528917"/>
          <a:ext cx="10536518" cy="253555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394220"/>
                <a:gridCol w="1895320"/>
                <a:gridCol w="2144770"/>
                <a:gridCol w="2144770"/>
                <a:gridCol w="1957438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Trabalhadores com ensino </a:t>
                      </a:r>
                      <a:br>
                        <a:rPr lang="pt-BR" sz="1800" u="none" strike="noStrike" dirty="0">
                          <a:effectLst/>
                        </a:rPr>
                      </a:br>
                      <a:r>
                        <a:rPr lang="pt-BR" sz="1800" u="none" strike="noStrike" dirty="0">
                          <a:effectLst/>
                        </a:rPr>
                        <a:t>médio </a:t>
                      </a:r>
                      <a:r>
                        <a:rPr lang="pt-BR" sz="1800" u="none" strike="noStrike" dirty="0" smtClean="0">
                          <a:effectLst/>
                        </a:rPr>
                        <a:t>(mil habitantes)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Freq. Absoluta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Freq. Relativa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Freq. acumulada </a:t>
                      </a:r>
                      <a:br>
                        <a:rPr lang="pt-BR" sz="1800" u="none" strike="noStrike">
                          <a:effectLst/>
                        </a:rPr>
                      </a:br>
                      <a:r>
                        <a:rPr lang="pt-BR" sz="1800" u="none" strike="noStrike">
                          <a:effectLst/>
                        </a:rPr>
                        <a:t>absoluta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Freq. acumulada </a:t>
                      </a:r>
                      <a:br>
                        <a:rPr lang="pt-BR" sz="1800" u="none" strike="noStrike">
                          <a:effectLst/>
                        </a:rPr>
                      </a:br>
                      <a:r>
                        <a:rPr lang="pt-BR" sz="1800" u="none" strike="noStrike">
                          <a:effectLst/>
                        </a:rPr>
                        <a:t>relativa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50,44|--70,18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17,95%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17,95%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70,18|--89,92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20,51%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38,46%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  89,92|--109,67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20,51%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58,97%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109,67|--129,41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23,08%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82,05%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129,41|--149,15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12,82%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94,87%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  149,15|--|168,89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5,13%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100,00%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1098504" y="237881"/>
            <a:ext cx="10318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Tabela </a:t>
            </a:r>
            <a:r>
              <a:rPr lang="pt-BR" dirty="0" smtClean="0"/>
              <a:t>5 </a:t>
            </a:r>
            <a:r>
              <a:rPr lang="pt-BR" dirty="0"/>
              <a:t>– Tabela de frequência do </a:t>
            </a:r>
            <a:r>
              <a:rPr lang="pt-BR" dirty="0" smtClean="0"/>
              <a:t>número de trabalhadores com ensino médio nas </a:t>
            </a:r>
            <a:r>
              <a:rPr lang="pt-BR" dirty="0"/>
              <a:t>microrregiões do Paraná</a:t>
            </a:r>
          </a:p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84356" y="3515228"/>
            <a:ext cx="10600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Tabela 6</a:t>
            </a:r>
            <a:r>
              <a:rPr lang="pt-BR" dirty="0" smtClean="0"/>
              <a:t> </a:t>
            </a:r>
            <a:r>
              <a:rPr lang="pt-BR" dirty="0"/>
              <a:t>– Tabela de frequência </a:t>
            </a:r>
            <a:r>
              <a:rPr lang="pt-BR" dirty="0" smtClean="0"/>
              <a:t>da violência nas </a:t>
            </a:r>
            <a:r>
              <a:rPr lang="pt-BR" dirty="0"/>
              <a:t>microrregiões do Paraná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12572" y="3028750"/>
            <a:ext cx="3461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Fonte: Elaborado pelo autor, IPARDES (2021).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12572" y="6100785"/>
            <a:ext cx="3461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Fonte: Elaborado pelo autor, IPARDES (2021).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102659" y="2245658"/>
            <a:ext cx="10609729" cy="24204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089044" y="2818414"/>
            <a:ext cx="10609729" cy="24204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26105"/>
              </p:ext>
            </p:extLst>
          </p:nvPr>
        </p:nvGraphicFramePr>
        <p:xfrm>
          <a:off x="1120589" y="3858121"/>
          <a:ext cx="10798156" cy="226123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319889"/>
                <a:gridCol w="1402836"/>
                <a:gridCol w="1388294"/>
                <a:gridCol w="2464948"/>
                <a:gridCol w="2222189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ICMS per capita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Freq. Absoluta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Freq. Relativa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Freq. acumulada </a:t>
                      </a:r>
                      <a:br>
                        <a:rPr lang="pt-BR" sz="1800" u="none" strike="noStrike">
                          <a:effectLst/>
                        </a:rPr>
                      </a:br>
                      <a:r>
                        <a:rPr lang="pt-BR" sz="1800" u="none" strike="noStrike">
                          <a:effectLst/>
                        </a:rPr>
                        <a:t>absoluta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Freq. acumulada </a:t>
                      </a:r>
                      <a:br>
                        <a:rPr lang="pt-BR" sz="1800" u="none" strike="noStrike">
                          <a:effectLst/>
                        </a:rPr>
                      </a:br>
                      <a:r>
                        <a:rPr lang="pt-BR" sz="1800" u="none" strike="noStrike">
                          <a:effectLst/>
                        </a:rPr>
                        <a:t>relativa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   R$ 26,77|-- R$ 897,3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74,36%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74,36%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       R$  897,3|-- R$ 1767,83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12,82%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87,18%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  R$  1767,83|-- R$ 2638,36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5,13%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92,31%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R$ 2638,36|-- R$ 3508,9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5,13%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97,44%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     R$ 3508,9|-- R$ 4379,43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0,00%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97,44%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    R$ 4379,43|--|R$ 5249,96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2,56%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100,00%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Retângulo de cantos arredondados 15"/>
          <p:cNvSpPr/>
          <p:nvPr/>
        </p:nvSpPr>
        <p:spPr>
          <a:xfrm>
            <a:off x="1112572" y="4450327"/>
            <a:ext cx="10495581" cy="2476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120589" y="5873712"/>
            <a:ext cx="10495581" cy="2498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1096708" y="6279877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718740" y="6295404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893398" y="240914"/>
            <a:ext cx="9447390" cy="596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 smtClean="0"/>
              <a:t>Para concluir...</a:t>
            </a:r>
            <a:endParaRPr lang="pt-BR" b="1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24632" y="1283949"/>
            <a:ext cx="943394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Conheça sua base de </a:t>
            </a:r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dados.</a:t>
            </a:r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lvl="0"/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Sua Tabela está respondendo uma </a:t>
            </a:r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pergunta.</a:t>
            </a:r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 cliente em primeiro </a:t>
            </a:r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lugar</a:t>
            </a:r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.</a:t>
            </a:r>
          </a:p>
          <a:p>
            <a:endParaRPr lang="pt-BR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Lembre-se: boas informações são a matéria prima da tomada de decisão.</a:t>
            </a:r>
          </a:p>
          <a:p>
            <a:endParaRPr lang="pt-BR" sz="2400" dirty="0" smtClean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067" y="3730773"/>
            <a:ext cx="2205018" cy="20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36466" r="-442" b="7720"/>
          <a:stretch/>
        </p:blipFill>
        <p:spPr>
          <a:xfrm>
            <a:off x="-1" y="-51493"/>
            <a:ext cx="12330953" cy="4569705"/>
          </a:xfr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Como analisar Tabelas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Me. Rodrigo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5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936683" y="119812"/>
            <a:ext cx="4929180" cy="6723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dirty="0" smtClean="0"/>
              <a:t>Como </a:t>
            </a:r>
            <a:r>
              <a:rPr lang="pt-BR" sz="3600" dirty="0"/>
              <a:t>analisar Tabelas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826161" y="844403"/>
            <a:ext cx="8949851" cy="1091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Tabelas tem como função organizar os dados </a:t>
            </a:r>
            <a:r>
              <a:rPr lang="pt-BR" sz="2400" dirty="0" smtClean="0"/>
              <a:t>coletados.</a:t>
            </a:r>
            <a:endParaRPr lang="pt-BR" sz="2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26161" y="2471157"/>
            <a:ext cx="10079404" cy="1213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Boas informações são </a:t>
            </a:r>
            <a:r>
              <a:rPr lang="pt-BR" sz="2400" dirty="0" smtClean="0"/>
              <a:t>as matérias primas da </a:t>
            </a:r>
            <a:r>
              <a:rPr lang="pt-BR" sz="2400" dirty="0"/>
              <a:t>tomada de decisão.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826161" y="4219275"/>
            <a:ext cx="11365839" cy="195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Em estatística, informações são </a:t>
            </a:r>
            <a:r>
              <a:rPr lang="pt-BR" sz="2400" dirty="0" smtClean="0"/>
              <a:t>geradas a </a:t>
            </a:r>
            <a:r>
              <a:rPr lang="pt-BR" sz="2400" dirty="0"/>
              <a:t>partir </a:t>
            </a:r>
            <a:r>
              <a:rPr lang="pt-BR" sz="2400" dirty="0" smtClean="0"/>
              <a:t>da obtenção</a:t>
            </a:r>
            <a:r>
              <a:rPr lang="pt-BR" sz="2400" dirty="0"/>
              <a:t>, tratamento e análise de dados. Por exemplo: Considere os valores 5, 7, 12, 3. Assim apresentados são apenas números, mas se você souber que são os </a:t>
            </a:r>
            <a:r>
              <a:rPr lang="pt-BR" sz="2400" dirty="0" smtClean="0"/>
              <a:t>números </a:t>
            </a:r>
            <a:r>
              <a:rPr lang="pt-BR" sz="2400" dirty="0"/>
              <a:t>de anos de atividade de 4 empresas, já terá uma breve informação sobre elas.</a:t>
            </a:r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869142" y="1762099"/>
            <a:ext cx="8592670" cy="285273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Lembre-se:</a:t>
            </a:r>
            <a:br>
              <a:rPr lang="pt-BR" dirty="0" smtClean="0"/>
            </a:br>
            <a:r>
              <a:rPr lang="pt-BR" dirty="0" smtClean="0"/>
              <a:t>Dados </a:t>
            </a:r>
            <a:r>
              <a:rPr lang="pt-BR" dirty="0"/>
              <a:t>= Números + </a:t>
            </a:r>
            <a:r>
              <a:rPr lang="pt-BR" dirty="0" smtClean="0"/>
              <a:t>Significado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Informação = Dados + tratamento</a:t>
            </a:r>
            <a:br>
              <a:rPr lang="pt-BR" dirty="0" smtClean="0"/>
            </a:br>
            <a:r>
              <a:rPr lang="pt-BR" dirty="0" smtClean="0"/>
              <a:t> +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Espaço Reservado para Texto 12"/>
          <p:cNvSpPr>
            <a:spLocks noGrp="1"/>
          </p:cNvSpPr>
          <p:nvPr>
            <p:ph type="body" idx="4294967295"/>
          </p:nvPr>
        </p:nvSpPr>
        <p:spPr>
          <a:xfrm>
            <a:off x="4252885" y="151117"/>
            <a:ext cx="3583234" cy="6723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600" b="1" dirty="0" smtClean="0">
                <a:solidFill>
                  <a:srgbClr val="005388"/>
                </a:solidFill>
              </a:rPr>
              <a:t>Tipos de dados</a:t>
            </a:r>
            <a:endParaRPr lang="pt-BR" sz="3600" b="1" dirty="0">
              <a:solidFill>
                <a:srgbClr val="005388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1277472"/>
            <a:ext cx="9238129" cy="40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803199" y="6202906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23704" y="92919"/>
            <a:ext cx="1071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005388"/>
                </a:solidFill>
              </a:rPr>
              <a:t>Construção de Tabelas de acordo com </a:t>
            </a:r>
            <a:r>
              <a:rPr lang="pt-BR" sz="3600" b="1" dirty="0" smtClean="0">
                <a:solidFill>
                  <a:srgbClr val="005388"/>
                </a:solidFill>
              </a:rPr>
              <a:t>o tipo de dado</a:t>
            </a:r>
            <a:endParaRPr lang="pt-BR" sz="3600" b="1" dirty="0">
              <a:solidFill>
                <a:srgbClr val="005388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23704" y="5431361"/>
            <a:ext cx="98884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5388"/>
                </a:solidFill>
              </a:rPr>
              <a:t>Agora que você sabe o que são dados, que tal conhecer os dados </a:t>
            </a:r>
          </a:p>
          <a:p>
            <a:pPr algn="ctr"/>
            <a:r>
              <a:rPr lang="pt-BR" sz="2800" b="1" dirty="0" smtClean="0">
                <a:solidFill>
                  <a:srgbClr val="005388"/>
                </a:solidFill>
              </a:rPr>
              <a:t>reais sobre atributos sociais e econômicos do Paraná?</a:t>
            </a:r>
            <a:endParaRPr lang="pt-BR" sz="2800" b="1" dirty="0">
              <a:solidFill>
                <a:srgbClr val="005388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971110" y="1381258"/>
            <a:ext cx="4107327" cy="3751482"/>
            <a:chOff x="971110" y="1381258"/>
            <a:chExt cx="4107327" cy="3751482"/>
          </a:xfrm>
        </p:grpSpPr>
        <p:sp>
          <p:nvSpPr>
            <p:cNvPr id="4" name="Seta para a direita 3"/>
            <p:cNvSpPr/>
            <p:nvPr/>
          </p:nvSpPr>
          <p:spPr>
            <a:xfrm>
              <a:off x="971110" y="1381258"/>
              <a:ext cx="4107327" cy="1033780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800" dirty="0"/>
                <a:t>Variáveis qualitativas</a:t>
              </a:r>
            </a:p>
          </p:txBody>
        </p:sp>
        <p:sp>
          <p:nvSpPr>
            <p:cNvPr id="10" name="Seta para a direita 9"/>
            <p:cNvSpPr/>
            <p:nvPr/>
          </p:nvSpPr>
          <p:spPr>
            <a:xfrm>
              <a:off x="971110" y="2655421"/>
              <a:ext cx="4107327" cy="112506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800" dirty="0"/>
                <a:t>Quantitativas </a:t>
              </a:r>
              <a:r>
                <a:rPr lang="pt-BR" sz="2800" dirty="0" smtClean="0"/>
                <a:t>discretas</a:t>
              </a:r>
              <a:endParaRPr lang="pt-BR" sz="2800" dirty="0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971110" y="3974635"/>
              <a:ext cx="4107327" cy="115810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800" dirty="0" smtClean="0"/>
                <a:t>Quantitativas </a:t>
              </a:r>
              <a:r>
                <a:rPr lang="pt-BR" sz="2800" dirty="0"/>
                <a:t>contínuas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5144334" y="-62451"/>
            <a:ext cx="288936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1300" dirty="0" smtClean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?</a:t>
            </a:r>
            <a:endParaRPr lang="pt-BR" sz="41300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7974106" y="1414203"/>
            <a:ext cx="4090809" cy="3715372"/>
            <a:chOff x="7974106" y="1414203"/>
            <a:chExt cx="4090809" cy="3715372"/>
          </a:xfrm>
        </p:grpSpPr>
        <p:sp>
          <p:nvSpPr>
            <p:cNvPr id="14" name="Fluxograma: Processo alternativo 13"/>
            <p:cNvSpPr/>
            <p:nvPr/>
          </p:nvSpPr>
          <p:spPr>
            <a:xfrm>
              <a:off x="7974106" y="1414203"/>
              <a:ext cx="4061012" cy="877674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Tabela de frequência </a:t>
              </a:r>
            </a:p>
          </p:txBody>
        </p:sp>
        <p:sp>
          <p:nvSpPr>
            <p:cNvPr id="15" name="Fluxograma: Processo alternativo 14"/>
            <p:cNvSpPr/>
            <p:nvPr/>
          </p:nvSpPr>
          <p:spPr>
            <a:xfrm>
              <a:off x="7974106" y="4251901"/>
              <a:ext cx="4061012" cy="877674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Tabela de </a:t>
              </a:r>
              <a:r>
                <a:rPr lang="pt-BR" sz="2800" dirty="0" smtClean="0"/>
                <a:t>frequência com classes </a:t>
              </a:r>
              <a:endParaRPr lang="pt-BR" sz="2800" dirty="0"/>
            </a:p>
          </p:txBody>
        </p:sp>
        <p:sp>
          <p:nvSpPr>
            <p:cNvPr id="16" name="Fluxograma: Processo alternativo 15"/>
            <p:cNvSpPr/>
            <p:nvPr/>
          </p:nvSpPr>
          <p:spPr>
            <a:xfrm>
              <a:off x="8003903" y="2742898"/>
              <a:ext cx="4061012" cy="877674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Tabela de frequência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4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83351" y="123647"/>
            <a:ext cx="10752507" cy="952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1108551" y="6254223"/>
            <a:ext cx="10527307" cy="365125"/>
          </a:xfrm>
        </p:spPr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79950" y="154504"/>
            <a:ext cx="111148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5388"/>
                </a:solidFill>
              </a:rPr>
              <a:t>Seu gestor chegou em você e solicitou informações com os dados da </a:t>
            </a:r>
          </a:p>
          <a:p>
            <a:r>
              <a:rPr lang="pt-BR" sz="2800" b="1" dirty="0" smtClean="0">
                <a:solidFill>
                  <a:srgbClr val="005388"/>
                </a:solidFill>
              </a:rPr>
              <a:t>planilha abaixo. Como proceder?</a:t>
            </a:r>
          </a:p>
          <a:p>
            <a:endParaRPr lang="pt-BR" sz="2800" b="1" dirty="0">
              <a:solidFill>
                <a:srgbClr val="005388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51" y="1189874"/>
            <a:ext cx="10953461" cy="53185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748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23704" y="392242"/>
            <a:ext cx="8317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5388"/>
                </a:solidFill>
              </a:rPr>
              <a:t>Conhecendo os elementos de uma Tabela</a:t>
            </a:r>
            <a:endParaRPr 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99" y="1350628"/>
            <a:ext cx="10486284" cy="4147908"/>
          </a:xfrm>
          <a:prstGeom prst="rect">
            <a:avLst/>
          </a:prstGeom>
        </p:spPr>
      </p:pic>
      <p:sp>
        <p:nvSpPr>
          <p:cNvPr id="10" name="Espaço Reservado para Texto 4"/>
          <p:cNvSpPr>
            <a:spLocks noGrp="1"/>
          </p:cNvSpPr>
          <p:nvPr>
            <p:ph type="body" idx="15"/>
          </p:nvPr>
        </p:nvSpPr>
        <p:spPr>
          <a:xfrm>
            <a:off x="3240740" y="5339161"/>
            <a:ext cx="7377953" cy="600084"/>
          </a:xfrm>
        </p:spPr>
        <p:txBody>
          <a:bodyPr/>
          <a:lstStyle/>
          <a:p>
            <a:r>
              <a:rPr lang="pt-BR" sz="1050" dirty="0" smtClean="0">
                <a:solidFill>
                  <a:schemeClr val="tx1"/>
                </a:solidFill>
              </a:rPr>
              <a:t>EMBRAPA. Disponível em: </a:t>
            </a:r>
            <a:r>
              <a:rPr lang="pt-BR" sz="1050" dirty="0">
                <a:solidFill>
                  <a:schemeClr val="tx1"/>
                </a:solidFill>
              </a:rPr>
              <a:t>https://www.embrapa.br/manual-de-editoracao/padronizacao-e-estilo/tabela. </a:t>
            </a:r>
            <a:r>
              <a:rPr lang="pt-BR" sz="1050" dirty="0" smtClean="0">
                <a:solidFill>
                  <a:schemeClr val="tx1"/>
                </a:solidFill>
              </a:rPr>
              <a:t>Acesso em 20out. 2021</a:t>
            </a:r>
            <a:endParaRPr lang="pt-B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6378778" y="3709012"/>
            <a:ext cx="5813222" cy="259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504" y="3709012"/>
            <a:ext cx="4914781" cy="259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>
          <a:xfrm>
            <a:off x="1323704" y="6252718"/>
            <a:ext cx="10527307" cy="365125"/>
          </a:xfrm>
        </p:spPr>
        <p:txBody>
          <a:bodyPr/>
          <a:lstStyle/>
          <a:p>
            <a:r>
              <a:rPr lang="pt-BR" dirty="0" smtClean="0"/>
              <a:t>Projeto de Ensino - Estatística, Gestão e Tomada de Decisão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3855554" y="97202"/>
            <a:ext cx="5463605" cy="1266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TABELAS </a:t>
            </a:r>
            <a:r>
              <a:rPr lang="pt-BR" sz="3200" b="1" dirty="0"/>
              <a:t>DE </a:t>
            </a:r>
            <a:r>
              <a:rPr lang="pt-BR" sz="3200" b="1" dirty="0" smtClean="0"/>
              <a:t>FREQUÊNCIA</a:t>
            </a:r>
            <a:endParaRPr lang="pt-BR" sz="3200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089294" y="1978922"/>
            <a:ext cx="4397189" cy="1591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Frequência simples</a:t>
            </a:r>
            <a:endParaRPr lang="pt-BR" sz="3200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43632" y="1978921"/>
            <a:ext cx="4397189" cy="1591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Frequência com classes</a:t>
            </a:r>
            <a:endParaRPr lang="pt-BR" sz="3200" b="1" dirty="0"/>
          </a:p>
        </p:txBody>
      </p:sp>
      <p:sp>
        <p:nvSpPr>
          <p:cNvPr id="12" name="Seta em curva para a esquerda 11"/>
          <p:cNvSpPr/>
          <p:nvPr/>
        </p:nvSpPr>
        <p:spPr>
          <a:xfrm>
            <a:off x="5729384" y="1586963"/>
            <a:ext cx="437249" cy="10461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87481"/>
              </p:ext>
            </p:extLst>
          </p:nvPr>
        </p:nvGraphicFramePr>
        <p:xfrm>
          <a:off x="1323704" y="4012100"/>
          <a:ext cx="4134597" cy="20398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96759"/>
                <a:gridCol w="1506201"/>
                <a:gridCol w="1431637"/>
              </a:tblGrid>
              <a:tr h="3207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Setores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effectLst/>
                        </a:rPr>
                        <a:t>Frequência </a:t>
                      </a:r>
                    </a:p>
                    <a:p>
                      <a:pPr algn="ctr" fontAlgn="ctr"/>
                      <a:r>
                        <a:rPr lang="pt-BR" sz="1400" b="1" u="none" strike="noStrike" dirty="0" smtClean="0">
                          <a:effectLst/>
                        </a:rPr>
                        <a:t>absoluta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effectLst/>
                        </a:rPr>
                        <a:t>Frequência </a:t>
                      </a:r>
                    </a:p>
                    <a:p>
                      <a:pPr algn="ctr" fontAlgn="ctr"/>
                      <a:r>
                        <a:rPr lang="pt-BR" sz="1400" b="1" u="none" strike="noStrike" dirty="0" smtClean="0">
                          <a:effectLst/>
                        </a:rPr>
                        <a:t>relativa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7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Indústria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34.006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11,11%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7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Construção Civil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17.232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5,63%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7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Comércio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113.006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36,94%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7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Serviços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114.032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37,27%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7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u="none" strike="noStrike" dirty="0">
                          <a:effectLst/>
                        </a:rPr>
                        <a:t>Agropecuária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u="none" strike="noStrike" dirty="0">
                          <a:effectLst/>
                        </a:rPr>
                        <a:t>27.681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u="none" strike="noStrike" dirty="0">
                          <a:effectLst/>
                        </a:rPr>
                        <a:t>9,05%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94175"/>
              </p:ext>
            </p:extLst>
          </p:nvPr>
        </p:nvGraphicFramePr>
        <p:xfrm>
          <a:off x="6463482" y="3963723"/>
          <a:ext cx="5642352" cy="2195331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64177"/>
                <a:gridCol w="1756999"/>
                <a:gridCol w="1410588"/>
                <a:gridCol w="1410588"/>
              </a:tblGrid>
              <a:tr h="5042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Nº classes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Trabalhadores com ensino </a:t>
                      </a:r>
                      <a:r>
                        <a:rPr lang="pt-BR" sz="1400" u="none" strike="noStrike" dirty="0" smtClean="0">
                          <a:effectLst/>
                        </a:rPr>
                        <a:t>médio (mil habitantes)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Freq. Absoluta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Freq. Relativa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50,44|--70,18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17,95%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70,18|--89,92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20,51%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  89,92|--109,67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20,51%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109,67|--129,41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23,08%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129,41|--149,15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12,82%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6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u="none" strike="noStrike" dirty="0">
                          <a:effectLst/>
                        </a:rPr>
                        <a:t>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u="none" strike="noStrike" dirty="0">
                          <a:effectLst/>
                        </a:rPr>
                        <a:t>  149,15|--|168,89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u="none" strike="noStrike" dirty="0">
                          <a:effectLst/>
                        </a:rPr>
                        <a:t>5,13%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7" name="Seta em curva para a esquerda 16"/>
          <p:cNvSpPr/>
          <p:nvPr/>
        </p:nvSpPr>
        <p:spPr>
          <a:xfrm flipH="1">
            <a:off x="6463482" y="1586963"/>
            <a:ext cx="515542" cy="10461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277520" y="4004076"/>
            <a:ext cx="1285025" cy="200377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525131" y="3987165"/>
            <a:ext cx="2855677" cy="212684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264995" y="3690135"/>
            <a:ext cx="4683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Tabela 1 – Distribuição de empresas por setores no PR</a:t>
            </a:r>
            <a:endParaRPr lang="pt-BR" sz="1600" dirty="0"/>
          </a:p>
        </p:txBody>
      </p:sp>
      <p:sp>
        <p:nvSpPr>
          <p:cNvPr id="21" name="Retângulo 20"/>
          <p:cNvSpPr/>
          <p:nvPr/>
        </p:nvSpPr>
        <p:spPr>
          <a:xfrm>
            <a:off x="6463482" y="3667752"/>
            <a:ext cx="5273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/>
              <a:t>Tabela 1 – Número de trabalhadores com ensino médio no PR</a:t>
            </a:r>
            <a:endParaRPr lang="pt-BR" sz="1600" dirty="0"/>
          </a:p>
        </p:txBody>
      </p:sp>
      <p:sp>
        <p:nvSpPr>
          <p:cNvPr id="22" name="Retângulo 21"/>
          <p:cNvSpPr/>
          <p:nvPr/>
        </p:nvSpPr>
        <p:spPr>
          <a:xfrm>
            <a:off x="1236870" y="6022277"/>
            <a:ext cx="1721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RAIS/MTE (2020).</a:t>
            </a:r>
            <a:endParaRPr lang="pt-BR" sz="1200" dirty="0"/>
          </a:p>
        </p:txBody>
      </p:sp>
      <p:sp>
        <p:nvSpPr>
          <p:cNvPr id="24" name="Retângulo 23"/>
          <p:cNvSpPr/>
          <p:nvPr/>
        </p:nvSpPr>
        <p:spPr>
          <a:xfrm>
            <a:off x="6461368" y="6035485"/>
            <a:ext cx="1617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IPARDES (2021).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3111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7" grpId="0" animBg="1"/>
      <p:bldP spid="8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3166</TotalTime>
  <Words>954</Words>
  <Application>Microsoft Office PowerPoint</Application>
  <PresentationFormat>Widescreen</PresentationFormat>
  <Paragraphs>258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Times New Roman</vt:lpstr>
      <vt:lpstr>Wingdings</vt:lpstr>
      <vt:lpstr>Tema do Office</vt:lpstr>
      <vt:lpstr>Projeto de Ensino - Estatística, Gestão e Tomada de Decisão  Aula 2</vt:lpstr>
      <vt:lpstr>Como analisar Tabelas</vt:lpstr>
      <vt:lpstr>Apresentação do PowerPoint</vt:lpstr>
      <vt:lpstr>Lembre-se: Dados = Números + Significado  Informação = Dados + tratamento  +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Rodrigo</cp:lastModifiedBy>
  <cp:revision>141</cp:revision>
  <dcterms:created xsi:type="dcterms:W3CDTF">2019-02-06T19:28:48Z</dcterms:created>
  <dcterms:modified xsi:type="dcterms:W3CDTF">2021-10-28T01:30:50Z</dcterms:modified>
</cp:coreProperties>
</file>