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0" r:id="rId3"/>
    <p:sldId id="259" r:id="rId4"/>
    <p:sldId id="258" r:id="rId5"/>
    <p:sldId id="269" r:id="rId6"/>
    <p:sldId id="277" r:id="rId7"/>
    <p:sldId id="278" r:id="rId8"/>
    <p:sldId id="281" r:id="rId9"/>
    <p:sldId id="280" r:id="rId10"/>
    <p:sldId id="276" r:id="rId11"/>
    <p:sldId id="282" r:id="rId12"/>
    <p:sldId id="287" r:id="rId13"/>
    <p:sldId id="283" r:id="rId14"/>
    <p:sldId id="286" r:id="rId15"/>
    <p:sldId id="285" r:id="rId16"/>
    <p:sldId id="272" r:id="rId17"/>
    <p:sldId id="260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88"/>
    <a:srgbClr val="AE8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708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ONO-LARISSA\JULIANO\SIDR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NICESUMAR\2021\Projetos%202021\PROJETO%20DE%20ENSINO\Slides\TABELA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NICESUMAR\2021\Projetos%202021\PROJETO%20DE%20ENSINO\Slides\TABELA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NICESUMAR\2021\Projetos%202021\PROJETO%20DE%20ENSINO\Slides\TABELA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NICESUMAR\2021\Projetos%202021\PROJETO%20DE%20ENSINO\Slides\TABELA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39557444968673"/>
          <c:y val="3.4012861648442382E-2"/>
          <c:w val="0.88094567877080654"/>
          <c:h val="0.63916636451413467"/>
        </c:manualLayout>
      </c:layout>
      <c:lineChart>
        <c:grouping val="standard"/>
        <c:varyColors val="0"/>
        <c:ser>
          <c:idx val="0"/>
          <c:order val="0"/>
          <c:tx>
            <c:strRef>
              <c:f>PIB!$B$47</c:f>
              <c:strCache>
                <c:ptCount val="1"/>
                <c:pt idx="0">
                  <c:v>Noroeste Paranaense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PIB!$A$48:$A$56</c:f>
              <c:numCache>
                <c:formatCode>0</c:formatCode>
                <c:ptCount val="9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  <c:pt idx="8" formatCode="General">
                  <c:v>2019</c:v>
                </c:pt>
              </c:numCache>
            </c:numRef>
          </c:cat>
          <c:val>
            <c:numRef>
              <c:f>PIB!$B$48:$B$56</c:f>
              <c:numCache>
                <c:formatCode>"R$"\ #,##0.00</c:formatCode>
                <c:ptCount val="9"/>
                <c:pt idx="0">
                  <c:v>10616.730109400281</c:v>
                </c:pt>
                <c:pt idx="1">
                  <c:v>12718.176173652058</c:v>
                </c:pt>
                <c:pt idx="2">
                  <c:v>14885.848790115226</c:v>
                </c:pt>
                <c:pt idx="3">
                  <c:v>16042.609278622926</c:v>
                </c:pt>
                <c:pt idx="4">
                  <c:v>18426.297663528541</c:v>
                </c:pt>
                <c:pt idx="5">
                  <c:v>19305.850723429328</c:v>
                </c:pt>
                <c:pt idx="6">
                  <c:v>19766.567983613768</c:v>
                </c:pt>
                <c:pt idx="7">
                  <c:v>21370.052</c:v>
                </c:pt>
                <c:pt idx="8">
                  <c:v>20568.309991806884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PIB!$C$47</c:f>
              <c:strCache>
                <c:ptCount val="1"/>
                <c:pt idx="0">
                  <c:v>Centro Ocidental Paranaense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PIB!$A$48:$A$56</c:f>
              <c:numCache>
                <c:formatCode>0</c:formatCode>
                <c:ptCount val="9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  <c:pt idx="8" formatCode="General">
                  <c:v>2019</c:v>
                </c:pt>
              </c:numCache>
            </c:numRef>
          </c:cat>
          <c:val>
            <c:numRef>
              <c:f>PIB!$C$48:$C$56</c:f>
              <c:numCache>
                <c:formatCode>"R$"\ #,##0.00</c:formatCode>
                <c:ptCount val="9"/>
                <c:pt idx="0">
                  <c:v>5982.855647321574</c:v>
                </c:pt>
                <c:pt idx="1">
                  <c:v>7024.4101284914123</c:v>
                </c:pt>
                <c:pt idx="2">
                  <c:v>8254.4551995189631</c:v>
                </c:pt>
                <c:pt idx="3">
                  <c:v>8890.8666044830115</c:v>
                </c:pt>
                <c:pt idx="4">
                  <c:v>10028.857371285903</c:v>
                </c:pt>
                <c:pt idx="5">
                  <c:v>10703.229218003196</c:v>
                </c:pt>
                <c:pt idx="6">
                  <c:v>10053.082985700561</c:v>
                </c:pt>
                <c:pt idx="7">
                  <c:v>11981.762000000001</c:v>
                </c:pt>
                <c:pt idx="8">
                  <c:v>11017.422492850281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PIB!$D$47</c:f>
              <c:strCache>
                <c:ptCount val="1"/>
                <c:pt idx="0">
                  <c:v>Norte Central Paranaense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PIB!$A$48:$A$56</c:f>
              <c:numCache>
                <c:formatCode>0</c:formatCode>
                <c:ptCount val="9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  <c:pt idx="8" formatCode="General">
                  <c:v>2019</c:v>
                </c:pt>
              </c:numCache>
            </c:numRef>
          </c:cat>
          <c:val>
            <c:numRef>
              <c:f>PIB!$D$48:$D$56</c:f>
              <c:numCache>
                <c:formatCode>"R$"\ #,##0.00</c:formatCode>
                <c:ptCount val="9"/>
                <c:pt idx="0">
                  <c:v>42716.396222856507</c:v>
                </c:pt>
                <c:pt idx="1">
                  <c:v>51195.809186869352</c:v>
                </c:pt>
                <c:pt idx="2">
                  <c:v>57877.027604543706</c:v>
                </c:pt>
                <c:pt idx="3">
                  <c:v>59977.660037664995</c:v>
                </c:pt>
                <c:pt idx="4">
                  <c:v>68953.932124309431</c:v>
                </c:pt>
                <c:pt idx="5">
                  <c:v>69857.358249564684</c:v>
                </c:pt>
                <c:pt idx="6">
                  <c:v>68731.421598806177</c:v>
                </c:pt>
                <c:pt idx="7">
                  <c:v>76879.426000000007</c:v>
                </c:pt>
                <c:pt idx="8">
                  <c:v>72805.423799403099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PIB!$E$47</c:f>
              <c:strCache>
                <c:ptCount val="1"/>
                <c:pt idx="0">
                  <c:v>Norte Pioneiro Paranaense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PIB!$A$48:$A$56</c:f>
              <c:numCache>
                <c:formatCode>0</c:formatCode>
                <c:ptCount val="9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  <c:pt idx="8" formatCode="General">
                  <c:v>2019</c:v>
                </c:pt>
              </c:numCache>
            </c:numRef>
          </c:cat>
          <c:val>
            <c:numRef>
              <c:f>PIB!$E$48:$E$56</c:f>
              <c:numCache>
                <c:formatCode>"R$"\ #,##0.00</c:formatCode>
                <c:ptCount val="9"/>
                <c:pt idx="0">
                  <c:v>8066.905997408081</c:v>
                </c:pt>
                <c:pt idx="1">
                  <c:v>9175.4605752660318</c:v>
                </c:pt>
                <c:pt idx="2">
                  <c:v>10419.041161964144</c:v>
                </c:pt>
                <c:pt idx="3">
                  <c:v>10568.440802374556</c:v>
                </c:pt>
                <c:pt idx="4">
                  <c:v>12873.436930392589</c:v>
                </c:pt>
                <c:pt idx="5">
                  <c:v>13648.334448464597</c:v>
                </c:pt>
                <c:pt idx="6">
                  <c:v>13286.691547140534</c:v>
                </c:pt>
                <c:pt idx="7">
                  <c:v>15105.182000000001</c:v>
                </c:pt>
                <c:pt idx="8">
                  <c:v>14195.936773570267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PIB!$F$47</c:f>
              <c:strCache>
                <c:ptCount val="1"/>
                <c:pt idx="0">
                  <c:v>Centro Oriental Paranaense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PIB!$A$48:$A$56</c:f>
              <c:numCache>
                <c:formatCode>0</c:formatCode>
                <c:ptCount val="9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  <c:pt idx="8" formatCode="General">
                  <c:v>2019</c:v>
                </c:pt>
              </c:numCache>
            </c:numRef>
          </c:cat>
          <c:val>
            <c:numRef>
              <c:f>PIB!$F$48:$F$56</c:f>
              <c:numCache>
                <c:formatCode>"R$"\ #,##0.00</c:formatCode>
                <c:ptCount val="9"/>
                <c:pt idx="0">
                  <c:v>15805.0420509962</c:v>
                </c:pt>
                <c:pt idx="1">
                  <c:v>18604.708067255451</c:v>
                </c:pt>
                <c:pt idx="2">
                  <c:v>21023.75538930609</c:v>
                </c:pt>
                <c:pt idx="3">
                  <c:v>22554.029311096612</c:v>
                </c:pt>
                <c:pt idx="4">
                  <c:v>26125.779940434411</c:v>
                </c:pt>
                <c:pt idx="5">
                  <c:v>28164.30747207571</c:v>
                </c:pt>
                <c:pt idx="6">
                  <c:v>29013.850700949843</c:v>
                </c:pt>
                <c:pt idx="7">
                  <c:v>32069.532999999999</c:v>
                </c:pt>
                <c:pt idx="8">
                  <c:v>30541.691850474919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PIB!$G$47</c:f>
              <c:strCache>
                <c:ptCount val="1"/>
                <c:pt idx="0">
                  <c:v>Oeste Paranaense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PIB!$A$48:$A$56</c:f>
              <c:numCache>
                <c:formatCode>0</c:formatCode>
                <c:ptCount val="9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  <c:pt idx="8" formatCode="General">
                  <c:v>2019</c:v>
                </c:pt>
              </c:numCache>
            </c:numRef>
          </c:cat>
          <c:val>
            <c:numRef>
              <c:f>PIB!$G$48:$G$56</c:f>
              <c:numCache>
                <c:formatCode>"R$"\ #,##0.00</c:formatCode>
                <c:ptCount val="9"/>
                <c:pt idx="0">
                  <c:v>27518.460613634095</c:v>
                </c:pt>
                <c:pt idx="1">
                  <c:v>32359.084585177134</c:v>
                </c:pt>
                <c:pt idx="2">
                  <c:v>38198.741048619966</c:v>
                </c:pt>
                <c:pt idx="3">
                  <c:v>40143.495186742366</c:v>
                </c:pt>
                <c:pt idx="4">
                  <c:v>48470.468614042118</c:v>
                </c:pt>
                <c:pt idx="5">
                  <c:v>52575.762755961841</c:v>
                </c:pt>
                <c:pt idx="6">
                  <c:v>49526.48328177879</c:v>
                </c:pt>
                <c:pt idx="7">
                  <c:v>56890.171000000002</c:v>
                </c:pt>
                <c:pt idx="8">
                  <c:v>53208.327140889392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PIB!$H$47</c:f>
              <c:strCache>
                <c:ptCount val="1"/>
                <c:pt idx="0">
                  <c:v>Sudoeste Paranaense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numRef>
              <c:f>PIB!$A$48:$A$56</c:f>
              <c:numCache>
                <c:formatCode>0</c:formatCode>
                <c:ptCount val="9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  <c:pt idx="8" formatCode="General">
                  <c:v>2019</c:v>
                </c:pt>
              </c:numCache>
            </c:numRef>
          </c:cat>
          <c:val>
            <c:numRef>
              <c:f>PIB!$H$48:$H$56</c:f>
              <c:numCache>
                <c:formatCode>"R$"\ #,##0.00</c:formatCode>
                <c:ptCount val="9"/>
                <c:pt idx="0">
                  <c:v>9739.11735997707</c:v>
                </c:pt>
                <c:pt idx="1">
                  <c:v>11212.34647918108</c:v>
                </c:pt>
                <c:pt idx="2">
                  <c:v>13628.924025868773</c:v>
                </c:pt>
                <c:pt idx="3">
                  <c:v>14147.96084091722</c:v>
                </c:pt>
                <c:pt idx="4">
                  <c:v>16311.376494761542</c:v>
                </c:pt>
                <c:pt idx="5">
                  <c:v>18015.961388384541</c:v>
                </c:pt>
                <c:pt idx="6">
                  <c:v>17481.570247667416</c:v>
                </c:pt>
                <c:pt idx="7">
                  <c:v>19617.635999999999</c:v>
                </c:pt>
                <c:pt idx="8">
                  <c:v>18549.603123833709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PIB!$I$47</c:f>
              <c:strCache>
                <c:ptCount val="1"/>
                <c:pt idx="0">
                  <c:v>Centro-Sul Paranaense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numRef>
              <c:f>PIB!$A$48:$A$56</c:f>
              <c:numCache>
                <c:formatCode>0</c:formatCode>
                <c:ptCount val="9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  <c:pt idx="8" formatCode="General">
                  <c:v>2019</c:v>
                </c:pt>
              </c:numCache>
            </c:numRef>
          </c:cat>
          <c:val>
            <c:numRef>
              <c:f>PIB!$I$48:$I$56</c:f>
              <c:numCache>
                <c:formatCode>"R$"\ #,##0.00</c:formatCode>
                <c:ptCount val="9"/>
                <c:pt idx="0">
                  <c:v>8928.2524236219451</c:v>
                </c:pt>
                <c:pt idx="1">
                  <c:v>10706.91061901214</c:v>
                </c:pt>
                <c:pt idx="2">
                  <c:v>12460.011268249642</c:v>
                </c:pt>
                <c:pt idx="3">
                  <c:v>12340.501397638329</c:v>
                </c:pt>
                <c:pt idx="4">
                  <c:v>14625.909842313082</c:v>
                </c:pt>
                <c:pt idx="5">
                  <c:v>16900.169240474279</c:v>
                </c:pt>
                <c:pt idx="6">
                  <c:v>15525.338121227318</c:v>
                </c:pt>
                <c:pt idx="7">
                  <c:v>17655.308000000001</c:v>
                </c:pt>
                <c:pt idx="8">
                  <c:v>16590.32306061366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PIB!$J$47</c:f>
              <c:strCache>
                <c:ptCount val="1"/>
                <c:pt idx="0">
                  <c:v>Sudeste Paranaense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cat>
            <c:numRef>
              <c:f>PIB!$A$48:$A$56</c:f>
              <c:numCache>
                <c:formatCode>0</c:formatCode>
                <c:ptCount val="9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  <c:pt idx="8" formatCode="General">
                  <c:v>2019</c:v>
                </c:pt>
              </c:numCache>
            </c:numRef>
          </c:cat>
          <c:val>
            <c:numRef>
              <c:f>PIB!$J$48:$J$56</c:f>
              <c:numCache>
                <c:formatCode>"R$"\ #,##0.00</c:formatCode>
                <c:ptCount val="9"/>
                <c:pt idx="0">
                  <c:v>6079.6486045791817</c:v>
                </c:pt>
                <c:pt idx="1">
                  <c:v>7070.0333476785236</c:v>
                </c:pt>
                <c:pt idx="2">
                  <c:v>8424.4590240191374</c:v>
                </c:pt>
                <c:pt idx="3">
                  <c:v>9158.4092993508075</c:v>
                </c:pt>
                <c:pt idx="4">
                  <c:v>10398.299634457215</c:v>
                </c:pt>
                <c:pt idx="5">
                  <c:v>10799.184067158347</c:v>
                </c:pt>
                <c:pt idx="6">
                  <c:v>11296.751766886924</c:v>
                </c:pt>
                <c:pt idx="7">
                  <c:v>12552.942999999999</c:v>
                </c:pt>
                <c:pt idx="8">
                  <c:v>11924.847383443463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PIB!$K$47</c:f>
              <c:strCache>
                <c:ptCount val="1"/>
                <c:pt idx="0">
                  <c:v>Metropolitana de Curitiba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cat>
            <c:numRef>
              <c:f>PIB!$A$48:$A$56</c:f>
              <c:numCache>
                <c:formatCode>0</c:formatCode>
                <c:ptCount val="9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  <c:pt idx="8" formatCode="General">
                  <c:v>2019</c:v>
                </c:pt>
              </c:numCache>
            </c:numRef>
          </c:cat>
          <c:val>
            <c:numRef>
              <c:f>PIB!$K$48:$K$56</c:f>
              <c:numCache>
                <c:formatCode>"R$"\ #,##0.00</c:formatCode>
                <c:ptCount val="9"/>
                <c:pt idx="0">
                  <c:v>116652.31320499317</c:v>
                </c:pt>
                <c:pt idx="1">
                  <c:v>128246.73286188785</c:v>
                </c:pt>
                <c:pt idx="2">
                  <c:v>143407.0306151121</c:v>
                </c:pt>
                <c:pt idx="3">
                  <c:v>143463.32082134709</c:v>
                </c:pt>
                <c:pt idx="4">
                  <c:v>163336.52115555908</c:v>
                </c:pt>
                <c:pt idx="5">
                  <c:v>162036.09310142096</c:v>
                </c:pt>
                <c:pt idx="6">
                  <c:v>157200.85892502387</c:v>
                </c:pt>
                <c:pt idx="7">
                  <c:v>175907.39</c:v>
                </c:pt>
                <c:pt idx="8">
                  <c:v>166554.12446251194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465056"/>
        <c:axId val="77463424"/>
      </c:lineChart>
      <c:catAx>
        <c:axId val="77465056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7463424"/>
        <c:crosses val="autoZero"/>
        <c:auto val="1"/>
        <c:lblAlgn val="ctr"/>
        <c:lblOffset val="100"/>
        <c:noMultiLvlLbl val="0"/>
      </c:catAx>
      <c:valAx>
        <c:axId val="77463424"/>
        <c:scaling>
          <c:orientation val="minMax"/>
          <c:max val="200000"/>
        </c:scaling>
        <c:delete val="0"/>
        <c:axPos val="l"/>
        <c:numFmt formatCode="&quot;R$&quot;\ 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7465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5.1856080489938755E-2"/>
                  <c:y val="-8.7160979877515309E-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3.7274496937882741E-2"/>
                  <c:y val="2.411380869058034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SEXO!$A$2:$A$3</c:f>
              <c:strCache>
                <c:ptCount val="2"/>
                <c:pt idx="0">
                  <c:v>HOMEM</c:v>
                </c:pt>
                <c:pt idx="1">
                  <c:v>MULHER</c:v>
                </c:pt>
              </c:strCache>
            </c:strRef>
          </c:cat>
          <c:val>
            <c:numRef>
              <c:f>SEXO!$C$2:$C$3</c:f>
              <c:numCache>
                <c:formatCode>0%</c:formatCode>
                <c:ptCount val="2"/>
                <c:pt idx="0">
                  <c:v>0.4925411182455301</c:v>
                </c:pt>
                <c:pt idx="1">
                  <c:v>0.50745888175446996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5.4327209439768834E-2"/>
                  <c:y val="6.0754318456350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9.1659157236835598E-2"/>
                  <c:y val="-0.1535297688495553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1.7630030257233826E-2"/>
                  <c:y val="4.58772150878153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SEXO!$A$7:$A$9</c:f>
              <c:strCache>
                <c:ptCount val="3"/>
                <c:pt idx="0">
                  <c:v>Jovem: 0 a 19 anos</c:v>
                </c:pt>
                <c:pt idx="1">
                  <c:v>Adulto: 20 a 59 ano</c:v>
                </c:pt>
                <c:pt idx="2">
                  <c:v>IDOSO: acima de 60 anos</c:v>
                </c:pt>
              </c:strCache>
            </c:strRef>
          </c:cat>
          <c:val>
            <c:numRef>
              <c:f>SEXO!$C$7:$C$9</c:f>
              <c:numCache>
                <c:formatCode>0%</c:formatCode>
                <c:ptCount val="3"/>
                <c:pt idx="0">
                  <c:v>0.26037259650516237</c:v>
                </c:pt>
                <c:pt idx="1">
                  <c:v>0.57709659786532019</c:v>
                </c:pt>
                <c:pt idx="2">
                  <c:v>0.16253080562951744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6616453977735545E-2"/>
          <c:y val="0.76232429279673364"/>
          <c:w val="0.9633835460222645"/>
          <c:h val="0.2052682997958588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4.6974136213781624E-2"/>
                  <c:y val="6.85072475240459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2.894031546569855E-2"/>
                  <c:y val="-3.016819280350203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4.5396053506631097E-2"/>
                  <c:y val="2.63967970637521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SEXO!$A$13:$A$15</c:f>
              <c:strCache>
                <c:ptCount val="3"/>
                <c:pt idx="0">
                  <c:v>HOMEM JOVEM</c:v>
                </c:pt>
                <c:pt idx="1">
                  <c:v>HOMEM ADULTO</c:v>
                </c:pt>
                <c:pt idx="2">
                  <c:v>HOMEM IDOSO</c:v>
                </c:pt>
              </c:strCache>
            </c:strRef>
          </c:cat>
          <c:val>
            <c:numRef>
              <c:f>SEXO!$C$13:$C$15</c:f>
              <c:numCache>
                <c:formatCode>0%</c:formatCode>
                <c:ptCount val="3"/>
                <c:pt idx="0">
                  <c:v>0.27002091320957117</c:v>
                </c:pt>
                <c:pt idx="1">
                  <c:v>0.58100697008368596</c:v>
                </c:pt>
                <c:pt idx="2">
                  <c:v>0.14897211670674293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3371828521434804E-2"/>
          <c:y val="0.7669539224263634"/>
          <c:w val="0.93325634295713034"/>
          <c:h val="0.2052682997958588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2.0464676290463692E-2"/>
                  <c:y val="5.5007290755322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8.8042432195975504E-2"/>
                  <c:y val="-0.1318780985710119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1.3038057742782152E-2"/>
                  <c:y val="5.71114027413240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SEXO!$A$18:$A$20</c:f>
              <c:strCache>
                <c:ptCount val="3"/>
                <c:pt idx="0">
                  <c:v>MULHER JOVEM</c:v>
                </c:pt>
                <c:pt idx="1">
                  <c:v>MULHER ADULTA</c:v>
                </c:pt>
                <c:pt idx="2">
                  <c:v>MULHER IDOSA</c:v>
                </c:pt>
              </c:strCache>
            </c:strRef>
          </c:cat>
          <c:val>
            <c:numRef>
              <c:f>SEXO!$C$18:$C$20</c:f>
              <c:numCache>
                <c:formatCode>0%</c:formatCode>
                <c:ptCount val="3"/>
                <c:pt idx="0">
                  <c:v>0.25100791126732303</c:v>
                </c:pt>
                <c:pt idx="1">
                  <c:v>0.57330117881869491</c:v>
                </c:pt>
                <c:pt idx="2">
                  <c:v>0.17569090991398212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6633858267716606E-3"/>
          <c:y val="0.7669539224263634"/>
          <c:w val="0.96689545056867887"/>
          <c:h val="0.2052682997958588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0D444-4FFF-4538-83A5-628A4220AF66}" type="datetimeFigureOut">
              <a:rPr lang="pt-BR" smtClean="0"/>
              <a:t>27/10/2021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95DF9-B0BC-44EF-BE99-FE506395C9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62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8B9D2-0535-47CE-80B8-0590C132AC7D}" type="datetimeFigureOut">
              <a:rPr lang="pt-BR" smtClean="0"/>
              <a:t>27/10/2021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3BA69-02AD-48EC-8F96-3CFEEEB52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09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9391504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3008755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1578979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38201" y="1609039"/>
            <a:ext cx="6422081" cy="418216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da disciplina</a:t>
            </a:r>
            <a:endParaRPr lang="en-US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667500" y="1"/>
            <a:ext cx="5524499" cy="6858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389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0" y="1"/>
            <a:ext cx="12192000" cy="418129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" y="4181294"/>
            <a:ext cx="12203079" cy="1413136"/>
          </a:xfrm>
          <a:solidFill>
            <a:srgbClr val="005388"/>
          </a:solidFill>
          <a:ln>
            <a:solidFill>
              <a:srgbClr val="00538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</a:t>
            </a:r>
            <a:br>
              <a:rPr lang="pt-BR" dirty="0"/>
            </a:br>
            <a:r>
              <a:rPr lang="pt-BR" dirty="0"/>
              <a:t>o título da aula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-1" y="5943489"/>
            <a:ext cx="12203081" cy="5848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professor(a)</a:t>
            </a:r>
          </a:p>
        </p:txBody>
      </p:sp>
    </p:spTree>
    <p:extLst>
      <p:ext uri="{BB962C8B-B14F-4D97-AF65-F5344CB8AC3E}">
        <p14:creationId xmlns:p14="http://schemas.microsoft.com/office/powerpoint/2010/main" val="1275707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etiv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2209800"/>
            <a:ext cx="10529001" cy="40767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4" y="498269"/>
            <a:ext cx="10529001" cy="444706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3" name="Retângulo 12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214437" y="3827786"/>
            <a:ext cx="525112" cy="2610394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4" y="1042840"/>
            <a:ext cx="10529001" cy="938169"/>
          </a:xfrm>
        </p:spPr>
        <p:txBody>
          <a:bodyPr anchor="ctr">
            <a:normAutofit/>
          </a:bodyPr>
          <a:lstStyle>
            <a:lvl1pPr marL="0" indent="0">
              <a:buNone/>
              <a:defRPr sz="2400" b="0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521826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49" y="700193"/>
            <a:ext cx="10225903" cy="547409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96802" y="1896570"/>
            <a:ext cx="6681057" cy="2852737"/>
          </a:xfrm>
        </p:spPr>
        <p:txBody>
          <a:bodyPr anchor="ctr">
            <a:normAutofit/>
          </a:bodyPr>
          <a:lstStyle>
            <a:lvl1pPr algn="ctr">
              <a:defRPr sz="5000" b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</a:t>
            </a:r>
            <a:br>
              <a:rPr lang="pt-BR" dirty="0"/>
            </a:br>
            <a:r>
              <a:rPr lang="pt-BR" dirty="0"/>
              <a:t>editar</a:t>
            </a:r>
            <a:br>
              <a:rPr lang="pt-BR" dirty="0"/>
            </a:br>
            <a:r>
              <a:rPr lang="pt-BR" dirty="0"/>
              <a:t>o texto</a:t>
            </a:r>
            <a:endParaRPr lang="en-US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896801" y="5181601"/>
            <a:ext cx="5187264" cy="271441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aseline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autor(a)</a:t>
            </a:r>
          </a:p>
        </p:txBody>
      </p:sp>
    </p:spTree>
    <p:extLst>
      <p:ext uri="{BB962C8B-B14F-4D97-AF65-F5344CB8AC3E}">
        <p14:creationId xmlns:p14="http://schemas.microsoft.com/office/powerpoint/2010/main" val="2201579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+ texto + objet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81517" y="498269"/>
            <a:ext cx="5171188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679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grpSp>
        <p:nvGrpSpPr>
          <p:cNvPr id="27" name="Agrupar 26"/>
          <p:cNvGrpSpPr/>
          <p:nvPr userDrawn="1"/>
        </p:nvGrpSpPr>
        <p:grpSpPr>
          <a:xfrm>
            <a:off x="273613" y="568736"/>
            <a:ext cx="525112" cy="5386075"/>
            <a:chOff x="205210" y="568735"/>
            <a:chExt cx="393834" cy="5386075"/>
          </a:xfrm>
        </p:grpSpPr>
        <p:pic>
          <p:nvPicPr>
            <p:cNvPr id="28" name="Imagem 27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29" name="Imagem 28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grpSp>
        <p:nvGrpSpPr>
          <p:cNvPr id="30" name="Agrupar 29"/>
          <p:cNvGrpSpPr/>
          <p:nvPr userDrawn="1"/>
        </p:nvGrpSpPr>
        <p:grpSpPr>
          <a:xfrm>
            <a:off x="11406649" y="726375"/>
            <a:ext cx="525112" cy="5386075"/>
            <a:chOff x="205210" y="568735"/>
            <a:chExt cx="393834" cy="5386075"/>
          </a:xfrm>
        </p:grpSpPr>
        <p:pic>
          <p:nvPicPr>
            <p:cNvPr id="31" name="Imagem 3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32" name="Imagem 3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447" y="3230278"/>
            <a:ext cx="3233106" cy="54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396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4" y="498269"/>
            <a:ext cx="1052900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1672050"/>
            <a:ext cx="10529001" cy="42323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5895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2 coluna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4" y="498269"/>
            <a:ext cx="1052900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3" y="1672050"/>
            <a:ext cx="5157787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693224" y="1672050"/>
            <a:ext cx="5157787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117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7455511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498270"/>
            <a:ext cx="10529001" cy="54061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0262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3" y="498270"/>
            <a:ext cx="5157787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693224" y="498269"/>
            <a:ext cx="5157787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7817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1051560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6" y="1527999"/>
            <a:ext cx="5157787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0" name="Retângulo 29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1678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681516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6" y="1527999"/>
            <a:ext cx="5157787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0" name="Retângulo 29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567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2" y="498269"/>
            <a:ext cx="10527308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681517" y="1527999"/>
            <a:ext cx="5171188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640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ítulo + 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681516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681517" y="1527999"/>
            <a:ext cx="5171188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3379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681516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23703" y="1528000"/>
            <a:ext cx="5157787" cy="415821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681517" y="1528000"/>
            <a:ext cx="5171188" cy="4158211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1"/>
          </p:nvPr>
        </p:nvSpPr>
        <p:spPr>
          <a:xfrm>
            <a:off x="1323703" y="5777745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243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6681517" y="498270"/>
            <a:ext cx="5171188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4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9447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2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681517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7" y="3140535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268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681517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7" y="3140535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8"/>
          </p:nvPr>
        </p:nvSpPr>
        <p:spPr>
          <a:xfrm>
            <a:off x="1323703" y="3140535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5" name="Picture Placeholder 2"/>
          <p:cNvSpPr>
            <a:spLocks noGrp="1" noChangeAspect="1"/>
          </p:cNvSpPr>
          <p:nvPr>
            <p:ph type="pic" idx="19"/>
          </p:nvPr>
        </p:nvSpPr>
        <p:spPr>
          <a:xfrm>
            <a:off x="1323703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6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180522"/>
      </p:ext>
    </p:extLst>
  </p:cSld>
  <p:clrMapOvr>
    <a:masterClrMapping/>
  </p:clrMapOvr>
  <p:hf sldNum="0"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681515" y="3130237"/>
            <a:ext cx="5171188" cy="24919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7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671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6681517" y="498270"/>
            <a:ext cx="5171188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498270"/>
            <a:ext cx="5157787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2" name="Retângulo 21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3" name="Retângulo 22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4" name="Retângulo 23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7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4704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6681517" y="498269"/>
            <a:ext cx="5171188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323703" y="498270"/>
            <a:ext cx="5157787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626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731736" y="1"/>
            <a:ext cx="11460263" cy="68665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7" name="Retângulo 1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1" name="Imagem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663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o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731736" y="0"/>
            <a:ext cx="11460264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6" name="Retângulo 1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0" name="Imagem 1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731736" y="1"/>
            <a:ext cx="11460264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323702" y="3408056"/>
            <a:ext cx="10529001" cy="223966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323704" y="2446714"/>
            <a:ext cx="10529001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5" name="Retângulo 24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8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8510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731736" y="1"/>
            <a:ext cx="11460264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323702" y="2447926"/>
            <a:ext cx="10529001" cy="310399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8636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1323702" y="1519761"/>
            <a:ext cx="10529001" cy="417150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1323702" y="498269"/>
            <a:ext cx="1052900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5" name="Retângulo 24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5916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1323701" y="1519761"/>
            <a:ext cx="10529003" cy="4171504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1323702" y="498269"/>
            <a:ext cx="1052900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4" name="Retângulo 23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8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40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327474" y="498268"/>
            <a:ext cx="3932237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7474" y="2281646"/>
            <a:ext cx="3932237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5515427" y="1"/>
            <a:ext cx="6676572" cy="56912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2" name="Retângulo 31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3" name="Retângulo 32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4" name="Retângulo 33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6" name="Imagem 3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6700297"/>
      </p:ext>
    </p:extLst>
  </p:cSld>
  <p:clrMapOvr>
    <a:masterClrMapping/>
  </p:clrMapOvr>
  <p:hf sldNum="0"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918774" y="498268"/>
            <a:ext cx="3932237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8774" y="2281646"/>
            <a:ext cx="3932237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1323703" y="498269"/>
            <a:ext cx="6118496" cy="5195088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7"/>
          </p:nvPr>
        </p:nvSpPr>
        <p:spPr>
          <a:xfrm>
            <a:off x="1323703" y="5784891"/>
            <a:ext cx="5157787" cy="119518"/>
          </a:xfrm>
        </p:spPr>
        <p:txBody>
          <a:bodyPr anchor="ctr">
            <a:noAutofit/>
          </a:bodyPr>
          <a:lstStyle>
            <a:lvl1pPr marL="0" indent="0" algn="l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2255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370" y="1954752"/>
            <a:ext cx="8085665" cy="35424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2545369" y="1206271"/>
            <a:ext cx="8085664" cy="55133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 do vídeo</a:t>
            </a:r>
          </a:p>
        </p:txBody>
      </p:sp>
      <p:sp>
        <p:nvSpPr>
          <p:cNvPr id="21" name="Espaço Reservado para Texto 2"/>
          <p:cNvSpPr>
            <a:spLocks noGrp="1"/>
          </p:cNvSpPr>
          <p:nvPr>
            <p:ph type="body" idx="15" hasCustomPrompt="1"/>
          </p:nvPr>
        </p:nvSpPr>
        <p:spPr>
          <a:xfrm>
            <a:off x="2545371" y="5662967"/>
            <a:ext cx="8085664" cy="16965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do vídeo</a:t>
            </a:r>
          </a:p>
        </p:txBody>
      </p:sp>
      <p:sp>
        <p:nvSpPr>
          <p:cNvPr id="31" name="Retângulo 30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2" name="Retângulo 31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3" name="Retângulo 32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5" name="Imagem 3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545369" y="496390"/>
            <a:ext cx="8085664" cy="544149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do vídeo</a:t>
            </a: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140365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132480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189028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79169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342043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596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689" r:id="rId18"/>
    <p:sldLayoutId id="2147483692" r:id="rId19"/>
    <p:sldLayoutId id="2147483665" r:id="rId20"/>
    <p:sldLayoutId id="2147483693" r:id="rId21"/>
    <p:sldLayoutId id="2147483690" r:id="rId22"/>
    <p:sldLayoutId id="2147483666" r:id="rId23"/>
    <p:sldLayoutId id="2147483691" r:id="rId24"/>
    <p:sldLayoutId id="2147483686" r:id="rId25"/>
    <p:sldLayoutId id="2147483675" r:id="rId26"/>
    <p:sldLayoutId id="2147483668" r:id="rId27"/>
    <p:sldLayoutId id="2147483684" r:id="rId28"/>
    <p:sldLayoutId id="2147483694" r:id="rId29"/>
    <p:sldLayoutId id="2147483687" r:id="rId30"/>
    <p:sldLayoutId id="2147483667" r:id="rId31"/>
    <p:sldLayoutId id="2147483670" r:id="rId32"/>
    <p:sldLayoutId id="2147483669" r:id="rId33"/>
    <p:sldLayoutId id="2147483676" r:id="rId34"/>
    <p:sldLayoutId id="2147483678" r:id="rId35"/>
    <p:sldLayoutId id="2147483677" r:id="rId36"/>
    <p:sldLayoutId id="2147483671" r:id="rId37"/>
    <p:sldLayoutId id="2147483688" r:id="rId38"/>
    <p:sldLayoutId id="2147483672" r:id="rId39"/>
    <p:sldLayoutId id="2147483679" r:id="rId40"/>
    <p:sldLayoutId id="2147483673" r:id="rId4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image" Target="../media/image26.jpeg"/><Relationship Id="rId7" Type="http://schemas.openxmlformats.org/officeDocument/2006/relationships/image" Target="../media/image30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9.jpeg"/><Relationship Id="rId11" Type="http://schemas.openxmlformats.org/officeDocument/2006/relationships/image" Target="../media/image34.jpeg"/><Relationship Id="rId5" Type="http://schemas.openxmlformats.org/officeDocument/2006/relationships/image" Target="../media/image28.jpeg"/><Relationship Id="rId10" Type="http://schemas.openxmlformats.org/officeDocument/2006/relationships/image" Target="../media/image33.jpeg"/><Relationship Id="rId4" Type="http://schemas.openxmlformats.org/officeDocument/2006/relationships/image" Target="../media/image27.jpeg"/><Relationship Id="rId9" Type="http://schemas.openxmlformats.org/officeDocument/2006/relationships/image" Target="../media/image3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9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12" Type="http://schemas.openxmlformats.org/officeDocument/2006/relationships/image" Target="../media/image18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2.jpeg"/><Relationship Id="rId11" Type="http://schemas.openxmlformats.org/officeDocument/2006/relationships/image" Target="../media/image17.jpeg"/><Relationship Id="rId5" Type="http://schemas.openxmlformats.org/officeDocument/2006/relationships/image" Target="../media/image11.jpg"/><Relationship Id="rId10" Type="http://schemas.openxmlformats.org/officeDocument/2006/relationships/image" Target="../media/image16.jpe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Espaço Reservado para Imagem 15"/>
          <p:cNvPicPr>
            <a:picLocks noGrp="1" noChangeAspect="1"/>
          </p:cNvPicPr>
          <p:nvPr>
            <p:ph type="pic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5" r="23175" b="23549"/>
          <a:stretch/>
        </p:blipFill>
        <p:spPr>
          <a:xfrm>
            <a:off x="4979964" y="0"/>
            <a:ext cx="7212036" cy="6857999"/>
          </a:xfrm>
        </p:spPr>
      </p:pic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"/>
          <a:stretch/>
        </p:blipFill>
        <p:spPr>
          <a:xfrm>
            <a:off x="0" y="1"/>
            <a:ext cx="8989985" cy="6857999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326866" y="947954"/>
            <a:ext cx="5502778" cy="4182161"/>
          </a:xfrm>
        </p:spPr>
        <p:txBody>
          <a:bodyPr/>
          <a:lstStyle/>
          <a:p>
            <a:r>
              <a:rPr lang="pt-BR" dirty="0"/>
              <a:t>Projeto de Ensino - Estatística, Gestão e Tomada de </a:t>
            </a:r>
            <a:r>
              <a:rPr lang="pt-BR" dirty="0" smtClean="0"/>
              <a:t>Decisão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Aula 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759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0222 0.06273 L -0.0043 0.1310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Rodapé 5"/>
          <p:cNvSpPr>
            <a:spLocks noGrp="1"/>
          </p:cNvSpPr>
          <p:nvPr>
            <p:ph type="ftr" sz="quarter" idx="16"/>
          </p:nvPr>
        </p:nvSpPr>
        <p:spPr>
          <a:xfrm>
            <a:off x="711426" y="6257737"/>
            <a:ext cx="10527307" cy="365125"/>
          </a:xfrm>
        </p:spPr>
        <p:txBody>
          <a:bodyPr/>
          <a:lstStyle/>
          <a:p>
            <a:r>
              <a:rPr lang="pt-BR" dirty="0"/>
              <a:t>Projeto de Ensino - Estatística, Gestão e Tomada de Decisão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151" name="Picture 7" descr="http://www.biblioteca.fsp.usp.br/~biblioteca/guia/img/bulet_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705" y="1868756"/>
            <a:ext cx="104775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://www.biblioteca.fsp.usp.br/~biblioteca/guia/img/bulet_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705" y="2051319"/>
            <a:ext cx="104775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3" name="Picture 9" descr="http://www.biblioteca.fsp.usp.br/~biblioteca/guia/img/bulet_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705" y="2233881"/>
            <a:ext cx="104775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http://www.biblioteca.fsp.usp.br/~biblioteca/guia/img/bulet_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705" y="2416444"/>
            <a:ext cx="104775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/>
          <p:cNvSpPr/>
          <p:nvPr/>
        </p:nvSpPr>
        <p:spPr>
          <a:xfrm>
            <a:off x="853057" y="96405"/>
            <a:ext cx="55125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 smtClean="0">
                <a:solidFill>
                  <a:srgbClr val="005388"/>
                </a:solidFill>
              </a:rPr>
              <a:t>Criando um bom um gráfico</a:t>
            </a:r>
            <a:endParaRPr lang="pt-BR" sz="3600" dirty="0"/>
          </a:p>
        </p:txBody>
      </p:sp>
      <p:sp>
        <p:nvSpPr>
          <p:cNvPr id="10" name="Espaço Reservado para Texto 1"/>
          <p:cNvSpPr>
            <a:spLocks noGrp="1"/>
          </p:cNvSpPr>
          <p:nvPr>
            <p:ph type="body" idx="1"/>
          </p:nvPr>
        </p:nvSpPr>
        <p:spPr>
          <a:xfrm>
            <a:off x="711426" y="1382618"/>
            <a:ext cx="11308460" cy="4417800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800" b="1" dirty="0">
                <a:solidFill>
                  <a:schemeClr val="tx2">
                    <a:lumMod val="75000"/>
                  </a:schemeClr>
                </a:solidFill>
              </a:rPr>
              <a:t>Dados devem ser representados sem distorções, atenuações ou exageros;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800" b="1" dirty="0">
                <a:solidFill>
                  <a:schemeClr val="tx2">
                    <a:lumMod val="75000"/>
                  </a:schemeClr>
                </a:solidFill>
              </a:rPr>
              <a:t>Siga um propósito definido: exploração, interpretação, comunicação;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800" b="1" dirty="0">
                <a:solidFill>
                  <a:schemeClr val="tx2">
                    <a:lumMod val="75000"/>
                  </a:schemeClr>
                </a:solidFill>
              </a:rPr>
              <a:t>Use o tipo de gráfico adequado para cada conjunto de dados;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800" b="1" dirty="0">
                <a:solidFill>
                  <a:schemeClr val="tx2">
                    <a:lumMod val="75000"/>
                  </a:schemeClr>
                </a:solidFill>
              </a:rPr>
              <a:t>Os dados devem destacar-se claramente do fundo da figura;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800" b="1" dirty="0">
                <a:solidFill>
                  <a:schemeClr val="tx2">
                    <a:lumMod val="75000"/>
                  </a:schemeClr>
                </a:solidFill>
              </a:rPr>
              <a:t>Evite o lixo gráfico (qualquer coisa que chame mais atenção do que os dados que se quer mostrar);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800" b="1" dirty="0">
                <a:solidFill>
                  <a:schemeClr val="tx2">
                    <a:lumMod val="75000"/>
                  </a:schemeClr>
                </a:solidFill>
              </a:rPr>
              <a:t>Inclua rótulos e descrições adequadas.</a:t>
            </a:r>
          </a:p>
        </p:txBody>
      </p:sp>
    </p:spTree>
    <p:extLst>
      <p:ext uri="{BB962C8B-B14F-4D97-AF65-F5344CB8AC3E}">
        <p14:creationId xmlns:p14="http://schemas.microsoft.com/office/powerpoint/2010/main" val="79783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Rodapé 5"/>
          <p:cNvSpPr>
            <a:spLocks noGrp="1"/>
          </p:cNvSpPr>
          <p:nvPr>
            <p:ph type="ftr" sz="quarter" idx="16"/>
          </p:nvPr>
        </p:nvSpPr>
        <p:spPr>
          <a:xfrm>
            <a:off x="828631" y="6358123"/>
            <a:ext cx="10527307" cy="365125"/>
          </a:xfrm>
        </p:spPr>
        <p:txBody>
          <a:bodyPr/>
          <a:lstStyle/>
          <a:p>
            <a:r>
              <a:rPr lang="pt-BR" dirty="0"/>
              <a:t>Projeto de Ensino - Estatística, Gestão e Tomada de Decisão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828631" y="161469"/>
            <a:ext cx="55125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>
                <a:solidFill>
                  <a:srgbClr val="005388"/>
                </a:solidFill>
              </a:rPr>
              <a:t>Criando um bom um gráfico</a:t>
            </a:r>
            <a:endParaRPr lang="pt-BR" sz="36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838" y="3069615"/>
            <a:ext cx="1292985" cy="125388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794" y="3035960"/>
            <a:ext cx="1347988" cy="1253883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406" y="3035960"/>
            <a:ext cx="1441256" cy="1242911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783" y="1180506"/>
            <a:ext cx="1363589" cy="1183091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047" y="1149346"/>
            <a:ext cx="1409476" cy="1192433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806" y="5009624"/>
            <a:ext cx="1166435" cy="1131160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23" y="4997245"/>
            <a:ext cx="1216055" cy="1131160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335" y="5050221"/>
            <a:ext cx="1194714" cy="1049966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806" y="5086536"/>
            <a:ext cx="1041789" cy="1043941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180" y="5081522"/>
            <a:ext cx="1137831" cy="1053967"/>
          </a:xfrm>
          <a:prstGeom prst="rect">
            <a:avLst/>
          </a:prstGeom>
        </p:spPr>
      </p:pic>
      <p:sp>
        <p:nvSpPr>
          <p:cNvPr id="21" name="Cubo 20"/>
          <p:cNvSpPr/>
          <p:nvPr/>
        </p:nvSpPr>
        <p:spPr>
          <a:xfrm>
            <a:off x="1158796" y="1139282"/>
            <a:ext cx="2729753" cy="142499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Séries temporais </a:t>
            </a:r>
          </a:p>
        </p:txBody>
      </p:sp>
      <p:sp>
        <p:nvSpPr>
          <p:cNvPr id="22" name="Cubo 21"/>
          <p:cNvSpPr/>
          <p:nvPr/>
        </p:nvSpPr>
        <p:spPr>
          <a:xfrm>
            <a:off x="1158797" y="2927110"/>
            <a:ext cx="2729753" cy="142499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Dados quantitativos</a:t>
            </a:r>
          </a:p>
        </p:txBody>
      </p:sp>
      <p:sp>
        <p:nvSpPr>
          <p:cNvPr id="23" name="Cubo 22"/>
          <p:cNvSpPr/>
          <p:nvPr/>
        </p:nvSpPr>
        <p:spPr>
          <a:xfrm>
            <a:off x="1158798" y="4710497"/>
            <a:ext cx="2729753" cy="142499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Dados qualitativos </a:t>
            </a:r>
          </a:p>
        </p:txBody>
      </p:sp>
    </p:spTree>
    <p:extLst>
      <p:ext uri="{BB962C8B-B14F-4D97-AF65-F5344CB8AC3E}">
        <p14:creationId xmlns:p14="http://schemas.microsoft.com/office/powerpoint/2010/main" val="106220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Rodapé 5"/>
          <p:cNvSpPr>
            <a:spLocks noGrp="1"/>
          </p:cNvSpPr>
          <p:nvPr>
            <p:ph type="ftr" sz="quarter" idx="16"/>
          </p:nvPr>
        </p:nvSpPr>
        <p:spPr>
          <a:xfrm>
            <a:off x="727881" y="6313974"/>
            <a:ext cx="10527307" cy="365125"/>
          </a:xfrm>
        </p:spPr>
        <p:txBody>
          <a:bodyPr/>
          <a:lstStyle/>
          <a:p>
            <a:r>
              <a:rPr lang="pt-BR" dirty="0"/>
              <a:t>Projeto de Ensino - Estatística, Gestão e Tomada de Decisão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Espaço Reservado para Texto 12"/>
          <p:cNvSpPr>
            <a:spLocks noGrp="1"/>
          </p:cNvSpPr>
          <p:nvPr>
            <p:ph type="body" idx="4294967295"/>
          </p:nvPr>
        </p:nvSpPr>
        <p:spPr>
          <a:xfrm>
            <a:off x="785216" y="145934"/>
            <a:ext cx="6284388" cy="67235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600" b="1" dirty="0">
                <a:solidFill>
                  <a:srgbClr val="005388"/>
                </a:solidFill>
              </a:rPr>
              <a:t>Tomada de decisão</a:t>
            </a:r>
          </a:p>
        </p:txBody>
      </p:sp>
      <p:sp>
        <p:nvSpPr>
          <p:cNvPr id="2" name="Retângulo 1"/>
          <p:cNvSpPr/>
          <p:nvPr/>
        </p:nvSpPr>
        <p:spPr>
          <a:xfrm>
            <a:off x="1003224" y="944887"/>
            <a:ext cx="91398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smtClean="0"/>
              <a:t>Exemplo de como estatísticas erradas distorcem a realidade dos fatos.</a:t>
            </a:r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90"/>
          <a:stretch/>
        </p:blipFill>
        <p:spPr>
          <a:xfrm>
            <a:off x="2516030" y="1792488"/>
            <a:ext cx="6627971" cy="413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79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Rodapé 5"/>
          <p:cNvSpPr>
            <a:spLocks noGrp="1"/>
          </p:cNvSpPr>
          <p:nvPr>
            <p:ph type="ftr" sz="quarter" idx="16"/>
          </p:nvPr>
        </p:nvSpPr>
        <p:spPr>
          <a:xfrm>
            <a:off x="716811" y="6492875"/>
            <a:ext cx="10527307" cy="365125"/>
          </a:xfrm>
        </p:spPr>
        <p:txBody>
          <a:bodyPr/>
          <a:lstStyle/>
          <a:p>
            <a:r>
              <a:rPr lang="pt-BR" dirty="0"/>
              <a:t>Projeto de Ensino - Estatística, Gestão e Tomada de Decisão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323704" y="92919"/>
            <a:ext cx="107114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1" dirty="0" smtClean="0">
                <a:solidFill>
                  <a:srgbClr val="005388"/>
                </a:solidFill>
              </a:rPr>
              <a:t>Continuando com a análise do projeto</a:t>
            </a:r>
            <a:endParaRPr lang="pt-BR" sz="3600" b="1" dirty="0">
              <a:solidFill>
                <a:srgbClr val="005388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120" y="1409322"/>
            <a:ext cx="8622154" cy="4773553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1323704" y="6163610"/>
            <a:ext cx="29817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</a:t>
            </a:r>
            <a:r>
              <a:rPr lang="pt-BR" sz="1200" dirty="0" smtClean="0"/>
              <a:t>Elaborador pelo autor IPARDES </a:t>
            </a:r>
            <a:r>
              <a:rPr lang="pt-BR" sz="1200" dirty="0"/>
              <a:t>(2021)</a:t>
            </a:r>
          </a:p>
        </p:txBody>
      </p:sp>
      <p:sp>
        <p:nvSpPr>
          <p:cNvPr id="2" name="Retângulo 1"/>
          <p:cNvSpPr/>
          <p:nvPr/>
        </p:nvSpPr>
        <p:spPr>
          <a:xfrm>
            <a:off x="1212120" y="966921"/>
            <a:ext cx="109345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pt-BR" sz="2400" b="1" dirty="0">
                <a:solidFill>
                  <a:srgbClr val="005388"/>
                </a:solidFill>
              </a:rPr>
              <a:t>GRÁFICO 1 – Histograma do PIB per capita das mesorregiões paranaenses.</a:t>
            </a:r>
          </a:p>
        </p:txBody>
      </p:sp>
    </p:spTree>
    <p:extLst>
      <p:ext uri="{BB962C8B-B14F-4D97-AF65-F5344CB8AC3E}">
        <p14:creationId xmlns:p14="http://schemas.microsoft.com/office/powerpoint/2010/main" val="293278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Rodapé 5"/>
          <p:cNvSpPr>
            <a:spLocks noGrp="1"/>
          </p:cNvSpPr>
          <p:nvPr>
            <p:ph type="ftr" sz="quarter" idx="16"/>
          </p:nvPr>
        </p:nvSpPr>
        <p:spPr>
          <a:xfrm>
            <a:off x="836518" y="6234379"/>
            <a:ext cx="10527307" cy="365125"/>
          </a:xfrm>
        </p:spPr>
        <p:txBody>
          <a:bodyPr/>
          <a:lstStyle/>
          <a:p>
            <a:r>
              <a:rPr lang="pt-BR" dirty="0"/>
              <a:t>Projeto de Ensino - Estatística, Gestão e Tomada de Decisão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4194085"/>
              </p:ext>
            </p:extLst>
          </p:nvPr>
        </p:nvGraphicFramePr>
        <p:xfrm>
          <a:off x="844862" y="941293"/>
          <a:ext cx="10518963" cy="4975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etângulo 1"/>
          <p:cNvSpPr/>
          <p:nvPr/>
        </p:nvSpPr>
        <p:spPr>
          <a:xfrm>
            <a:off x="729599" y="205007"/>
            <a:ext cx="113586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pt-BR" sz="2400" b="1" dirty="0">
                <a:solidFill>
                  <a:srgbClr val="005388"/>
                </a:solidFill>
              </a:rPr>
              <a:t>GRÁFICO </a:t>
            </a:r>
            <a:r>
              <a:rPr lang="pt-BR" sz="2400" b="1" dirty="0" smtClean="0">
                <a:solidFill>
                  <a:srgbClr val="005388"/>
                </a:solidFill>
              </a:rPr>
              <a:t>2 – Evolução histórica do PIB </a:t>
            </a:r>
            <a:r>
              <a:rPr lang="pt-BR" sz="2400" b="1" dirty="0">
                <a:solidFill>
                  <a:srgbClr val="005388"/>
                </a:solidFill>
              </a:rPr>
              <a:t>per capita das mesorregiões paranaenses.</a:t>
            </a:r>
          </a:p>
        </p:txBody>
      </p:sp>
      <p:sp>
        <p:nvSpPr>
          <p:cNvPr id="10" name="Retângulo 9"/>
          <p:cNvSpPr/>
          <p:nvPr/>
        </p:nvSpPr>
        <p:spPr>
          <a:xfrm>
            <a:off x="836518" y="5957380"/>
            <a:ext cx="29817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</a:t>
            </a:r>
            <a:r>
              <a:rPr lang="pt-BR" sz="1200" dirty="0" smtClean="0"/>
              <a:t>Elaborador pelo autor IPARDES </a:t>
            </a:r>
            <a:r>
              <a:rPr lang="pt-BR" sz="1200" dirty="0"/>
              <a:t>(2021)</a:t>
            </a:r>
          </a:p>
        </p:txBody>
      </p:sp>
    </p:spTree>
    <p:extLst>
      <p:ext uri="{BB962C8B-B14F-4D97-AF65-F5344CB8AC3E}">
        <p14:creationId xmlns:p14="http://schemas.microsoft.com/office/powerpoint/2010/main" val="37504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Rodapé 5"/>
          <p:cNvSpPr>
            <a:spLocks noGrp="1"/>
          </p:cNvSpPr>
          <p:nvPr>
            <p:ph type="ftr" sz="quarter" idx="16"/>
          </p:nvPr>
        </p:nvSpPr>
        <p:spPr>
          <a:xfrm>
            <a:off x="845444" y="6286979"/>
            <a:ext cx="10527307" cy="365125"/>
          </a:xfrm>
        </p:spPr>
        <p:txBody>
          <a:bodyPr/>
          <a:lstStyle/>
          <a:p>
            <a:r>
              <a:rPr lang="pt-BR" dirty="0"/>
              <a:t>Projeto de Ensino - Estatística, Gestão e Tomada de Decisão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Gráfico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6326600"/>
              </p:ext>
            </p:extLst>
          </p:nvPr>
        </p:nvGraphicFramePr>
        <p:xfrm>
          <a:off x="1516279" y="753035"/>
          <a:ext cx="4171826" cy="24191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Gráfico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6343917"/>
              </p:ext>
            </p:extLst>
          </p:nvPr>
        </p:nvGraphicFramePr>
        <p:xfrm>
          <a:off x="6834992" y="488971"/>
          <a:ext cx="4752913" cy="2765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Gráfico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2717969"/>
              </p:ext>
            </p:extLst>
          </p:nvPr>
        </p:nvGraphicFramePr>
        <p:xfrm>
          <a:off x="1502833" y="3496234"/>
          <a:ext cx="4508002" cy="2690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Gráfico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4769936"/>
              </p:ext>
            </p:extLst>
          </p:nvPr>
        </p:nvGraphicFramePr>
        <p:xfrm>
          <a:off x="6821811" y="346012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Retângulo 2"/>
          <p:cNvSpPr/>
          <p:nvPr/>
        </p:nvSpPr>
        <p:spPr>
          <a:xfrm>
            <a:off x="1328243" y="119639"/>
            <a:ext cx="6924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rgbClr val="005388"/>
                </a:solidFill>
              </a:rPr>
              <a:t>FIGURA 1 – Composição de sexo, raça a faixa etária do Paraná em 2019.</a:t>
            </a:r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1328243" y="6009980"/>
            <a:ext cx="29817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</a:t>
            </a:r>
            <a:r>
              <a:rPr lang="pt-BR" sz="1200" dirty="0" smtClean="0"/>
              <a:t>Elaborador pelo autor IPARDES </a:t>
            </a:r>
            <a:r>
              <a:rPr lang="pt-BR" sz="1200" dirty="0"/>
              <a:t>(2021)</a:t>
            </a:r>
          </a:p>
        </p:txBody>
      </p:sp>
    </p:spTree>
    <p:extLst>
      <p:ext uri="{BB962C8B-B14F-4D97-AF65-F5344CB8AC3E}">
        <p14:creationId xmlns:p14="http://schemas.microsoft.com/office/powerpoint/2010/main" val="10912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Rodapé 5"/>
          <p:cNvSpPr>
            <a:spLocks noGrp="1"/>
          </p:cNvSpPr>
          <p:nvPr>
            <p:ph type="ftr" sz="quarter" idx="16"/>
          </p:nvPr>
        </p:nvSpPr>
        <p:spPr>
          <a:xfrm>
            <a:off x="741321" y="6431536"/>
            <a:ext cx="10527307" cy="365125"/>
          </a:xfrm>
        </p:spPr>
        <p:txBody>
          <a:bodyPr/>
          <a:lstStyle/>
          <a:p>
            <a:r>
              <a:rPr lang="pt-BR" dirty="0"/>
              <a:t>Projeto de Ensino - Estatística, Gestão e Tomada de Decisão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741321" y="381431"/>
            <a:ext cx="9447390" cy="5964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b="1" dirty="0" smtClean="0"/>
              <a:t>Para concluir...</a:t>
            </a:r>
            <a:endParaRPr lang="pt-BR" b="1" dirty="0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861692" y="1506981"/>
            <a:ext cx="9433943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z="3600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Conheça sua base de </a:t>
            </a:r>
            <a:r>
              <a:rPr lang="pt-BR" sz="3600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dados.</a:t>
            </a:r>
            <a:endParaRPr lang="pt-BR" sz="3600" b="1" dirty="0">
              <a:solidFill>
                <a:schemeClr val="tx2">
                  <a:lumMod val="75000"/>
                </a:schemeClr>
              </a:solidFill>
              <a:latin typeface="+mn-lt"/>
            </a:endParaRPr>
          </a:p>
          <a:p>
            <a:endParaRPr lang="pt-BR" sz="3600" b="1" dirty="0">
              <a:solidFill>
                <a:schemeClr val="tx2">
                  <a:lumMod val="75000"/>
                </a:schemeClr>
              </a:solidFill>
              <a:latin typeface="+mn-lt"/>
            </a:endParaRPr>
          </a:p>
          <a:p>
            <a:pPr lvl="0"/>
            <a:r>
              <a:rPr lang="pt-BR" sz="3600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Seu gráfico está </a:t>
            </a:r>
            <a:r>
              <a:rPr lang="pt-BR" sz="3600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respondendo uma </a:t>
            </a:r>
            <a:r>
              <a:rPr lang="pt-BR" sz="3600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pergunta.</a:t>
            </a:r>
            <a:endParaRPr lang="pt-BR" sz="3600" b="1" dirty="0">
              <a:solidFill>
                <a:schemeClr val="tx2">
                  <a:lumMod val="75000"/>
                </a:schemeClr>
              </a:solidFill>
              <a:latin typeface="+mn-lt"/>
            </a:endParaRPr>
          </a:p>
          <a:p>
            <a:endParaRPr lang="pt-BR" sz="3600" b="1" dirty="0">
              <a:solidFill>
                <a:schemeClr val="tx2">
                  <a:lumMod val="75000"/>
                </a:schemeClr>
              </a:solidFill>
              <a:latin typeface="+mn-lt"/>
            </a:endParaRPr>
          </a:p>
          <a:p>
            <a:r>
              <a:rPr lang="pt-BR" sz="3600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O cliente em primeiro </a:t>
            </a:r>
            <a:r>
              <a:rPr lang="pt-BR" sz="3600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lugar</a:t>
            </a:r>
            <a:r>
              <a:rPr lang="pt-BR" sz="3600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.</a:t>
            </a:r>
          </a:p>
          <a:p>
            <a:endParaRPr lang="pt-BR" sz="3600" b="1" dirty="0">
              <a:solidFill>
                <a:schemeClr val="tx2">
                  <a:lumMod val="75000"/>
                </a:schemeClr>
              </a:solidFill>
              <a:latin typeface="+mn-lt"/>
            </a:endParaRPr>
          </a:p>
          <a:p>
            <a:r>
              <a:rPr lang="pt-BR" sz="3600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Lembre-se: boas informações são a matéria prima da tomada de decisão.</a:t>
            </a:r>
          </a:p>
          <a:p>
            <a:endParaRPr lang="pt-BR" sz="2400" dirty="0" smtClean="0">
              <a:latin typeface="+mj-lt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129" y="4345551"/>
            <a:ext cx="2205018" cy="205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3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017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Imagem 6"/>
          <p:cNvPicPr>
            <a:picLocks noGrp="1" noChangeAspect="1"/>
          </p:cNvPicPr>
          <p:nvPr>
            <p:ph type="pic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" t="36466" r="-442" b="7720"/>
          <a:stretch/>
        </p:blipFill>
        <p:spPr>
          <a:xfrm>
            <a:off x="-1" y="-51493"/>
            <a:ext cx="12330953" cy="4569705"/>
          </a:xfrm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Como analisar </a:t>
            </a:r>
            <a:r>
              <a:rPr lang="pt-BR" dirty="0" smtClean="0"/>
              <a:t>Gráficos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Prof. Me. Rodrigo Monteiro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450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>
          <a:xfrm>
            <a:off x="936683" y="119812"/>
            <a:ext cx="4929180" cy="67235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3600" dirty="0" smtClean="0"/>
              <a:t>Como </a:t>
            </a:r>
            <a:r>
              <a:rPr lang="pt-BR" sz="3600" dirty="0"/>
              <a:t>analisar </a:t>
            </a:r>
            <a:r>
              <a:rPr lang="pt-BR" sz="3600" dirty="0" smtClean="0"/>
              <a:t>Gráficos</a:t>
            </a:r>
            <a:endParaRPr lang="pt-BR" sz="3600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890270" y="1274709"/>
            <a:ext cx="8949851" cy="1091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/>
              <a:t>Um gráfico deve mostrar um resumo visual </a:t>
            </a:r>
            <a:r>
              <a:rPr lang="pt-BR" sz="2400" dirty="0" smtClean="0"/>
              <a:t>de uma </a:t>
            </a:r>
            <a:r>
              <a:rPr lang="pt-BR" sz="2400" dirty="0"/>
              <a:t>coleção de </a:t>
            </a:r>
            <a:r>
              <a:rPr lang="pt-BR" sz="2400" dirty="0" smtClean="0"/>
              <a:t>dados.</a:t>
            </a:r>
            <a:endParaRPr lang="pt-BR" sz="2400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936683" y="5018333"/>
            <a:ext cx="8949851" cy="1091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/>
              <a:t>Se </a:t>
            </a:r>
            <a:r>
              <a:rPr lang="pt-BR" sz="2400" dirty="0" smtClean="0"/>
              <a:t>bem </a:t>
            </a:r>
            <a:r>
              <a:rPr lang="pt-BR" sz="2400" dirty="0"/>
              <a:t>feito, </a:t>
            </a:r>
            <a:r>
              <a:rPr lang="pt-BR" sz="2400" dirty="0" smtClean="0"/>
              <a:t>um gráfico passa uma </a:t>
            </a:r>
            <a:r>
              <a:rPr lang="pt-BR" sz="2400" dirty="0"/>
              <a:t>mensagem </a:t>
            </a:r>
            <a:r>
              <a:rPr lang="pt-BR" sz="2400" dirty="0" smtClean="0"/>
              <a:t>rápida e poupa o </a:t>
            </a:r>
            <a:r>
              <a:rPr lang="pt-BR" sz="2400" dirty="0"/>
              <a:t>tempo que o leitor levaria para examinar os </a:t>
            </a:r>
            <a:r>
              <a:rPr lang="pt-BR" sz="2400" dirty="0" smtClean="0"/>
              <a:t>dados.</a:t>
            </a:r>
            <a:endParaRPr lang="pt-BR" sz="2400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890269" y="3095404"/>
            <a:ext cx="8949851" cy="1091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 smtClean="0"/>
              <a:t>Se mal </a:t>
            </a:r>
            <a:r>
              <a:rPr lang="pt-BR" sz="2400" dirty="0"/>
              <a:t>feito, um gráfico pode enganar a muitos, </a:t>
            </a:r>
            <a:r>
              <a:rPr lang="pt-BR" sz="2400" dirty="0" smtClean="0"/>
              <a:t>com </a:t>
            </a:r>
            <a:r>
              <a:rPr lang="pt-BR" sz="2400" dirty="0"/>
              <a:t>exceção talvez </a:t>
            </a:r>
            <a:r>
              <a:rPr lang="pt-BR" sz="2400" dirty="0" smtClean="0"/>
              <a:t>de analistas </a:t>
            </a:r>
            <a:r>
              <a:rPr lang="pt-BR" sz="2400" dirty="0"/>
              <a:t>mais </a:t>
            </a:r>
            <a:r>
              <a:rPr lang="pt-BR" sz="2400" dirty="0" smtClean="0"/>
              <a:t>atentos.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56942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5" grpId="0" animBg="1"/>
      <p:bldP spid="5" grpId="1" animBg="1"/>
      <p:bldP spid="8" grpId="0" animBg="1"/>
      <p:bldP spid="8" grpId="1" animBg="1"/>
      <p:bldP spid="10" grpId="0" animBg="1"/>
      <p:bldP spid="1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425388" y="2071382"/>
            <a:ext cx="9372599" cy="285273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4800" dirty="0" smtClean="0"/>
              <a:t>“Sem </a:t>
            </a:r>
            <a:r>
              <a:rPr lang="pt-BR" sz="4800" dirty="0"/>
              <a:t>dados você é apenas mais uma pessoa com uma </a:t>
            </a:r>
            <a:r>
              <a:rPr lang="pt-BR" sz="4800" dirty="0" smtClean="0"/>
              <a:t>opinião”</a:t>
            </a:r>
            <a:endParaRPr lang="pt-BR" sz="4800" dirty="0"/>
          </a:p>
        </p:txBody>
      </p:sp>
      <p:sp>
        <p:nvSpPr>
          <p:cNvPr id="2" name="Retângulo 1"/>
          <p:cNvSpPr/>
          <p:nvPr/>
        </p:nvSpPr>
        <p:spPr>
          <a:xfrm>
            <a:off x="7646894" y="4033682"/>
            <a:ext cx="22501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/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cap="all" dirty="0">
                <a:solidFill>
                  <a:schemeClr val="bg1"/>
                </a:solidFill>
              </a:rPr>
              <a:t>WILLIAM EDWARDS DEMING</a:t>
            </a:r>
            <a:endParaRPr lang="pt-B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81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Rodapé 5"/>
          <p:cNvSpPr>
            <a:spLocks noGrp="1"/>
          </p:cNvSpPr>
          <p:nvPr>
            <p:ph type="ftr" sz="quarter" idx="16"/>
          </p:nvPr>
        </p:nvSpPr>
        <p:spPr>
          <a:xfrm>
            <a:off x="831134" y="6421551"/>
            <a:ext cx="10527307" cy="365125"/>
          </a:xfrm>
        </p:spPr>
        <p:txBody>
          <a:bodyPr/>
          <a:lstStyle/>
          <a:p>
            <a:r>
              <a:rPr lang="pt-BR" dirty="0"/>
              <a:t>Projeto de Ensino - Estatística, Gestão e Tomada de Decisão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Espaço Reservado para Texto 12"/>
          <p:cNvSpPr>
            <a:spLocks noGrp="1"/>
          </p:cNvSpPr>
          <p:nvPr>
            <p:ph type="body" idx="4294967295"/>
          </p:nvPr>
        </p:nvSpPr>
        <p:spPr>
          <a:xfrm>
            <a:off x="4876422" y="91595"/>
            <a:ext cx="3583234" cy="67235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600" b="1" dirty="0" smtClean="0">
                <a:solidFill>
                  <a:srgbClr val="005388"/>
                </a:solidFill>
              </a:rPr>
              <a:t>Tipos de Gráficos</a:t>
            </a:r>
            <a:endParaRPr lang="pt-BR" sz="3600" b="1" dirty="0">
              <a:solidFill>
                <a:srgbClr val="005388"/>
              </a:solidFill>
            </a:endParaRPr>
          </a:p>
        </p:txBody>
      </p:sp>
      <p:sp>
        <p:nvSpPr>
          <p:cNvPr id="7" name="Espaço Reservado para Texto 4"/>
          <p:cNvSpPr>
            <a:spLocks noGrp="1"/>
          </p:cNvSpPr>
          <p:nvPr>
            <p:ph type="body" idx="15"/>
          </p:nvPr>
        </p:nvSpPr>
        <p:spPr>
          <a:xfrm>
            <a:off x="6773906" y="6203831"/>
            <a:ext cx="5157787" cy="119518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770" y="659720"/>
            <a:ext cx="1940437" cy="1684022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199" y="659720"/>
            <a:ext cx="1869204" cy="1812676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225" y="659720"/>
            <a:ext cx="1948719" cy="1812676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873" y="659720"/>
            <a:ext cx="2083551" cy="1796814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694" y="2470689"/>
            <a:ext cx="1895026" cy="1674905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169" y="2552072"/>
            <a:ext cx="1877264" cy="1628771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356" y="2550464"/>
            <a:ext cx="1914521" cy="1682563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403" y="2550464"/>
            <a:ext cx="1900856" cy="1682563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770" y="4433040"/>
            <a:ext cx="1940437" cy="1641632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733" y="4372569"/>
            <a:ext cx="1925055" cy="1788634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197" y="4417402"/>
            <a:ext cx="1669459" cy="1672908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0893" y="4326957"/>
            <a:ext cx="1823366" cy="1688975"/>
          </a:xfrm>
          <a:prstGeom prst="rect">
            <a:avLst/>
          </a:prstGeom>
        </p:spPr>
      </p:pic>
      <p:sp>
        <p:nvSpPr>
          <p:cNvPr id="2" name="Retângulo de cantos arredondados 1"/>
          <p:cNvSpPr/>
          <p:nvPr/>
        </p:nvSpPr>
        <p:spPr>
          <a:xfrm>
            <a:off x="3696430" y="2495535"/>
            <a:ext cx="2569383" cy="1796814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6507859" y="667651"/>
            <a:ext cx="2569383" cy="1796814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6350891" y="4250622"/>
            <a:ext cx="2569383" cy="1796814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de cantos arredondados 19"/>
          <p:cNvSpPr/>
          <p:nvPr/>
        </p:nvSpPr>
        <p:spPr>
          <a:xfrm>
            <a:off x="3726401" y="659720"/>
            <a:ext cx="2569383" cy="1796814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219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2" grpId="0" animBg="1"/>
      <p:bldP spid="18" grpId="0" animBg="1"/>
      <p:bldP spid="19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Rodapé 5"/>
          <p:cNvSpPr>
            <a:spLocks noGrp="1"/>
          </p:cNvSpPr>
          <p:nvPr>
            <p:ph type="ftr" sz="quarter" idx="16"/>
          </p:nvPr>
        </p:nvSpPr>
        <p:spPr>
          <a:xfrm>
            <a:off x="716811" y="6404318"/>
            <a:ext cx="10527307" cy="365125"/>
          </a:xfrm>
        </p:spPr>
        <p:txBody>
          <a:bodyPr/>
          <a:lstStyle/>
          <a:p>
            <a:r>
              <a:rPr lang="pt-BR" dirty="0"/>
              <a:t>Projeto de Ensino - Estatística, Gestão e Tomada de Decisão</a:t>
            </a:r>
            <a:endParaRPr lang="pt-B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246" y="116652"/>
            <a:ext cx="7465919" cy="5747225"/>
          </a:xfrm>
          <a:prstGeom prst="rect">
            <a:avLst/>
          </a:prstGeom>
        </p:spPr>
      </p:pic>
      <p:sp>
        <p:nvSpPr>
          <p:cNvPr id="7" name="Espaço Reservado para Texto 4"/>
          <p:cNvSpPr>
            <a:spLocks noGrp="1"/>
          </p:cNvSpPr>
          <p:nvPr>
            <p:ph type="body" idx="15"/>
          </p:nvPr>
        </p:nvSpPr>
        <p:spPr>
          <a:xfrm>
            <a:off x="3844509" y="5715678"/>
            <a:ext cx="6228739" cy="600084"/>
          </a:xfrm>
        </p:spPr>
        <p:txBody>
          <a:bodyPr/>
          <a:lstStyle/>
          <a:p>
            <a:r>
              <a:rPr lang="pt-BR" sz="1400" dirty="0" smtClean="0">
                <a:solidFill>
                  <a:schemeClr val="tx1"/>
                </a:solidFill>
              </a:rPr>
              <a:t>IIBGEEDUCA. Disponível em: encurtador.com.br/</a:t>
            </a:r>
            <a:r>
              <a:rPr lang="pt-BR" sz="1400" dirty="0" err="1" smtClean="0">
                <a:solidFill>
                  <a:schemeClr val="tx1"/>
                </a:solidFill>
              </a:rPr>
              <a:t>jnprO</a:t>
            </a:r>
            <a:r>
              <a:rPr lang="pt-BR" sz="1400" dirty="0" smtClean="0">
                <a:solidFill>
                  <a:schemeClr val="tx1"/>
                </a:solidFill>
              </a:rPr>
              <a:t>. Acesso em 05 out. 2021</a:t>
            </a:r>
            <a:endParaRPr lang="pt-B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32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idx="15"/>
          </p:nvPr>
        </p:nvSpPr>
        <p:spPr>
          <a:xfrm>
            <a:off x="3844509" y="5715678"/>
            <a:ext cx="6228739" cy="600084"/>
          </a:xfrm>
        </p:spPr>
        <p:txBody>
          <a:bodyPr/>
          <a:lstStyle/>
          <a:p>
            <a:r>
              <a:rPr lang="pt-BR" sz="1400" dirty="0" smtClean="0">
                <a:solidFill>
                  <a:schemeClr val="tx1"/>
                </a:solidFill>
              </a:rPr>
              <a:t>IIBGEEDUCA. Disponível em: encurtador.com.br/</a:t>
            </a:r>
            <a:r>
              <a:rPr lang="pt-BR" sz="1400" dirty="0" err="1" smtClean="0">
                <a:solidFill>
                  <a:schemeClr val="tx1"/>
                </a:solidFill>
              </a:rPr>
              <a:t>jnprO</a:t>
            </a:r>
            <a:r>
              <a:rPr lang="pt-BR" sz="1400" dirty="0" smtClean="0">
                <a:solidFill>
                  <a:schemeClr val="tx1"/>
                </a:solidFill>
              </a:rPr>
              <a:t>. Acesso em 05 out. 2021</a:t>
            </a:r>
            <a:endParaRPr lang="pt-BR" sz="1400" dirty="0">
              <a:solidFill>
                <a:schemeClr val="tx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200" y="78556"/>
            <a:ext cx="7560048" cy="5819685"/>
          </a:xfrm>
          <a:prstGeom prst="rect">
            <a:avLst/>
          </a:prstGeom>
        </p:spPr>
      </p:pic>
      <p:sp>
        <p:nvSpPr>
          <p:cNvPr id="7" name="Espaço Reservado para Rodapé 5"/>
          <p:cNvSpPr>
            <a:spLocks noGrp="1"/>
          </p:cNvSpPr>
          <p:nvPr>
            <p:ph type="ftr" sz="quarter" idx="16"/>
          </p:nvPr>
        </p:nvSpPr>
        <p:spPr>
          <a:xfrm>
            <a:off x="831134" y="6421551"/>
            <a:ext cx="10527307" cy="365125"/>
          </a:xfrm>
        </p:spPr>
        <p:txBody>
          <a:bodyPr/>
          <a:lstStyle/>
          <a:p>
            <a:r>
              <a:rPr lang="pt-BR" dirty="0"/>
              <a:t>Projeto de Ensino - Estatística, Gestão e Tomada de Decisão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16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Rodapé 5"/>
          <p:cNvSpPr>
            <a:spLocks noGrp="1"/>
          </p:cNvSpPr>
          <p:nvPr>
            <p:ph type="ftr" sz="quarter" idx="16"/>
          </p:nvPr>
        </p:nvSpPr>
        <p:spPr>
          <a:xfrm>
            <a:off x="716811" y="6492875"/>
            <a:ext cx="10527307" cy="365125"/>
          </a:xfrm>
        </p:spPr>
        <p:txBody>
          <a:bodyPr/>
          <a:lstStyle/>
          <a:p>
            <a:r>
              <a:rPr lang="pt-BR" dirty="0"/>
              <a:t>Projeto de Ensino - Estatística, Gestão e Tomada de Decisão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457" y="162205"/>
            <a:ext cx="7546602" cy="5809334"/>
          </a:xfrm>
          <a:prstGeom prst="rect">
            <a:avLst/>
          </a:prstGeom>
        </p:spPr>
      </p:pic>
      <p:sp>
        <p:nvSpPr>
          <p:cNvPr id="8" name="Espaço Reservado para Texto 4"/>
          <p:cNvSpPr>
            <a:spLocks noGrp="1"/>
          </p:cNvSpPr>
          <p:nvPr>
            <p:ph type="body" idx="15"/>
          </p:nvPr>
        </p:nvSpPr>
        <p:spPr>
          <a:xfrm>
            <a:off x="3857956" y="5769466"/>
            <a:ext cx="6228739" cy="600084"/>
          </a:xfrm>
        </p:spPr>
        <p:txBody>
          <a:bodyPr/>
          <a:lstStyle/>
          <a:p>
            <a:r>
              <a:rPr lang="pt-BR" sz="1400" dirty="0" smtClean="0">
                <a:solidFill>
                  <a:schemeClr val="tx1"/>
                </a:solidFill>
              </a:rPr>
              <a:t>IIBGEEDUCA. Disponível em: encurtador.com.br/</a:t>
            </a:r>
            <a:r>
              <a:rPr lang="pt-BR" sz="1400" dirty="0" err="1" smtClean="0">
                <a:solidFill>
                  <a:schemeClr val="tx1"/>
                </a:solidFill>
              </a:rPr>
              <a:t>jnprO</a:t>
            </a:r>
            <a:r>
              <a:rPr lang="pt-BR" sz="1400" dirty="0" smtClean="0">
                <a:solidFill>
                  <a:schemeClr val="tx1"/>
                </a:solidFill>
              </a:rPr>
              <a:t>. Acesso em 05 out. 2021</a:t>
            </a:r>
            <a:endParaRPr lang="pt-B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3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Rodapé 5"/>
          <p:cNvSpPr>
            <a:spLocks noGrp="1"/>
          </p:cNvSpPr>
          <p:nvPr>
            <p:ph type="ftr" sz="quarter" idx="16"/>
          </p:nvPr>
        </p:nvSpPr>
        <p:spPr>
          <a:xfrm>
            <a:off x="839610" y="6396444"/>
            <a:ext cx="10527307" cy="365125"/>
          </a:xfrm>
        </p:spPr>
        <p:txBody>
          <a:bodyPr/>
          <a:lstStyle/>
          <a:p>
            <a:r>
              <a:rPr lang="pt-BR" dirty="0"/>
              <a:t>Projeto de Ensino - Estatística, Gestão e Tomada de Decisão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010" y="108416"/>
            <a:ext cx="7627283" cy="5871442"/>
          </a:xfrm>
          <a:prstGeom prst="rect">
            <a:avLst/>
          </a:prstGeom>
        </p:spPr>
      </p:pic>
      <p:sp>
        <p:nvSpPr>
          <p:cNvPr id="8" name="Espaço Reservado para Texto 4"/>
          <p:cNvSpPr>
            <a:spLocks noGrp="1"/>
          </p:cNvSpPr>
          <p:nvPr>
            <p:ph type="body" idx="15"/>
          </p:nvPr>
        </p:nvSpPr>
        <p:spPr>
          <a:xfrm>
            <a:off x="3844509" y="5796360"/>
            <a:ext cx="6228739" cy="600084"/>
          </a:xfrm>
        </p:spPr>
        <p:txBody>
          <a:bodyPr/>
          <a:lstStyle/>
          <a:p>
            <a:r>
              <a:rPr lang="pt-BR" sz="1400" dirty="0" smtClean="0">
                <a:solidFill>
                  <a:schemeClr val="tx1"/>
                </a:solidFill>
              </a:rPr>
              <a:t>IIBGEEDUCA. Disponível em: encurtador.com.br/</a:t>
            </a:r>
            <a:r>
              <a:rPr lang="pt-BR" sz="1400" dirty="0" err="1" smtClean="0">
                <a:solidFill>
                  <a:schemeClr val="tx1"/>
                </a:solidFill>
              </a:rPr>
              <a:t>jnprO</a:t>
            </a:r>
            <a:r>
              <a:rPr lang="pt-BR" sz="1400" dirty="0" smtClean="0">
                <a:solidFill>
                  <a:schemeClr val="tx1"/>
                </a:solidFill>
              </a:rPr>
              <a:t>. Acesso em 05 out. 2021</a:t>
            </a:r>
            <a:endParaRPr lang="pt-B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15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4140</TotalTime>
  <Words>487</Words>
  <Application>Microsoft Office PowerPoint</Application>
  <PresentationFormat>Widescreen</PresentationFormat>
  <Paragraphs>54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Wingdings</vt:lpstr>
      <vt:lpstr>Tema do Office</vt:lpstr>
      <vt:lpstr>Projeto de Ensino - Estatística, Gestão e Tomada de Decisão  Aula 3</vt:lpstr>
      <vt:lpstr>Como analisar Gráficos</vt:lpstr>
      <vt:lpstr>Apresentação do PowerPoint</vt:lpstr>
      <vt:lpstr>“Sem dados você é apenas mais uma pessoa com uma opinião”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Ribeiro Garcia</dc:creator>
  <cp:lastModifiedBy>Rodrigo</cp:lastModifiedBy>
  <cp:revision>181</cp:revision>
  <dcterms:created xsi:type="dcterms:W3CDTF">2019-02-06T19:28:48Z</dcterms:created>
  <dcterms:modified xsi:type="dcterms:W3CDTF">2021-10-28T02:00:02Z</dcterms:modified>
</cp:coreProperties>
</file>