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0" r:id="rId3"/>
    <p:sldId id="259" r:id="rId4"/>
    <p:sldId id="258" r:id="rId5"/>
    <p:sldId id="273" r:id="rId6"/>
    <p:sldId id="292" r:id="rId7"/>
    <p:sldId id="293" r:id="rId8"/>
    <p:sldId id="301" r:id="rId9"/>
    <p:sldId id="290" r:id="rId10"/>
    <p:sldId id="304" r:id="rId11"/>
    <p:sldId id="305" r:id="rId12"/>
    <p:sldId id="299" r:id="rId13"/>
    <p:sldId id="295" r:id="rId14"/>
    <p:sldId id="298" r:id="rId15"/>
    <p:sldId id="297" r:id="rId16"/>
    <p:sldId id="306" r:id="rId17"/>
    <p:sldId id="26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70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087E8-C48C-4818-B16D-E73865FC23BD}" type="doc">
      <dgm:prSet loTypeId="urn:microsoft.com/office/officeart/2005/8/layout/gear1" loCatId="cycle" qsTypeId="urn:microsoft.com/office/officeart/2005/8/quickstyle/3d9" qsCatId="3D" csTypeId="urn:microsoft.com/office/officeart/2005/8/colors/accent1_2" csCatId="accent1" phldr="1"/>
      <dgm:spPr/>
    </dgm:pt>
    <dgm:pt modelId="{05EEE306-00A4-468B-B6C1-94867FF4270C}">
      <dgm:prSet phldrT="[Texto]"/>
      <dgm:spPr/>
      <dgm:t>
        <a:bodyPr/>
        <a:lstStyle/>
        <a:p>
          <a:r>
            <a:rPr lang="pt-BR" b="1" dirty="0" smtClean="0"/>
            <a:t>Custo de Oportunidade</a:t>
          </a:r>
          <a:endParaRPr lang="pt-BR" b="1" dirty="0"/>
        </a:p>
      </dgm:t>
    </dgm:pt>
    <dgm:pt modelId="{6364A4AD-3890-417C-85FB-1E2D73B0B269}" type="parTrans" cxnId="{8BDB41B7-F033-4231-9F9E-DFFDBF261114}">
      <dgm:prSet/>
      <dgm:spPr/>
      <dgm:t>
        <a:bodyPr/>
        <a:lstStyle/>
        <a:p>
          <a:endParaRPr lang="pt-BR"/>
        </a:p>
      </dgm:t>
    </dgm:pt>
    <dgm:pt modelId="{82BD892D-4685-4344-97CB-64C0B4CE35AC}" type="sibTrans" cxnId="{8BDB41B7-F033-4231-9F9E-DFFDBF261114}">
      <dgm:prSet/>
      <dgm:spPr/>
      <dgm:t>
        <a:bodyPr/>
        <a:lstStyle/>
        <a:p>
          <a:endParaRPr lang="pt-BR"/>
        </a:p>
      </dgm:t>
    </dgm:pt>
    <dgm:pt modelId="{C8DE78FC-23E7-4203-8D67-3531FF9D2355}">
      <dgm:prSet phldrT="[Texto]"/>
      <dgm:spPr/>
      <dgm:t>
        <a:bodyPr/>
        <a:lstStyle/>
        <a:p>
          <a:r>
            <a:rPr lang="pt-BR" b="1" dirty="0" smtClean="0"/>
            <a:t>Prejuízo</a:t>
          </a:r>
          <a:endParaRPr lang="pt-BR" b="1" dirty="0"/>
        </a:p>
      </dgm:t>
    </dgm:pt>
    <dgm:pt modelId="{94DC3AD1-D193-4282-B8E2-2E5D9EA20ED6}" type="parTrans" cxnId="{6C095610-90BB-46C4-A9DD-DDF299E03BDF}">
      <dgm:prSet/>
      <dgm:spPr/>
      <dgm:t>
        <a:bodyPr/>
        <a:lstStyle/>
        <a:p>
          <a:endParaRPr lang="pt-BR"/>
        </a:p>
      </dgm:t>
    </dgm:pt>
    <dgm:pt modelId="{274359FF-31CA-40E2-9298-4D989F7FA1AA}" type="sibTrans" cxnId="{6C095610-90BB-46C4-A9DD-DDF299E03BDF}">
      <dgm:prSet/>
      <dgm:spPr/>
      <dgm:t>
        <a:bodyPr/>
        <a:lstStyle/>
        <a:p>
          <a:endParaRPr lang="pt-BR"/>
        </a:p>
      </dgm:t>
    </dgm:pt>
    <dgm:pt modelId="{4F99904D-1B32-4775-BBCD-A8F770EA789C}">
      <dgm:prSet phldrT="[Texto]"/>
      <dgm:spPr/>
      <dgm:t>
        <a:bodyPr/>
        <a:lstStyle/>
        <a:p>
          <a:r>
            <a:rPr lang="pt-BR" b="1" dirty="0" smtClean="0"/>
            <a:t>Risco</a:t>
          </a:r>
          <a:endParaRPr lang="pt-BR" b="1" dirty="0"/>
        </a:p>
      </dgm:t>
    </dgm:pt>
    <dgm:pt modelId="{6B78B758-B9CD-45C0-B64D-31FD37DDF1BC}" type="parTrans" cxnId="{D860945A-0609-4BA7-A0CE-F799D0A1E57B}">
      <dgm:prSet/>
      <dgm:spPr/>
      <dgm:t>
        <a:bodyPr/>
        <a:lstStyle/>
        <a:p>
          <a:endParaRPr lang="pt-BR"/>
        </a:p>
      </dgm:t>
    </dgm:pt>
    <dgm:pt modelId="{5038CE8E-43D8-4869-B8B8-8842ACA922B0}" type="sibTrans" cxnId="{D860945A-0609-4BA7-A0CE-F799D0A1E57B}">
      <dgm:prSet/>
      <dgm:spPr/>
      <dgm:t>
        <a:bodyPr/>
        <a:lstStyle/>
        <a:p>
          <a:endParaRPr lang="pt-BR"/>
        </a:p>
      </dgm:t>
    </dgm:pt>
    <dgm:pt modelId="{2402B0FE-C512-4B77-8B02-01A7DC7C13C8}" type="pres">
      <dgm:prSet presAssocID="{49F087E8-C48C-4818-B16D-E73865FC23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081F39A-FEC7-42F7-9B72-67FC029EABA2}" type="pres">
      <dgm:prSet presAssocID="{05EEE306-00A4-468B-B6C1-94867FF4270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E52E7D-3EC2-482F-9A84-F4A81C3B562B}" type="pres">
      <dgm:prSet presAssocID="{05EEE306-00A4-468B-B6C1-94867FF4270C}" presName="gear1srcNode" presStyleLbl="node1" presStyleIdx="0" presStyleCnt="3"/>
      <dgm:spPr/>
      <dgm:t>
        <a:bodyPr/>
        <a:lstStyle/>
        <a:p>
          <a:endParaRPr lang="pt-BR"/>
        </a:p>
      </dgm:t>
    </dgm:pt>
    <dgm:pt modelId="{D1C81770-9F5E-4539-8035-F212ED8B8D7D}" type="pres">
      <dgm:prSet presAssocID="{05EEE306-00A4-468B-B6C1-94867FF4270C}" presName="gear1dstNode" presStyleLbl="node1" presStyleIdx="0" presStyleCnt="3"/>
      <dgm:spPr/>
      <dgm:t>
        <a:bodyPr/>
        <a:lstStyle/>
        <a:p>
          <a:endParaRPr lang="pt-BR"/>
        </a:p>
      </dgm:t>
    </dgm:pt>
    <dgm:pt modelId="{9B5E938B-2E2D-4277-B1D6-2781A5F6916D}" type="pres">
      <dgm:prSet presAssocID="{C8DE78FC-23E7-4203-8D67-3531FF9D2355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1DD388E-D6FC-4A58-8C68-4B819B42BFB7}" type="pres">
      <dgm:prSet presAssocID="{C8DE78FC-23E7-4203-8D67-3531FF9D2355}" presName="gear2srcNode" presStyleLbl="node1" presStyleIdx="1" presStyleCnt="3"/>
      <dgm:spPr/>
      <dgm:t>
        <a:bodyPr/>
        <a:lstStyle/>
        <a:p>
          <a:endParaRPr lang="pt-BR"/>
        </a:p>
      </dgm:t>
    </dgm:pt>
    <dgm:pt modelId="{609C547C-4BC2-4FDA-94DA-AE9EAAE21692}" type="pres">
      <dgm:prSet presAssocID="{C8DE78FC-23E7-4203-8D67-3531FF9D2355}" presName="gear2dstNode" presStyleLbl="node1" presStyleIdx="1" presStyleCnt="3"/>
      <dgm:spPr/>
      <dgm:t>
        <a:bodyPr/>
        <a:lstStyle/>
        <a:p>
          <a:endParaRPr lang="pt-BR"/>
        </a:p>
      </dgm:t>
    </dgm:pt>
    <dgm:pt modelId="{B5F28674-D08B-434A-91CB-679197D5C632}" type="pres">
      <dgm:prSet presAssocID="{4F99904D-1B32-4775-BBCD-A8F770EA789C}" presName="gear3" presStyleLbl="node1" presStyleIdx="2" presStyleCnt="3"/>
      <dgm:spPr/>
      <dgm:t>
        <a:bodyPr/>
        <a:lstStyle/>
        <a:p>
          <a:endParaRPr lang="pt-BR"/>
        </a:p>
      </dgm:t>
    </dgm:pt>
    <dgm:pt modelId="{61D6A504-9C7D-4C5C-B6B2-D5F5B3C7077B}" type="pres">
      <dgm:prSet presAssocID="{4F99904D-1B32-4775-BBCD-A8F770EA789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18EDF6E-9B5E-43C8-8647-9706FAA1D793}" type="pres">
      <dgm:prSet presAssocID="{4F99904D-1B32-4775-BBCD-A8F770EA789C}" presName="gear3srcNode" presStyleLbl="node1" presStyleIdx="2" presStyleCnt="3"/>
      <dgm:spPr/>
      <dgm:t>
        <a:bodyPr/>
        <a:lstStyle/>
        <a:p>
          <a:endParaRPr lang="pt-BR"/>
        </a:p>
      </dgm:t>
    </dgm:pt>
    <dgm:pt modelId="{6648545C-54BE-493A-9BC0-AFB57C295267}" type="pres">
      <dgm:prSet presAssocID="{4F99904D-1B32-4775-BBCD-A8F770EA789C}" presName="gear3dstNode" presStyleLbl="node1" presStyleIdx="2" presStyleCnt="3"/>
      <dgm:spPr/>
      <dgm:t>
        <a:bodyPr/>
        <a:lstStyle/>
        <a:p>
          <a:endParaRPr lang="pt-BR"/>
        </a:p>
      </dgm:t>
    </dgm:pt>
    <dgm:pt modelId="{7CCC26E6-8359-43F2-BA8B-F24F977731E5}" type="pres">
      <dgm:prSet presAssocID="{82BD892D-4685-4344-97CB-64C0B4CE35AC}" presName="connector1" presStyleLbl="sibTrans2D1" presStyleIdx="0" presStyleCnt="3"/>
      <dgm:spPr/>
      <dgm:t>
        <a:bodyPr/>
        <a:lstStyle/>
        <a:p>
          <a:endParaRPr lang="pt-BR"/>
        </a:p>
      </dgm:t>
    </dgm:pt>
    <dgm:pt modelId="{D4A10BBA-CD7D-4C1A-BD12-ECA35A171E94}" type="pres">
      <dgm:prSet presAssocID="{274359FF-31CA-40E2-9298-4D989F7FA1AA}" presName="connector2" presStyleLbl="sibTrans2D1" presStyleIdx="1" presStyleCnt="3"/>
      <dgm:spPr/>
      <dgm:t>
        <a:bodyPr/>
        <a:lstStyle/>
        <a:p>
          <a:endParaRPr lang="pt-BR"/>
        </a:p>
      </dgm:t>
    </dgm:pt>
    <dgm:pt modelId="{8522C8D1-20AA-45D9-93D8-26B24E003832}" type="pres">
      <dgm:prSet presAssocID="{5038CE8E-43D8-4869-B8B8-8842ACA922B0}" presName="connector3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9BDEA552-75EC-4ABA-BB59-906CBE1B3E0B}" type="presOf" srcId="{4F99904D-1B32-4775-BBCD-A8F770EA789C}" destId="{B5F28674-D08B-434A-91CB-679197D5C632}" srcOrd="0" destOrd="0" presId="urn:microsoft.com/office/officeart/2005/8/layout/gear1"/>
    <dgm:cxn modelId="{714E1FE3-5D98-4B42-907E-56E2C66B4332}" type="presOf" srcId="{49F087E8-C48C-4818-B16D-E73865FC23BD}" destId="{2402B0FE-C512-4B77-8B02-01A7DC7C13C8}" srcOrd="0" destOrd="0" presId="urn:microsoft.com/office/officeart/2005/8/layout/gear1"/>
    <dgm:cxn modelId="{87BC7430-7DD6-4DCC-8ED4-EB6B241D0DEE}" type="presOf" srcId="{C8DE78FC-23E7-4203-8D67-3531FF9D2355}" destId="{609C547C-4BC2-4FDA-94DA-AE9EAAE21692}" srcOrd="2" destOrd="0" presId="urn:microsoft.com/office/officeart/2005/8/layout/gear1"/>
    <dgm:cxn modelId="{6C095610-90BB-46C4-A9DD-DDF299E03BDF}" srcId="{49F087E8-C48C-4818-B16D-E73865FC23BD}" destId="{C8DE78FC-23E7-4203-8D67-3531FF9D2355}" srcOrd="1" destOrd="0" parTransId="{94DC3AD1-D193-4282-B8E2-2E5D9EA20ED6}" sibTransId="{274359FF-31CA-40E2-9298-4D989F7FA1AA}"/>
    <dgm:cxn modelId="{D46DF04A-91DF-44EC-A26E-A4B8ADC1534F}" type="presOf" srcId="{4F99904D-1B32-4775-BBCD-A8F770EA789C}" destId="{61D6A504-9C7D-4C5C-B6B2-D5F5B3C7077B}" srcOrd="1" destOrd="0" presId="urn:microsoft.com/office/officeart/2005/8/layout/gear1"/>
    <dgm:cxn modelId="{EC886E71-6A38-4939-B6E9-5464140311E7}" type="presOf" srcId="{05EEE306-00A4-468B-B6C1-94867FF4270C}" destId="{5EE52E7D-3EC2-482F-9A84-F4A81C3B562B}" srcOrd="1" destOrd="0" presId="urn:microsoft.com/office/officeart/2005/8/layout/gear1"/>
    <dgm:cxn modelId="{BDB39955-0E06-4692-BCDF-DD7AE801A786}" type="presOf" srcId="{C8DE78FC-23E7-4203-8D67-3531FF9D2355}" destId="{9B5E938B-2E2D-4277-B1D6-2781A5F6916D}" srcOrd="0" destOrd="0" presId="urn:microsoft.com/office/officeart/2005/8/layout/gear1"/>
    <dgm:cxn modelId="{63E6094E-6929-49F8-9144-C46470F74602}" type="presOf" srcId="{05EEE306-00A4-468B-B6C1-94867FF4270C}" destId="{D1C81770-9F5E-4539-8035-F212ED8B8D7D}" srcOrd="2" destOrd="0" presId="urn:microsoft.com/office/officeart/2005/8/layout/gear1"/>
    <dgm:cxn modelId="{9730B291-3581-4311-9477-AFDCC6A99944}" type="presOf" srcId="{274359FF-31CA-40E2-9298-4D989F7FA1AA}" destId="{D4A10BBA-CD7D-4C1A-BD12-ECA35A171E94}" srcOrd="0" destOrd="0" presId="urn:microsoft.com/office/officeart/2005/8/layout/gear1"/>
    <dgm:cxn modelId="{3D5CCF28-73E4-413A-9AFA-7C086389C9F3}" type="presOf" srcId="{C8DE78FC-23E7-4203-8D67-3531FF9D2355}" destId="{81DD388E-D6FC-4A58-8C68-4B819B42BFB7}" srcOrd="1" destOrd="0" presId="urn:microsoft.com/office/officeart/2005/8/layout/gear1"/>
    <dgm:cxn modelId="{0BE65912-6B1A-43A9-B35C-0C91276B2908}" type="presOf" srcId="{5038CE8E-43D8-4869-B8B8-8842ACA922B0}" destId="{8522C8D1-20AA-45D9-93D8-26B24E003832}" srcOrd="0" destOrd="0" presId="urn:microsoft.com/office/officeart/2005/8/layout/gear1"/>
    <dgm:cxn modelId="{8BDB41B7-F033-4231-9F9E-DFFDBF261114}" srcId="{49F087E8-C48C-4818-B16D-E73865FC23BD}" destId="{05EEE306-00A4-468B-B6C1-94867FF4270C}" srcOrd="0" destOrd="0" parTransId="{6364A4AD-3890-417C-85FB-1E2D73B0B269}" sibTransId="{82BD892D-4685-4344-97CB-64C0B4CE35AC}"/>
    <dgm:cxn modelId="{2CB702DB-453F-4103-B3D8-0DBF43D62BAF}" type="presOf" srcId="{4F99904D-1B32-4775-BBCD-A8F770EA789C}" destId="{6648545C-54BE-493A-9BC0-AFB57C295267}" srcOrd="3" destOrd="0" presId="urn:microsoft.com/office/officeart/2005/8/layout/gear1"/>
    <dgm:cxn modelId="{00EB21C2-EF1D-4C07-A9F4-211082768215}" type="presOf" srcId="{4F99904D-1B32-4775-BBCD-A8F770EA789C}" destId="{D18EDF6E-9B5E-43C8-8647-9706FAA1D793}" srcOrd="2" destOrd="0" presId="urn:microsoft.com/office/officeart/2005/8/layout/gear1"/>
    <dgm:cxn modelId="{47009581-3461-467F-AB5B-64530F400D98}" type="presOf" srcId="{82BD892D-4685-4344-97CB-64C0B4CE35AC}" destId="{7CCC26E6-8359-43F2-BA8B-F24F977731E5}" srcOrd="0" destOrd="0" presId="urn:microsoft.com/office/officeart/2005/8/layout/gear1"/>
    <dgm:cxn modelId="{75FC9D99-DA39-4690-B994-243F3A09AFE0}" type="presOf" srcId="{05EEE306-00A4-468B-B6C1-94867FF4270C}" destId="{C081F39A-FEC7-42F7-9B72-67FC029EABA2}" srcOrd="0" destOrd="0" presId="urn:microsoft.com/office/officeart/2005/8/layout/gear1"/>
    <dgm:cxn modelId="{D860945A-0609-4BA7-A0CE-F799D0A1E57B}" srcId="{49F087E8-C48C-4818-B16D-E73865FC23BD}" destId="{4F99904D-1B32-4775-BBCD-A8F770EA789C}" srcOrd="2" destOrd="0" parTransId="{6B78B758-B9CD-45C0-B64D-31FD37DDF1BC}" sibTransId="{5038CE8E-43D8-4869-B8B8-8842ACA922B0}"/>
    <dgm:cxn modelId="{B8C8CA4F-76A8-4C4D-B768-ECF5073F0741}" type="presParOf" srcId="{2402B0FE-C512-4B77-8B02-01A7DC7C13C8}" destId="{C081F39A-FEC7-42F7-9B72-67FC029EABA2}" srcOrd="0" destOrd="0" presId="urn:microsoft.com/office/officeart/2005/8/layout/gear1"/>
    <dgm:cxn modelId="{4AC98A98-7216-4244-8DF8-1FC18C44DA49}" type="presParOf" srcId="{2402B0FE-C512-4B77-8B02-01A7DC7C13C8}" destId="{5EE52E7D-3EC2-482F-9A84-F4A81C3B562B}" srcOrd="1" destOrd="0" presId="urn:microsoft.com/office/officeart/2005/8/layout/gear1"/>
    <dgm:cxn modelId="{5C079697-C915-48FC-8444-F4EAE9F17D4E}" type="presParOf" srcId="{2402B0FE-C512-4B77-8B02-01A7DC7C13C8}" destId="{D1C81770-9F5E-4539-8035-F212ED8B8D7D}" srcOrd="2" destOrd="0" presId="urn:microsoft.com/office/officeart/2005/8/layout/gear1"/>
    <dgm:cxn modelId="{C1261CDE-8A79-4FF6-B427-85B13BB74428}" type="presParOf" srcId="{2402B0FE-C512-4B77-8B02-01A7DC7C13C8}" destId="{9B5E938B-2E2D-4277-B1D6-2781A5F6916D}" srcOrd="3" destOrd="0" presId="urn:microsoft.com/office/officeart/2005/8/layout/gear1"/>
    <dgm:cxn modelId="{61CF7232-0E9E-4E44-B8F8-E2A09BA4592C}" type="presParOf" srcId="{2402B0FE-C512-4B77-8B02-01A7DC7C13C8}" destId="{81DD388E-D6FC-4A58-8C68-4B819B42BFB7}" srcOrd="4" destOrd="0" presId="urn:microsoft.com/office/officeart/2005/8/layout/gear1"/>
    <dgm:cxn modelId="{68DACA6B-8A4A-44B5-AB0F-42ECB2EE47B0}" type="presParOf" srcId="{2402B0FE-C512-4B77-8B02-01A7DC7C13C8}" destId="{609C547C-4BC2-4FDA-94DA-AE9EAAE21692}" srcOrd="5" destOrd="0" presId="urn:microsoft.com/office/officeart/2005/8/layout/gear1"/>
    <dgm:cxn modelId="{6E2A90FE-6C69-492C-B214-906143E0AB90}" type="presParOf" srcId="{2402B0FE-C512-4B77-8B02-01A7DC7C13C8}" destId="{B5F28674-D08B-434A-91CB-679197D5C632}" srcOrd="6" destOrd="0" presId="urn:microsoft.com/office/officeart/2005/8/layout/gear1"/>
    <dgm:cxn modelId="{789C742C-6822-448B-A07A-4538B72DD03F}" type="presParOf" srcId="{2402B0FE-C512-4B77-8B02-01A7DC7C13C8}" destId="{61D6A504-9C7D-4C5C-B6B2-D5F5B3C7077B}" srcOrd="7" destOrd="0" presId="urn:microsoft.com/office/officeart/2005/8/layout/gear1"/>
    <dgm:cxn modelId="{3E7D95FC-4DC3-40FF-9258-8943C1E971D8}" type="presParOf" srcId="{2402B0FE-C512-4B77-8B02-01A7DC7C13C8}" destId="{D18EDF6E-9B5E-43C8-8647-9706FAA1D793}" srcOrd="8" destOrd="0" presId="urn:microsoft.com/office/officeart/2005/8/layout/gear1"/>
    <dgm:cxn modelId="{4FCB3F51-B6D8-483B-990D-C0A389FED858}" type="presParOf" srcId="{2402B0FE-C512-4B77-8B02-01A7DC7C13C8}" destId="{6648545C-54BE-493A-9BC0-AFB57C295267}" srcOrd="9" destOrd="0" presId="urn:microsoft.com/office/officeart/2005/8/layout/gear1"/>
    <dgm:cxn modelId="{9E0D253C-8E18-487E-B7AF-A9C6228460A3}" type="presParOf" srcId="{2402B0FE-C512-4B77-8B02-01A7DC7C13C8}" destId="{7CCC26E6-8359-43F2-BA8B-F24F977731E5}" srcOrd="10" destOrd="0" presId="urn:microsoft.com/office/officeart/2005/8/layout/gear1"/>
    <dgm:cxn modelId="{FBF9F286-C330-476D-8BE8-4C5E0AD02EE9}" type="presParOf" srcId="{2402B0FE-C512-4B77-8B02-01A7DC7C13C8}" destId="{D4A10BBA-CD7D-4C1A-BD12-ECA35A171E94}" srcOrd="11" destOrd="0" presId="urn:microsoft.com/office/officeart/2005/8/layout/gear1"/>
    <dgm:cxn modelId="{6A5E987F-48A3-493B-82D8-E945F08196F2}" type="presParOf" srcId="{2402B0FE-C512-4B77-8B02-01A7DC7C13C8}" destId="{8522C8D1-20AA-45D9-93D8-26B24E00383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3955C0-62CC-4702-8BB0-3E90E497C717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87EE3625-DAC5-4194-9B09-F3DB3B111F3F}">
      <dgm:prSet phldrT="[Texto]"/>
      <dgm:spPr/>
      <dgm:t>
        <a:bodyPr/>
        <a:lstStyle/>
        <a:p>
          <a:r>
            <a:rPr lang="pt-BR" dirty="0" smtClean="0"/>
            <a:t>Big Data</a:t>
          </a:r>
          <a:endParaRPr lang="pt-BR" dirty="0"/>
        </a:p>
      </dgm:t>
    </dgm:pt>
    <dgm:pt modelId="{34FF6022-D89C-4C2A-9181-C43E837EBF90}" type="parTrans" cxnId="{0A0B2C85-1175-4E34-9224-463288618E7B}">
      <dgm:prSet/>
      <dgm:spPr/>
      <dgm:t>
        <a:bodyPr/>
        <a:lstStyle/>
        <a:p>
          <a:endParaRPr lang="pt-BR"/>
        </a:p>
      </dgm:t>
    </dgm:pt>
    <dgm:pt modelId="{11E5C2A6-7934-4D59-98E8-F00905E05E0D}" type="sibTrans" cxnId="{0A0B2C85-1175-4E34-9224-463288618E7B}">
      <dgm:prSet/>
      <dgm:spPr/>
      <dgm:t>
        <a:bodyPr/>
        <a:lstStyle/>
        <a:p>
          <a:endParaRPr lang="pt-BR"/>
        </a:p>
      </dgm:t>
    </dgm:pt>
    <dgm:pt modelId="{37F75F70-C343-4C29-B530-A72F2D1C7BA6}">
      <dgm:prSet phldrT="[Texto]"/>
      <dgm:spPr/>
      <dgm:t>
        <a:bodyPr/>
        <a:lstStyle/>
        <a:p>
          <a:r>
            <a:rPr lang="pt-BR" b="0" u="none" dirty="0" smtClean="0">
              <a:solidFill>
                <a:schemeClr val="tx1"/>
              </a:solidFill>
            </a:rPr>
            <a:t>Business </a:t>
          </a:r>
          <a:r>
            <a:rPr lang="pt-BR" b="0" u="none" dirty="0" err="1" smtClean="0">
              <a:solidFill>
                <a:schemeClr val="tx1"/>
              </a:solidFill>
            </a:rPr>
            <a:t>Inteligence</a:t>
          </a:r>
          <a:r>
            <a:rPr lang="pt-BR" b="0" u="none" dirty="0" smtClean="0">
              <a:solidFill>
                <a:schemeClr val="tx1"/>
              </a:solidFill>
            </a:rPr>
            <a:t> (BI)</a:t>
          </a:r>
          <a:endParaRPr lang="pt-BR" b="0" u="none" dirty="0">
            <a:solidFill>
              <a:schemeClr val="tx1"/>
            </a:solidFill>
          </a:endParaRPr>
        </a:p>
      </dgm:t>
    </dgm:pt>
    <dgm:pt modelId="{67894DE9-4309-4C9A-ACE8-F5D94B4BBBB5}" type="parTrans" cxnId="{97D4A240-DB4A-4AE5-9095-A7359E170E10}">
      <dgm:prSet/>
      <dgm:spPr/>
      <dgm:t>
        <a:bodyPr/>
        <a:lstStyle/>
        <a:p>
          <a:endParaRPr lang="pt-BR"/>
        </a:p>
      </dgm:t>
    </dgm:pt>
    <dgm:pt modelId="{1894143A-C28B-40FC-9E4A-FED69DCD9416}" type="sibTrans" cxnId="{97D4A240-DB4A-4AE5-9095-A7359E170E10}">
      <dgm:prSet/>
      <dgm:spPr/>
      <dgm:t>
        <a:bodyPr/>
        <a:lstStyle/>
        <a:p>
          <a:endParaRPr lang="pt-BR"/>
        </a:p>
      </dgm:t>
    </dgm:pt>
    <dgm:pt modelId="{FAD8DF7A-E914-4C33-8073-9781D2F5CD09}">
      <dgm:prSet phldrT="[Texto]"/>
      <dgm:spPr/>
      <dgm:t>
        <a:bodyPr/>
        <a:lstStyle/>
        <a:p>
          <a:r>
            <a:rPr lang="pt-BR" smtClean="0"/>
            <a:t>Inteligência Artificial</a:t>
          </a:r>
          <a:endParaRPr lang="pt-BR" dirty="0"/>
        </a:p>
      </dgm:t>
    </dgm:pt>
    <dgm:pt modelId="{F729CB90-CB8A-4D0A-A93F-8232EE28C70D}" type="parTrans" cxnId="{63FF2714-FAE5-4710-B8DF-89EE107018EC}">
      <dgm:prSet/>
      <dgm:spPr/>
      <dgm:t>
        <a:bodyPr/>
        <a:lstStyle/>
        <a:p>
          <a:endParaRPr lang="pt-BR"/>
        </a:p>
      </dgm:t>
    </dgm:pt>
    <dgm:pt modelId="{1F912EBD-727E-4CA9-9EC2-9A7C779E1A8F}" type="sibTrans" cxnId="{63FF2714-FAE5-4710-B8DF-89EE107018EC}">
      <dgm:prSet/>
      <dgm:spPr/>
      <dgm:t>
        <a:bodyPr/>
        <a:lstStyle/>
        <a:p>
          <a:endParaRPr lang="pt-BR"/>
        </a:p>
      </dgm:t>
    </dgm:pt>
    <dgm:pt modelId="{ACC228D0-A885-486A-BFBD-1240E55690E2}" type="pres">
      <dgm:prSet presAssocID="{3B3955C0-62CC-4702-8BB0-3E90E497C717}" presName="compositeShape" presStyleCnt="0">
        <dgm:presLayoutVars>
          <dgm:dir/>
          <dgm:resizeHandles/>
        </dgm:presLayoutVars>
      </dgm:prSet>
      <dgm:spPr/>
    </dgm:pt>
    <dgm:pt modelId="{FD1A7153-5560-496B-844C-52AF14C13FB5}" type="pres">
      <dgm:prSet presAssocID="{3B3955C0-62CC-4702-8BB0-3E90E497C717}" presName="pyramid" presStyleLbl="node1" presStyleIdx="0" presStyleCnt="1" custLinFactNeighborX="-4953" custLinFactNeighborY="-738"/>
      <dgm:spPr/>
    </dgm:pt>
    <dgm:pt modelId="{8AAA8D13-16A3-4F97-ABF3-86B8D182050C}" type="pres">
      <dgm:prSet presAssocID="{3B3955C0-62CC-4702-8BB0-3E90E497C717}" presName="theList" presStyleCnt="0"/>
      <dgm:spPr/>
    </dgm:pt>
    <dgm:pt modelId="{1B6A6D7C-E158-4117-8DCA-7546BEB176AF}" type="pres">
      <dgm:prSet presAssocID="{87EE3625-DAC5-4194-9B09-F3DB3B111F3F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FD1633-11E8-4C66-B30C-47AFDB78AD66}" type="pres">
      <dgm:prSet presAssocID="{87EE3625-DAC5-4194-9B09-F3DB3B111F3F}" presName="aSpace" presStyleCnt="0"/>
      <dgm:spPr/>
    </dgm:pt>
    <dgm:pt modelId="{F59333D5-9924-4B5A-8744-26B4E0AF6DF8}" type="pres">
      <dgm:prSet presAssocID="{37F75F70-C343-4C29-B530-A72F2D1C7BA6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D6DDF2E-2827-457C-9669-4BFBD6370491}" type="pres">
      <dgm:prSet presAssocID="{37F75F70-C343-4C29-B530-A72F2D1C7BA6}" presName="aSpace" presStyleCnt="0"/>
      <dgm:spPr/>
    </dgm:pt>
    <dgm:pt modelId="{4A8CE1E6-034A-4BA7-979F-56CDF503526B}" type="pres">
      <dgm:prSet presAssocID="{FAD8DF7A-E914-4C33-8073-9781D2F5CD09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0EF7BA-FECA-4EE9-A9A2-C2F8CB60E4DE}" type="pres">
      <dgm:prSet presAssocID="{FAD8DF7A-E914-4C33-8073-9781D2F5CD09}" presName="aSpace" presStyleCnt="0"/>
      <dgm:spPr/>
    </dgm:pt>
  </dgm:ptLst>
  <dgm:cxnLst>
    <dgm:cxn modelId="{63FF2714-FAE5-4710-B8DF-89EE107018EC}" srcId="{3B3955C0-62CC-4702-8BB0-3E90E497C717}" destId="{FAD8DF7A-E914-4C33-8073-9781D2F5CD09}" srcOrd="2" destOrd="0" parTransId="{F729CB90-CB8A-4D0A-A93F-8232EE28C70D}" sibTransId="{1F912EBD-727E-4CA9-9EC2-9A7C779E1A8F}"/>
    <dgm:cxn modelId="{97D4A240-DB4A-4AE5-9095-A7359E170E10}" srcId="{3B3955C0-62CC-4702-8BB0-3E90E497C717}" destId="{37F75F70-C343-4C29-B530-A72F2D1C7BA6}" srcOrd="1" destOrd="0" parTransId="{67894DE9-4309-4C9A-ACE8-F5D94B4BBBB5}" sibTransId="{1894143A-C28B-40FC-9E4A-FED69DCD9416}"/>
    <dgm:cxn modelId="{D20AEFE7-A2E1-4518-B86A-B965A40D6CDC}" type="presOf" srcId="{87EE3625-DAC5-4194-9B09-F3DB3B111F3F}" destId="{1B6A6D7C-E158-4117-8DCA-7546BEB176AF}" srcOrd="0" destOrd="0" presId="urn:microsoft.com/office/officeart/2005/8/layout/pyramid2"/>
    <dgm:cxn modelId="{0A0B2C85-1175-4E34-9224-463288618E7B}" srcId="{3B3955C0-62CC-4702-8BB0-3E90E497C717}" destId="{87EE3625-DAC5-4194-9B09-F3DB3B111F3F}" srcOrd="0" destOrd="0" parTransId="{34FF6022-D89C-4C2A-9181-C43E837EBF90}" sibTransId="{11E5C2A6-7934-4D59-98E8-F00905E05E0D}"/>
    <dgm:cxn modelId="{D7AA978E-0010-47B5-B252-C108BFF4B4F7}" type="presOf" srcId="{3B3955C0-62CC-4702-8BB0-3E90E497C717}" destId="{ACC228D0-A885-486A-BFBD-1240E55690E2}" srcOrd="0" destOrd="0" presId="urn:microsoft.com/office/officeart/2005/8/layout/pyramid2"/>
    <dgm:cxn modelId="{4FE25147-A00B-4E9A-BF67-F35EA40C62FD}" type="presOf" srcId="{FAD8DF7A-E914-4C33-8073-9781D2F5CD09}" destId="{4A8CE1E6-034A-4BA7-979F-56CDF503526B}" srcOrd="0" destOrd="0" presId="urn:microsoft.com/office/officeart/2005/8/layout/pyramid2"/>
    <dgm:cxn modelId="{AAD6249A-6DEE-4B8E-BACC-6F88A3BB9825}" type="presOf" srcId="{37F75F70-C343-4C29-B530-A72F2D1C7BA6}" destId="{F59333D5-9924-4B5A-8744-26B4E0AF6DF8}" srcOrd="0" destOrd="0" presId="urn:microsoft.com/office/officeart/2005/8/layout/pyramid2"/>
    <dgm:cxn modelId="{BBEE81A5-599A-4932-8B91-826BBA72EBD6}" type="presParOf" srcId="{ACC228D0-A885-486A-BFBD-1240E55690E2}" destId="{FD1A7153-5560-496B-844C-52AF14C13FB5}" srcOrd="0" destOrd="0" presId="urn:microsoft.com/office/officeart/2005/8/layout/pyramid2"/>
    <dgm:cxn modelId="{EB6C64EB-ADC9-42E2-9378-1782C70E70AE}" type="presParOf" srcId="{ACC228D0-A885-486A-BFBD-1240E55690E2}" destId="{8AAA8D13-16A3-4F97-ABF3-86B8D182050C}" srcOrd="1" destOrd="0" presId="urn:microsoft.com/office/officeart/2005/8/layout/pyramid2"/>
    <dgm:cxn modelId="{CB65DE29-F95C-4EAE-91E2-E12F61BC9721}" type="presParOf" srcId="{8AAA8D13-16A3-4F97-ABF3-86B8D182050C}" destId="{1B6A6D7C-E158-4117-8DCA-7546BEB176AF}" srcOrd="0" destOrd="0" presId="urn:microsoft.com/office/officeart/2005/8/layout/pyramid2"/>
    <dgm:cxn modelId="{57F4B542-7DFB-4660-B9FA-D4D876EA25CE}" type="presParOf" srcId="{8AAA8D13-16A3-4F97-ABF3-86B8D182050C}" destId="{8FFD1633-11E8-4C66-B30C-47AFDB78AD66}" srcOrd="1" destOrd="0" presId="urn:microsoft.com/office/officeart/2005/8/layout/pyramid2"/>
    <dgm:cxn modelId="{84761C2E-F0EC-4872-A015-E601CB0337D1}" type="presParOf" srcId="{8AAA8D13-16A3-4F97-ABF3-86B8D182050C}" destId="{F59333D5-9924-4B5A-8744-26B4E0AF6DF8}" srcOrd="2" destOrd="0" presId="urn:microsoft.com/office/officeart/2005/8/layout/pyramid2"/>
    <dgm:cxn modelId="{3A931EE7-C12F-4C29-8744-84824D5525BD}" type="presParOf" srcId="{8AAA8D13-16A3-4F97-ABF3-86B8D182050C}" destId="{1D6DDF2E-2827-457C-9669-4BFBD6370491}" srcOrd="3" destOrd="0" presId="urn:microsoft.com/office/officeart/2005/8/layout/pyramid2"/>
    <dgm:cxn modelId="{A4FF0BFC-E5DF-4821-93DC-AFFD9774E164}" type="presParOf" srcId="{8AAA8D13-16A3-4F97-ABF3-86B8D182050C}" destId="{4A8CE1E6-034A-4BA7-979F-56CDF503526B}" srcOrd="4" destOrd="0" presId="urn:microsoft.com/office/officeart/2005/8/layout/pyramid2"/>
    <dgm:cxn modelId="{400E5160-4F66-4620-B623-EDFC6BA7B223}" type="presParOf" srcId="{8AAA8D13-16A3-4F97-ABF3-86B8D182050C}" destId="{F80EF7BA-FECA-4EE9-A9A2-C2F8CB60E4DE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1F39A-FEC7-42F7-9B72-67FC029EABA2}">
      <dsp:nvSpPr>
        <dsp:cNvPr id="0" name=""/>
        <dsp:cNvSpPr/>
      </dsp:nvSpPr>
      <dsp:spPr>
        <a:xfrm>
          <a:off x="4817228" y="2694388"/>
          <a:ext cx="3293142" cy="3293142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b="1" kern="1200" dirty="0" smtClean="0"/>
            <a:t>Custo de Oportunidade</a:t>
          </a:r>
          <a:endParaRPr lang="pt-BR" sz="2500" b="1" kern="1200" dirty="0"/>
        </a:p>
      </dsp:txBody>
      <dsp:txXfrm>
        <a:off x="5479296" y="3465791"/>
        <a:ext cx="1969006" cy="1692743"/>
      </dsp:txXfrm>
    </dsp:sp>
    <dsp:sp modelId="{9B5E938B-2E2D-4277-B1D6-2781A5F6916D}">
      <dsp:nvSpPr>
        <dsp:cNvPr id="0" name=""/>
        <dsp:cNvSpPr/>
      </dsp:nvSpPr>
      <dsp:spPr>
        <a:xfrm>
          <a:off x="2901219" y="1916009"/>
          <a:ext cx="2395012" cy="239501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b="1" kern="1200" dirty="0" smtClean="0"/>
            <a:t>Prejuízo</a:t>
          </a:r>
          <a:endParaRPr lang="pt-BR" sz="2500" b="1" kern="1200" dirty="0"/>
        </a:p>
      </dsp:txBody>
      <dsp:txXfrm>
        <a:off x="3504170" y="2522605"/>
        <a:ext cx="1189110" cy="1181820"/>
      </dsp:txXfrm>
    </dsp:sp>
    <dsp:sp modelId="{B5F28674-D08B-434A-91CB-679197D5C632}">
      <dsp:nvSpPr>
        <dsp:cNvPr id="0" name=""/>
        <dsp:cNvSpPr/>
      </dsp:nvSpPr>
      <dsp:spPr>
        <a:xfrm rot="20700000">
          <a:off x="4242670" y="263695"/>
          <a:ext cx="2346623" cy="234662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b="1" kern="1200" dirty="0" smtClean="0"/>
            <a:t>Risco</a:t>
          </a:r>
          <a:endParaRPr lang="pt-BR" sz="2500" b="1" kern="1200" dirty="0"/>
        </a:p>
      </dsp:txBody>
      <dsp:txXfrm rot="-20700000">
        <a:off x="4757353" y="778379"/>
        <a:ext cx="1317256" cy="1317256"/>
      </dsp:txXfrm>
    </dsp:sp>
    <dsp:sp modelId="{7CCC26E6-8359-43F2-BA8B-F24F977731E5}">
      <dsp:nvSpPr>
        <dsp:cNvPr id="0" name=""/>
        <dsp:cNvSpPr/>
      </dsp:nvSpPr>
      <dsp:spPr>
        <a:xfrm>
          <a:off x="4584169" y="2185909"/>
          <a:ext cx="4215221" cy="4215221"/>
        </a:xfrm>
        <a:prstGeom prst="circularArrow">
          <a:avLst>
            <a:gd name="adj1" fmla="val 4687"/>
            <a:gd name="adj2" fmla="val 299029"/>
            <a:gd name="adj3" fmla="val 2547098"/>
            <a:gd name="adj4" fmla="val 1579618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10BBA-CD7D-4C1A-BD12-ECA35A171E94}">
      <dsp:nvSpPr>
        <dsp:cNvPr id="0" name=""/>
        <dsp:cNvSpPr/>
      </dsp:nvSpPr>
      <dsp:spPr>
        <a:xfrm>
          <a:off x="2477066" y="1378388"/>
          <a:ext cx="3062622" cy="306262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2C8D1-20AA-45D9-93D8-26B24E003832}">
      <dsp:nvSpPr>
        <dsp:cNvPr id="0" name=""/>
        <dsp:cNvSpPr/>
      </dsp:nvSpPr>
      <dsp:spPr>
        <a:xfrm>
          <a:off x="3699872" y="-257998"/>
          <a:ext cx="3302123" cy="330212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A7153-5560-496B-844C-52AF14C13FB5}">
      <dsp:nvSpPr>
        <dsp:cNvPr id="0" name=""/>
        <dsp:cNvSpPr/>
      </dsp:nvSpPr>
      <dsp:spPr>
        <a:xfrm>
          <a:off x="1010460" y="0"/>
          <a:ext cx="4889340" cy="488934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A6D7C-E158-4117-8DCA-7546BEB176AF}">
      <dsp:nvSpPr>
        <dsp:cNvPr id="0" name=""/>
        <dsp:cNvSpPr/>
      </dsp:nvSpPr>
      <dsp:spPr>
        <a:xfrm>
          <a:off x="3697299" y="491560"/>
          <a:ext cx="3178071" cy="11573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smtClean="0"/>
            <a:t>Big Data</a:t>
          </a:r>
          <a:endParaRPr lang="pt-BR" sz="2900" kern="1200" dirty="0"/>
        </a:p>
      </dsp:txBody>
      <dsp:txXfrm>
        <a:off x="3753799" y="548060"/>
        <a:ext cx="3065071" cy="1044398"/>
      </dsp:txXfrm>
    </dsp:sp>
    <dsp:sp modelId="{F59333D5-9924-4B5A-8744-26B4E0AF6DF8}">
      <dsp:nvSpPr>
        <dsp:cNvPr id="0" name=""/>
        <dsp:cNvSpPr/>
      </dsp:nvSpPr>
      <dsp:spPr>
        <a:xfrm>
          <a:off x="3697299" y="1793633"/>
          <a:ext cx="3178071" cy="11573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b="0" u="none" kern="1200" dirty="0" smtClean="0">
              <a:solidFill>
                <a:schemeClr val="tx1"/>
              </a:solidFill>
            </a:rPr>
            <a:t>Business </a:t>
          </a:r>
          <a:r>
            <a:rPr lang="pt-BR" sz="2900" b="0" u="none" kern="1200" dirty="0" err="1" smtClean="0">
              <a:solidFill>
                <a:schemeClr val="tx1"/>
              </a:solidFill>
            </a:rPr>
            <a:t>Inteligence</a:t>
          </a:r>
          <a:r>
            <a:rPr lang="pt-BR" sz="2900" b="0" u="none" kern="1200" dirty="0" smtClean="0">
              <a:solidFill>
                <a:schemeClr val="tx1"/>
              </a:solidFill>
            </a:rPr>
            <a:t> (BI)</a:t>
          </a:r>
          <a:endParaRPr lang="pt-BR" sz="2900" b="0" u="none" kern="1200" dirty="0">
            <a:solidFill>
              <a:schemeClr val="tx1"/>
            </a:solidFill>
          </a:endParaRPr>
        </a:p>
      </dsp:txBody>
      <dsp:txXfrm>
        <a:off x="3753799" y="1850133"/>
        <a:ext cx="3065071" cy="1044398"/>
      </dsp:txXfrm>
    </dsp:sp>
    <dsp:sp modelId="{4A8CE1E6-034A-4BA7-979F-56CDF503526B}">
      <dsp:nvSpPr>
        <dsp:cNvPr id="0" name=""/>
        <dsp:cNvSpPr/>
      </dsp:nvSpPr>
      <dsp:spPr>
        <a:xfrm>
          <a:off x="3697299" y="3095706"/>
          <a:ext cx="3178071" cy="11573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Inteligência Artificial</a:t>
          </a:r>
          <a:endParaRPr lang="pt-BR" sz="2900" kern="1200" dirty="0"/>
        </a:p>
      </dsp:txBody>
      <dsp:txXfrm>
        <a:off x="3753799" y="3152206"/>
        <a:ext cx="3065071" cy="1044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214437" y="3827786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9" y="700193"/>
            <a:ext cx="10225903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96802" y="1896570"/>
            <a:ext cx="6681057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96801" y="5181601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20157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1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2" r:id="rId16"/>
    <p:sldLayoutId id="2147483689" r:id="rId17"/>
    <p:sldLayoutId id="2147483692" r:id="rId18"/>
    <p:sldLayoutId id="2147483665" r:id="rId19"/>
    <p:sldLayoutId id="2147483693" r:id="rId20"/>
    <p:sldLayoutId id="2147483690" r:id="rId21"/>
    <p:sldLayoutId id="2147483666" r:id="rId22"/>
    <p:sldLayoutId id="2147483691" r:id="rId23"/>
    <p:sldLayoutId id="2147483686" r:id="rId24"/>
    <p:sldLayoutId id="2147483675" r:id="rId25"/>
    <p:sldLayoutId id="2147483668" r:id="rId26"/>
    <p:sldLayoutId id="2147483684" r:id="rId27"/>
    <p:sldLayoutId id="2147483694" r:id="rId28"/>
    <p:sldLayoutId id="2147483687" r:id="rId29"/>
    <p:sldLayoutId id="2147483667" r:id="rId30"/>
    <p:sldLayoutId id="2147483670" r:id="rId31"/>
    <p:sldLayoutId id="2147483669" r:id="rId32"/>
    <p:sldLayoutId id="2147483676" r:id="rId33"/>
    <p:sldLayoutId id="2147483678" r:id="rId34"/>
    <p:sldLayoutId id="2147483677" r:id="rId35"/>
    <p:sldLayoutId id="2147483671" r:id="rId36"/>
    <p:sldLayoutId id="2147483688" r:id="rId37"/>
    <p:sldLayoutId id="2147483672" r:id="rId38"/>
    <p:sldLayoutId id="2147483679" r:id="rId39"/>
    <p:sldLayoutId id="2147483673" r:id="rId40"/>
    <p:sldLayoutId id="2147483713" r:id="rId4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/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5" r="23175" b="23549"/>
          <a:stretch/>
        </p:blipFill>
        <p:spPr>
          <a:xfrm>
            <a:off x="4979964" y="0"/>
            <a:ext cx="7212036" cy="6857999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26866" y="947954"/>
            <a:ext cx="5502778" cy="4182161"/>
          </a:xfrm>
        </p:spPr>
        <p:txBody>
          <a:bodyPr/>
          <a:lstStyle/>
          <a:p>
            <a:r>
              <a:rPr lang="pt-BR" dirty="0"/>
              <a:t>Projeto de Ensino - Estatística, Gestão e Tomada de </a:t>
            </a:r>
            <a:r>
              <a:rPr lang="pt-BR" dirty="0" smtClean="0"/>
              <a:t>Decisão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Aula 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222 0.06273 L -0.0043 0.131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27881" y="6313974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785216" y="145934"/>
            <a:ext cx="6284388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>
                <a:solidFill>
                  <a:srgbClr val="005388"/>
                </a:solidFill>
              </a:rPr>
              <a:t>Tomada de decisão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4283026" y="915924"/>
            <a:ext cx="44852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 smtClean="0"/>
              <a:t>Viés de confirmação</a:t>
            </a:r>
            <a:endParaRPr lang="pt-BR" sz="4000" dirty="0"/>
          </a:p>
        </p:txBody>
      </p:sp>
      <p:pic>
        <p:nvPicPr>
          <p:cNvPr id="4" name="chave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23872" y="1721446"/>
            <a:ext cx="7628657" cy="429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18" grpId="0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526175" y="6330675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785216" y="145934"/>
            <a:ext cx="6284388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>
                <a:solidFill>
                  <a:srgbClr val="005388"/>
                </a:solidFill>
              </a:rPr>
              <a:t>Tomada de decisão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3468943" y="1092252"/>
            <a:ext cx="62652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 smtClean="0"/>
              <a:t>Efeito de exposição contínua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3053351" y="2154784"/>
            <a:ext cx="68167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pt-BR" sz="7200" b="1" dirty="0" smtClean="0"/>
              <a:t>Cinema</a:t>
            </a:r>
          </a:p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pt-BR" sz="7200" b="1" dirty="0" smtClean="0"/>
              <a:t>Política</a:t>
            </a:r>
          </a:p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pt-BR" sz="7200" b="1" dirty="0" smtClean="0"/>
              <a:t>Propaganda</a:t>
            </a:r>
          </a:p>
          <a:p>
            <a:pPr algn="ctr"/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393150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27881" y="6313974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1202075" y="172828"/>
            <a:ext cx="6284388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>
                <a:solidFill>
                  <a:srgbClr val="005388"/>
                </a:solidFill>
              </a:rPr>
              <a:t>Tomada de decisão</a:t>
            </a:r>
          </a:p>
        </p:txBody>
      </p:sp>
      <p:graphicFrame>
        <p:nvGraphicFramePr>
          <p:cNvPr id="17" name="Diagrama 16"/>
          <p:cNvGraphicFramePr/>
          <p:nvPr>
            <p:extLst>
              <p:ext uri="{D42A27DB-BD31-4B8C-83A1-F6EECF244321}">
                <p14:modId xmlns:p14="http://schemas.microsoft.com/office/powerpoint/2010/main" val="1781647073"/>
              </p:ext>
            </p:extLst>
          </p:nvPr>
        </p:nvGraphicFramePr>
        <p:xfrm>
          <a:off x="578224" y="509005"/>
          <a:ext cx="10233211" cy="5987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2554940" y="845182"/>
            <a:ext cx="8041341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b="1" dirty="0" smtClean="0"/>
              <a:t>Mas por que é tão importante tomar boas </a:t>
            </a:r>
            <a:r>
              <a:rPr lang="pt-BR" b="1" dirty="0" smtClean="0"/>
              <a:t>decisões?</a:t>
            </a:r>
            <a:endParaRPr lang="pt-BR" b="1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932" y="4630877"/>
            <a:ext cx="1728692" cy="186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5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Graphic spid="17" grpId="0">
        <p:bldAsOne/>
      </p:bldGraphic>
      <p:bldP spid="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27881" y="6313974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785216" y="145934"/>
            <a:ext cx="6284388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>
                <a:solidFill>
                  <a:srgbClr val="005388"/>
                </a:solidFill>
              </a:rPr>
              <a:t>Tomada de decisão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16315" y="1835207"/>
            <a:ext cx="9147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1. Entender </a:t>
            </a:r>
            <a:r>
              <a:rPr lang="pt-BR" sz="2400" b="1" dirty="0"/>
              <a:t>qual é a questão central ou problema a ser resolvido 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816315" y="2425228"/>
            <a:ext cx="7745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/>
              <a:t>2. Analisar </a:t>
            </a:r>
            <a:r>
              <a:rPr lang="pt-BR" sz="2400" b="1" dirty="0"/>
              <a:t>e avaliar a situação e contexto atual da empresa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870676" y="3041193"/>
            <a:ext cx="6487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/>
              <a:t>3. Fazer </a:t>
            </a:r>
            <a:r>
              <a:rPr lang="pt-BR" sz="2400" b="1" dirty="0"/>
              <a:t>uma lista de alternativas e opções viáveis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870676" y="3693935"/>
            <a:ext cx="5657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/>
              <a:t>4. Coletar </a:t>
            </a:r>
            <a:r>
              <a:rPr lang="pt-BR" sz="2400" b="1" dirty="0"/>
              <a:t>e </a:t>
            </a:r>
            <a:r>
              <a:rPr lang="pt-BR" sz="2400" b="1" dirty="0" smtClean="0"/>
              <a:t>organizar </a:t>
            </a:r>
            <a:r>
              <a:rPr lang="pt-BR" sz="2400" b="1" dirty="0"/>
              <a:t>os dados disponíveis 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870676" y="4330554"/>
            <a:ext cx="4821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/>
              <a:t>5. Observar </a:t>
            </a:r>
            <a:r>
              <a:rPr lang="pt-BR" sz="2400" b="1" dirty="0"/>
              <a:t>os objetivos da empresa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870676" y="4938917"/>
            <a:ext cx="3615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/>
              <a:t>6. Escolher </a:t>
            </a:r>
            <a:r>
              <a:rPr lang="pt-BR" sz="2400" b="1" dirty="0"/>
              <a:t>a melhor opção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870676" y="5493120"/>
            <a:ext cx="1798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/>
              <a:t>7. Monitorar</a:t>
            </a:r>
            <a:endParaRPr lang="pt-BR" sz="2400" b="1" dirty="0"/>
          </a:p>
        </p:txBody>
      </p:sp>
      <p:sp>
        <p:nvSpPr>
          <p:cNvPr id="2" name="Retângulo 1"/>
          <p:cNvSpPr/>
          <p:nvPr/>
        </p:nvSpPr>
        <p:spPr>
          <a:xfrm>
            <a:off x="836245" y="898643"/>
            <a:ext cx="6686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005388"/>
                </a:solidFill>
              </a:rPr>
              <a:t>Etapas do processo de decisão</a:t>
            </a:r>
            <a:r>
              <a:rPr lang="pt-BR" sz="2800" dirty="0">
                <a:latin typeface="Roboto"/>
              </a:rPr>
              <a:t> </a:t>
            </a: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146" y="5435116"/>
            <a:ext cx="755246" cy="713520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083" y="4840606"/>
            <a:ext cx="983210" cy="691788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85" y="3502858"/>
            <a:ext cx="841887" cy="781580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17" y="4258192"/>
            <a:ext cx="732626" cy="684483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978" y="2949563"/>
            <a:ext cx="577820" cy="746641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383" y="1765606"/>
            <a:ext cx="439701" cy="600866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28" y="2425228"/>
            <a:ext cx="597404" cy="5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0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6" grpId="0"/>
      <p:bldP spid="24" grpId="0"/>
      <p:bldP spid="25" grpId="0"/>
      <p:bldP spid="27" grpId="0"/>
      <p:bldP spid="28" grpId="0"/>
      <p:bldP spid="29" grpId="0"/>
      <p:bldP spid="30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27881" y="6313974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785216" y="145934"/>
            <a:ext cx="6284388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>
                <a:solidFill>
                  <a:srgbClr val="005388"/>
                </a:solidFill>
              </a:rPr>
              <a:t>Tomada de decisão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973604" y="818288"/>
            <a:ext cx="109135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Estudos </a:t>
            </a:r>
            <a:r>
              <a:rPr lang="pt-BR" sz="2400" b="1" dirty="0"/>
              <a:t>apontam que </a:t>
            </a:r>
            <a:r>
              <a:rPr lang="pt-BR" sz="2400" b="1" dirty="0" smtClean="0"/>
              <a:t>tomadas de decis</a:t>
            </a:r>
            <a:r>
              <a:rPr lang="pt-BR" sz="2400" b="1" dirty="0" smtClean="0"/>
              <a:t>ões</a:t>
            </a:r>
            <a:r>
              <a:rPr lang="pt-BR" sz="2400" b="1" dirty="0" smtClean="0"/>
              <a:t> </a:t>
            </a:r>
            <a:r>
              <a:rPr lang="pt-BR" sz="2400" b="1" dirty="0" smtClean="0"/>
              <a:t>mais eficiente foram realizadas a </a:t>
            </a:r>
            <a:r>
              <a:rPr lang="pt-BR" sz="2400" b="1" dirty="0"/>
              <a:t>partir da utilização dos métodos estatísticos, </a:t>
            </a:r>
            <a:r>
              <a:rPr lang="pt-BR" sz="2400" b="1" dirty="0" smtClean="0"/>
              <a:t>dos métodos </a:t>
            </a:r>
            <a:r>
              <a:rPr lang="pt-BR" sz="2400" b="1" dirty="0"/>
              <a:t>básicos aos avançados: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3607181" y="1864882"/>
            <a:ext cx="8396430" cy="1411165"/>
            <a:chOff x="2821965" y="0"/>
            <a:chExt cx="8396430" cy="1411165"/>
          </a:xfrm>
        </p:grpSpPr>
        <p:sp>
          <p:nvSpPr>
            <p:cNvPr id="11" name="Seta para a direita 10"/>
            <p:cNvSpPr/>
            <p:nvPr/>
          </p:nvSpPr>
          <p:spPr>
            <a:xfrm>
              <a:off x="2821965" y="0"/>
              <a:ext cx="8396430" cy="141116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Seta para a direita 4"/>
            <p:cNvSpPr/>
            <p:nvPr/>
          </p:nvSpPr>
          <p:spPr>
            <a:xfrm>
              <a:off x="2821965" y="176396"/>
              <a:ext cx="7867243" cy="10583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2400" b="0" kern="1200" dirty="0" smtClean="0"/>
                <a:t>Análise </a:t>
              </a:r>
              <a:r>
                <a:rPr lang="pt-BR" sz="2400" b="0" kern="1200" dirty="0" smtClean="0"/>
                <a:t>geral (fotografia) </a:t>
              </a:r>
              <a:r>
                <a:rPr lang="pt-BR" sz="2400" b="0" kern="1200" dirty="0" smtClean="0"/>
                <a:t>do contexto da empresa </a:t>
              </a:r>
              <a:r>
                <a:rPr lang="pt-BR" sz="2400" b="0" kern="1200" dirty="0" smtClean="0"/>
                <a:t>comum em áreas financeiras </a:t>
              </a:r>
              <a:r>
                <a:rPr lang="pt-BR" sz="2400" b="0" kern="1200" dirty="0" smtClean="0"/>
                <a:t>(</a:t>
              </a:r>
              <a:r>
                <a:rPr lang="pt-BR" sz="2400" b="0" kern="1200" dirty="0" err="1" smtClean="0"/>
                <a:t>ex</a:t>
              </a:r>
              <a:r>
                <a:rPr lang="pt-BR" sz="2400" b="0" kern="1200" dirty="0" smtClean="0"/>
                <a:t>: relatórios contábeis, análise de projetos de investimento).</a:t>
              </a:r>
              <a:endParaRPr lang="pt-BR" sz="2400" b="0" kern="1200" dirty="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785216" y="1864882"/>
            <a:ext cx="2821965" cy="1411165"/>
            <a:chOff x="0" y="0"/>
            <a:chExt cx="2821965" cy="1411165"/>
          </a:xfrm>
        </p:grpSpPr>
        <p:sp>
          <p:nvSpPr>
            <p:cNvPr id="9" name="Retângulo de cantos arredondados 8"/>
            <p:cNvSpPr/>
            <p:nvPr/>
          </p:nvSpPr>
          <p:spPr>
            <a:xfrm>
              <a:off x="0" y="0"/>
              <a:ext cx="2821965" cy="14111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tângulo 9"/>
            <p:cNvSpPr/>
            <p:nvPr/>
          </p:nvSpPr>
          <p:spPr>
            <a:xfrm>
              <a:off x="68887" y="68887"/>
              <a:ext cx="2684191" cy="12733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62865" rIns="125730" bIns="62865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300" b="1" kern="1200" dirty="0" smtClean="0"/>
                <a:t>Descritiva</a:t>
              </a:r>
              <a:endParaRPr lang="pt-BR" sz="3300" kern="1200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690524" y="3383845"/>
            <a:ext cx="8255752" cy="1411165"/>
            <a:chOff x="2962643" y="1552282"/>
            <a:chExt cx="8255752" cy="1411165"/>
          </a:xfrm>
        </p:grpSpPr>
        <p:sp>
          <p:nvSpPr>
            <p:cNvPr id="17" name="Seta para a direita 16"/>
            <p:cNvSpPr/>
            <p:nvPr/>
          </p:nvSpPr>
          <p:spPr>
            <a:xfrm>
              <a:off x="2962643" y="1552282"/>
              <a:ext cx="8255752" cy="141116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Seta para a direita 4"/>
            <p:cNvSpPr/>
            <p:nvPr/>
          </p:nvSpPr>
          <p:spPr>
            <a:xfrm>
              <a:off x="2962643" y="1728678"/>
              <a:ext cx="7726565" cy="10583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2400" b="0" kern="1200" dirty="0" smtClean="0"/>
                <a:t>Estudos sobre comportamento do consumidor ou colaborador(</a:t>
              </a:r>
              <a:r>
                <a:rPr lang="pt-BR" sz="2400" b="0" kern="1200" dirty="0" err="1" smtClean="0"/>
                <a:t>ex</a:t>
              </a:r>
              <a:r>
                <a:rPr lang="pt-BR" sz="2400" b="0" kern="1200" dirty="0" smtClean="0"/>
                <a:t>: mudança no preço, na praça, aumentos salariais, monitoramento, etc.)</a:t>
              </a:r>
              <a:endParaRPr lang="pt-BR" sz="2400" b="0" kern="1200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727881" y="3383845"/>
            <a:ext cx="2962643" cy="1411165"/>
            <a:chOff x="0" y="1552282"/>
            <a:chExt cx="2962643" cy="1411165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0" y="1552282"/>
              <a:ext cx="2962643" cy="14111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tângulo 15"/>
            <p:cNvSpPr/>
            <p:nvPr/>
          </p:nvSpPr>
          <p:spPr>
            <a:xfrm>
              <a:off x="68887" y="1621169"/>
              <a:ext cx="2824869" cy="12733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62865" rIns="125730" bIns="62865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300" b="1" kern="1200" dirty="0" smtClean="0"/>
                <a:t>Probabilística</a:t>
              </a:r>
              <a:endParaRPr lang="pt-BR" sz="3300" kern="1200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3863739" y="4959625"/>
            <a:ext cx="8151424" cy="1411165"/>
            <a:chOff x="3066971" y="3104564"/>
            <a:chExt cx="8151424" cy="1411165"/>
          </a:xfrm>
        </p:grpSpPr>
        <p:sp>
          <p:nvSpPr>
            <p:cNvPr id="24" name="Seta para a direita 23"/>
            <p:cNvSpPr/>
            <p:nvPr/>
          </p:nvSpPr>
          <p:spPr>
            <a:xfrm>
              <a:off x="3103322" y="3104564"/>
              <a:ext cx="8115073" cy="141116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Seta para a direita 4"/>
            <p:cNvSpPr/>
            <p:nvPr/>
          </p:nvSpPr>
          <p:spPr>
            <a:xfrm>
              <a:off x="3066971" y="3280959"/>
              <a:ext cx="7585886" cy="10583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2400" b="0" kern="1200" dirty="0" smtClean="0"/>
                <a:t>Realizar previsões/estimações para o futuro a partir de dados do presente (</a:t>
              </a:r>
              <a:r>
                <a:rPr lang="pt-BR" sz="2400" b="0" kern="1200" dirty="0" err="1" smtClean="0"/>
                <a:t>ex</a:t>
              </a:r>
              <a:r>
                <a:rPr lang="pt-BR" sz="2400" b="0" kern="1200" dirty="0" smtClean="0"/>
                <a:t>: previsão de demanda, preços de uma ação no curto e médio prazo</a:t>
              </a:r>
              <a:r>
                <a:rPr lang="pt-BR" sz="2400" b="0" kern="1200" smtClean="0"/>
                <a:t>, etc.)</a:t>
              </a:r>
              <a:endParaRPr lang="pt-BR" sz="2400" b="0" kern="1200" dirty="0"/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760417" y="4971406"/>
            <a:ext cx="3103322" cy="1411165"/>
            <a:chOff x="0" y="3104564"/>
            <a:chExt cx="3103322" cy="1411165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0" y="3104564"/>
              <a:ext cx="3103322" cy="14111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tângulo 22"/>
            <p:cNvSpPr/>
            <p:nvPr/>
          </p:nvSpPr>
          <p:spPr>
            <a:xfrm>
              <a:off x="68887" y="3173451"/>
              <a:ext cx="2965548" cy="12733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62865" rIns="125730" bIns="62865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300" b="1" kern="1200" dirty="0" smtClean="0"/>
                <a:t>Inferencial</a:t>
              </a:r>
              <a:endParaRPr lang="pt-BR" sz="3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891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27881" y="6313974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785216" y="145934"/>
            <a:ext cx="6284388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>
                <a:solidFill>
                  <a:srgbClr val="005388"/>
                </a:solidFill>
              </a:rPr>
              <a:t>Tomada de decisão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970990" y="991782"/>
            <a:ext cx="3445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Mas não para por ai...</a:t>
            </a:r>
            <a:endParaRPr lang="pt-BR" sz="28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79987456"/>
              </p:ext>
            </p:extLst>
          </p:nvPr>
        </p:nvGraphicFramePr>
        <p:xfrm>
          <a:off x="970990" y="1607196"/>
          <a:ext cx="8128000" cy="4889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05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3" grpId="0"/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27881" y="6313974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00147" y="1106252"/>
            <a:ext cx="9813392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Estatística aplicada a decisão é uma ferramenta de maximização;</a:t>
            </a:r>
          </a:p>
          <a:p>
            <a:endParaRPr lang="pt-BR" sz="2800" b="1" dirty="0"/>
          </a:p>
          <a:p>
            <a:r>
              <a:rPr lang="pt-BR" sz="2800" b="1" dirty="0" smtClean="0"/>
              <a:t>Dados não refletem toda a verdade, mas indicam pistas;</a:t>
            </a:r>
          </a:p>
          <a:p>
            <a:endParaRPr lang="pt-BR" sz="2800" b="1" dirty="0"/>
          </a:p>
          <a:p>
            <a:r>
              <a:rPr lang="pt-BR" sz="2800" b="1" dirty="0" smtClean="0"/>
              <a:t>Modelos de tomada de decisão;</a:t>
            </a:r>
          </a:p>
          <a:p>
            <a:endParaRPr lang="pt-BR" sz="2800" b="1" dirty="0"/>
          </a:p>
          <a:p>
            <a:r>
              <a:rPr lang="pt-BR" sz="2800" b="1" dirty="0" smtClean="0"/>
              <a:t>Falhas naturais nas decisões;</a:t>
            </a:r>
          </a:p>
          <a:p>
            <a:endParaRPr lang="pt-BR" sz="2800" b="1" dirty="0"/>
          </a:p>
          <a:p>
            <a:r>
              <a:rPr lang="pt-BR" sz="2800" b="1" dirty="0" smtClean="0"/>
              <a:t>Etapas do processo de decisão;</a:t>
            </a:r>
          </a:p>
          <a:p>
            <a:endParaRPr lang="pt-BR" sz="2800" b="1" dirty="0"/>
          </a:p>
          <a:p>
            <a:r>
              <a:rPr lang="pt-BR" sz="2800" b="1" dirty="0" smtClean="0"/>
              <a:t>Estatística e suas aplicabilidades na tomada de decisão.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741321" y="381431"/>
            <a:ext cx="9447390" cy="596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 smtClean="0"/>
              <a:t>Para concluir...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443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/>
          <p:cNvPicPr>
            <a:picLocks noGrp="1" noChangeAspect="1"/>
          </p:cNvPicPr>
          <p:nvPr>
            <p:ph type="pic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 t="36466" r="-442" b="7720"/>
          <a:stretch/>
        </p:blipFill>
        <p:spPr>
          <a:xfrm>
            <a:off x="-1" y="-51493"/>
            <a:ext cx="12330953" cy="4569705"/>
          </a:xfr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Estatística na Administração 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Prof. Me. Rodrigo Monteiro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5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936683" y="119812"/>
            <a:ext cx="6284388" cy="67235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dirty="0" smtClean="0"/>
              <a:t>Tomada de decisão</a:t>
            </a:r>
            <a:endParaRPr lang="pt-BR" sz="3600" dirty="0"/>
          </a:p>
        </p:txBody>
      </p:sp>
      <p:sp>
        <p:nvSpPr>
          <p:cNvPr id="3" name="Retângulo 2"/>
          <p:cNvSpPr/>
          <p:nvPr/>
        </p:nvSpPr>
        <p:spPr>
          <a:xfrm>
            <a:off x="936683" y="1367135"/>
            <a:ext cx="93905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/>
              <a:t>Toda decisão necessita de </a:t>
            </a:r>
            <a:r>
              <a:rPr lang="pt-BR" sz="2800" b="1" u="sng" dirty="0" smtClean="0"/>
              <a:t>INFORMAÇÃO.</a:t>
            </a:r>
          </a:p>
          <a:p>
            <a:endParaRPr lang="pt-BR" sz="2800" b="1" u="sng" dirty="0"/>
          </a:p>
          <a:p>
            <a:endParaRPr lang="pt-BR" sz="2800" b="1" u="sng" dirty="0" smtClean="0"/>
          </a:p>
          <a:p>
            <a:r>
              <a:rPr lang="pt-BR" sz="2800" b="1" dirty="0" smtClean="0"/>
              <a:t>Vivemos na era do informação, mas assim como as palavras,  os dados não se interpretam por si mesmos.</a:t>
            </a:r>
          </a:p>
          <a:p>
            <a:endParaRPr lang="pt-BR" sz="2800" b="1" dirty="0"/>
          </a:p>
          <a:p>
            <a:endParaRPr lang="pt-BR" sz="2800" b="1" dirty="0" smtClean="0"/>
          </a:p>
          <a:p>
            <a:r>
              <a:rPr lang="pt-BR" sz="2800" b="1" dirty="0" smtClean="0"/>
              <a:t>A incerteza é um fator sempre presente.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56942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653988" y="1949824"/>
            <a:ext cx="8955740" cy="254149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“Conhecimento </a:t>
            </a:r>
            <a:r>
              <a:rPr lang="pt-BR" dirty="0"/>
              <a:t>incerto + Conhecimento sobre a incerteza = Conhecimento </a:t>
            </a:r>
            <a:r>
              <a:rPr lang="pt-BR" dirty="0" smtClean="0"/>
              <a:t>útil”</a:t>
            </a:r>
            <a:br>
              <a:rPr lang="pt-BR" dirty="0" smtClean="0"/>
            </a:b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8171603" y="4491318"/>
            <a:ext cx="1271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RAO (1997)</a:t>
            </a:r>
          </a:p>
        </p:txBody>
      </p:sp>
    </p:spTree>
    <p:extLst>
      <p:ext uri="{BB962C8B-B14F-4D97-AF65-F5344CB8AC3E}">
        <p14:creationId xmlns:p14="http://schemas.microsoft.com/office/powerpoint/2010/main" val="381381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27881" y="6313974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785216" y="145934"/>
            <a:ext cx="6284388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>
                <a:solidFill>
                  <a:srgbClr val="005388"/>
                </a:solidFill>
              </a:rPr>
              <a:t>Tomada de </a:t>
            </a:r>
            <a:r>
              <a:rPr lang="pt-BR" sz="3600" b="1" dirty="0" smtClean="0">
                <a:solidFill>
                  <a:srgbClr val="005388"/>
                </a:solidFill>
              </a:rPr>
              <a:t>decisão</a:t>
            </a:r>
            <a:endParaRPr lang="pt-BR" sz="3600" b="1" dirty="0">
              <a:solidFill>
                <a:srgbClr val="005388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48887" y="787975"/>
            <a:ext cx="9229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Em quais contextos o profissional da gestão aplicará o conhecimento estatístico para tomar decisões?</a:t>
            </a:r>
          </a:p>
        </p:txBody>
      </p:sp>
      <p:sp>
        <p:nvSpPr>
          <p:cNvPr id="7" name="Retângulo 6"/>
          <p:cNvSpPr/>
          <p:nvPr/>
        </p:nvSpPr>
        <p:spPr>
          <a:xfrm>
            <a:off x="4343235" y="3263819"/>
            <a:ext cx="1113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Vendas</a:t>
            </a:r>
          </a:p>
        </p:txBody>
      </p:sp>
      <p:sp>
        <p:nvSpPr>
          <p:cNvPr id="10" name="Retângulo 9"/>
          <p:cNvSpPr/>
          <p:nvPr/>
        </p:nvSpPr>
        <p:spPr>
          <a:xfrm rot="5400000">
            <a:off x="7244014" y="4780050"/>
            <a:ext cx="1290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Serviços</a:t>
            </a:r>
            <a:endParaRPr lang="pt-BR" sz="2400" b="1" dirty="0"/>
          </a:p>
        </p:txBody>
      </p:sp>
      <p:sp>
        <p:nvSpPr>
          <p:cNvPr id="11" name="Retângulo 10"/>
          <p:cNvSpPr/>
          <p:nvPr/>
        </p:nvSpPr>
        <p:spPr>
          <a:xfrm>
            <a:off x="5918237" y="4223455"/>
            <a:ext cx="1502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Qualidade</a:t>
            </a:r>
            <a:endParaRPr lang="pt-B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152709" y="2821606"/>
            <a:ext cx="14465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C</a:t>
            </a:r>
            <a:r>
              <a:rPr lang="pt-BR" sz="2800" b="1" dirty="0" smtClean="0">
                <a:solidFill>
                  <a:srgbClr val="FF0000"/>
                </a:solidFill>
              </a:rPr>
              <a:t>lientes</a:t>
            </a:r>
            <a:r>
              <a:rPr lang="pt-BR" sz="2800" b="1" dirty="0" smtClean="0">
                <a:solidFill>
                  <a:srgbClr val="FF0000"/>
                </a:solidFill>
                <a:latin typeface="+mj-lt"/>
              </a:rPr>
              <a:t> </a:t>
            </a:r>
            <a:endParaRPr lang="pt-BR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018430" y="3685455"/>
            <a:ext cx="4337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/>
              <a:t>Controle </a:t>
            </a:r>
            <a:r>
              <a:rPr lang="pt-BR" sz="3600" b="1" dirty="0"/>
              <a:t>da </a:t>
            </a:r>
            <a:r>
              <a:rPr lang="pt-BR" sz="3600" b="1" dirty="0" smtClean="0"/>
              <a:t>produção</a:t>
            </a:r>
            <a:endParaRPr lang="pt-BR" sz="3600" b="1" dirty="0"/>
          </a:p>
        </p:txBody>
      </p:sp>
      <p:sp>
        <p:nvSpPr>
          <p:cNvPr id="21" name="Retângulo 20"/>
          <p:cNvSpPr/>
          <p:nvPr/>
        </p:nvSpPr>
        <p:spPr>
          <a:xfrm rot="16200000">
            <a:off x="3206983" y="3892225"/>
            <a:ext cx="10729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Custos</a:t>
            </a:r>
            <a:endParaRPr lang="pt-BR" sz="2400" b="1" dirty="0"/>
          </a:p>
        </p:txBody>
      </p:sp>
      <p:sp>
        <p:nvSpPr>
          <p:cNvPr id="22" name="Retângulo 21"/>
          <p:cNvSpPr/>
          <p:nvPr/>
        </p:nvSpPr>
        <p:spPr>
          <a:xfrm>
            <a:off x="5267636" y="3079153"/>
            <a:ext cx="796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Lucros</a:t>
            </a:r>
            <a:endParaRPr lang="pt-BR" sz="1400" b="1" dirty="0"/>
          </a:p>
        </p:txBody>
      </p:sp>
      <p:sp>
        <p:nvSpPr>
          <p:cNvPr id="23" name="Retângulo 22"/>
          <p:cNvSpPr/>
          <p:nvPr/>
        </p:nvSpPr>
        <p:spPr>
          <a:xfrm>
            <a:off x="5937745" y="3341988"/>
            <a:ext cx="18062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</a:rPr>
              <a:t>E</a:t>
            </a:r>
            <a:r>
              <a:rPr lang="pt-BR" sz="3200" b="1" dirty="0" smtClean="0">
                <a:solidFill>
                  <a:schemeClr val="tx2"/>
                </a:solidFill>
              </a:rPr>
              <a:t>stoques </a:t>
            </a:r>
            <a:endParaRPr lang="pt-BR" sz="3200" b="1" dirty="0">
              <a:solidFill>
                <a:schemeClr val="tx2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4571643" y="4179705"/>
            <a:ext cx="1391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chemeClr val="accent2"/>
                </a:solidFill>
              </a:rPr>
              <a:t>Mercado </a:t>
            </a:r>
            <a:endParaRPr lang="pt-BR" sz="2400" b="1" dirty="0">
              <a:solidFill>
                <a:schemeClr val="accent2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3967695" y="4549217"/>
            <a:ext cx="1075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/>
              <a:t>Cliente</a:t>
            </a:r>
            <a:endParaRPr lang="pt-BR" b="1" dirty="0"/>
          </a:p>
        </p:txBody>
      </p:sp>
      <p:sp>
        <p:nvSpPr>
          <p:cNvPr id="26" name="Retângulo 25"/>
          <p:cNvSpPr/>
          <p:nvPr/>
        </p:nvSpPr>
        <p:spPr>
          <a:xfrm>
            <a:off x="5132166" y="4685509"/>
            <a:ext cx="1501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rgbClr val="00B050"/>
                </a:solidFill>
              </a:rPr>
              <a:t>Marketing</a:t>
            </a:r>
            <a:endParaRPr lang="pt-BR" sz="2400" dirty="0">
              <a:solidFill>
                <a:srgbClr val="00B050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281121" y="2964676"/>
            <a:ext cx="1812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chemeClr val="accent2"/>
                </a:solidFill>
              </a:rPr>
              <a:t>Resultados</a:t>
            </a:r>
            <a:endParaRPr lang="pt-BR" sz="2800" dirty="0">
              <a:solidFill>
                <a:schemeClr val="accent2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8094537" y="4253500"/>
            <a:ext cx="1119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Metas</a:t>
            </a:r>
            <a:endParaRPr lang="pt-BR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9" name="Retângulo 28"/>
          <p:cNvSpPr/>
          <p:nvPr/>
        </p:nvSpPr>
        <p:spPr>
          <a:xfrm rot="5400000">
            <a:off x="7428251" y="3227528"/>
            <a:ext cx="1865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Planejamento</a:t>
            </a:r>
            <a:endParaRPr lang="pt-BR" sz="1400" b="1" dirty="0"/>
          </a:p>
        </p:txBody>
      </p:sp>
      <p:sp>
        <p:nvSpPr>
          <p:cNvPr id="31" name="Retângulo 30"/>
          <p:cNvSpPr/>
          <p:nvPr/>
        </p:nvSpPr>
        <p:spPr>
          <a:xfrm>
            <a:off x="6407889" y="4555567"/>
            <a:ext cx="1287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>
                <a:solidFill>
                  <a:schemeClr val="tx2"/>
                </a:solidFill>
              </a:rPr>
              <a:t>Financiamento</a:t>
            </a:r>
            <a:endParaRPr lang="pt-BR" sz="1400" b="1" dirty="0">
              <a:solidFill>
                <a:schemeClr val="tx2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2485103" y="3263819"/>
            <a:ext cx="1858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chemeClr val="accent2">
                    <a:lumMod val="50000"/>
                  </a:schemeClr>
                </a:solidFill>
              </a:rPr>
              <a:t>Recursos humanos</a:t>
            </a:r>
            <a:endParaRPr lang="pt-B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 rot="16200000">
            <a:off x="4258139" y="2449600"/>
            <a:ext cx="1202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Projeções</a:t>
            </a:r>
            <a:endParaRPr lang="pt-BR" sz="1400" b="1" dirty="0"/>
          </a:p>
        </p:txBody>
      </p:sp>
      <p:sp>
        <p:nvSpPr>
          <p:cNvPr id="34" name="Retângulo 33"/>
          <p:cNvSpPr/>
          <p:nvPr/>
        </p:nvSpPr>
        <p:spPr>
          <a:xfrm>
            <a:off x="5553280" y="2615585"/>
            <a:ext cx="1290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Indicadores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7026451" y="2680617"/>
            <a:ext cx="1049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Negócios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 rot="16200000">
            <a:off x="6369304" y="2184098"/>
            <a:ext cx="10729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Finanças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1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4" grpId="0"/>
      <p:bldP spid="7" grpId="0"/>
      <p:bldP spid="10" grpId="0"/>
      <p:bldP spid="11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27881" y="6313974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785216" y="145934"/>
            <a:ext cx="6284388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>
                <a:solidFill>
                  <a:srgbClr val="005388"/>
                </a:solidFill>
              </a:rPr>
              <a:t>Tomada de decisão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2002682" y="3442036"/>
            <a:ext cx="2286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005388"/>
                </a:solidFill>
              </a:rPr>
              <a:t>Racionalidade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248331" y="3549758"/>
            <a:ext cx="1394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rgbClr val="005388"/>
                </a:solidFill>
              </a:rPr>
              <a:t>Intuição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3535511" y="1144417"/>
            <a:ext cx="4841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Modelos de tomada de decisão</a:t>
            </a:r>
            <a:endParaRPr lang="pt-BR" sz="2800" dirty="0"/>
          </a:p>
        </p:txBody>
      </p:sp>
      <p:sp>
        <p:nvSpPr>
          <p:cNvPr id="5" name="Seta em curva para baixo 4"/>
          <p:cNvSpPr/>
          <p:nvPr/>
        </p:nvSpPr>
        <p:spPr>
          <a:xfrm>
            <a:off x="3297007" y="2240545"/>
            <a:ext cx="5311589" cy="8471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Seta em curva para baixo 8"/>
          <p:cNvSpPr/>
          <p:nvPr/>
        </p:nvSpPr>
        <p:spPr>
          <a:xfrm flipH="1" flipV="1">
            <a:off x="3290048" y="4362472"/>
            <a:ext cx="5305101" cy="8328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523933" y="3186481"/>
            <a:ext cx="2837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005388"/>
                </a:solidFill>
              </a:rPr>
              <a:t>Racionalidade</a:t>
            </a:r>
          </a:p>
          <a:p>
            <a:pPr algn="ctr"/>
            <a:r>
              <a:rPr lang="pt-BR" sz="3200" b="1" dirty="0" smtClean="0">
                <a:solidFill>
                  <a:srgbClr val="005388"/>
                </a:solidFill>
              </a:rPr>
              <a:t>Limitada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4705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" grpId="0"/>
      <p:bldP spid="3" grpId="0"/>
      <p:bldP spid="4" grpId="0"/>
      <p:bldP spid="5" grpId="0" animBg="1"/>
      <p:bldP spid="9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27881" y="6313974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785216" y="145934"/>
            <a:ext cx="6284388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>
                <a:solidFill>
                  <a:srgbClr val="005388"/>
                </a:solidFill>
              </a:rPr>
              <a:t>Tomada de decisão</a:t>
            </a:r>
          </a:p>
        </p:txBody>
      </p:sp>
      <p:sp>
        <p:nvSpPr>
          <p:cNvPr id="2" name="Elipse 1"/>
          <p:cNvSpPr/>
          <p:nvPr/>
        </p:nvSpPr>
        <p:spPr>
          <a:xfrm>
            <a:off x="4501516" y="3236569"/>
            <a:ext cx="524436" cy="54194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9170963" y="3182890"/>
            <a:ext cx="524436" cy="54194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2433424" y="1287618"/>
            <a:ext cx="7658909" cy="4439847"/>
            <a:chOff x="1819273" y="1305328"/>
            <a:chExt cx="7658909" cy="4439847"/>
          </a:xfrm>
        </p:grpSpPr>
        <p:sp>
          <p:nvSpPr>
            <p:cNvPr id="6" name="Elipse 5"/>
            <p:cNvSpPr/>
            <p:nvPr/>
          </p:nvSpPr>
          <p:spPr>
            <a:xfrm>
              <a:off x="2635799" y="1305328"/>
              <a:ext cx="1486374" cy="1544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4259549" y="4196324"/>
              <a:ext cx="1486374" cy="1544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4955369" y="2754825"/>
              <a:ext cx="1486374" cy="1544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2644134" y="4200955"/>
              <a:ext cx="1486374" cy="1544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1819273" y="2769341"/>
              <a:ext cx="1486374" cy="1544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4271430" y="1305328"/>
              <a:ext cx="1486374" cy="1544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8654051" y="2824331"/>
              <a:ext cx="327499" cy="324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8654051" y="3788491"/>
              <a:ext cx="327499" cy="324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8163357" y="3319154"/>
              <a:ext cx="327499" cy="324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9150683" y="3313216"/>
              <a:ext cx="327499" cy="324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8294927" y="2968297"/>
              <a:ext cx="327499" cy="324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9019113" y="2972924"/>
              <a:ext cx="327499" cy="324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8293851" y="3652197"/>
              <a:ext cx="327499" cy="324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9020189" y="3656016"/>
              <a:ext cx="327499" cy="324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3220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1528803" y="1337255"/>
            <a:ext cx="7664746" cy="1789746"/>
            <a:chOff x="1443357" y="1337338"/>
            <a:chExt cx="7664746" cy="1789746"/>
          </a:xfrm>
        </p:grpSpPr>
        <p:grpSp>
          <p:nvGrpSpPr>
            <p:cNvPr id="7" name="Grupo 6"/>
            <p:cNvGrpSpPr/>
            <p:nvPr/>
          </p:nvGrpSpPr>
          <p:grpSpPr>
            <a:xfrm>
              <a:off x="1443357" y="1337338"/>
              <a:ext cx="1771842" cy="1789746"/>
              <a:chOff x="393746" y="3219"/>
              <a:chExt cx="1771842" cy="1789746"/>
            </a:xfrm>
          </p:grpSpPr>
          <p:sp>
            <p:nvSpPr>
              <p:cNvPr id="11" name="Divisa 10"/>
              <p:cNvSpPr/>
              <p:nvPr/>
            </p:nvSpPr>
            <p:spPr>
              <a:xfrm rot="5400000">
                <a:off x="384794" y="12171"/>
                <a:ext cx="1789746" cy="1771842"/>
              </a:xfrm>
              <a:prstGeom prst="chevron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2" name="Divisa 4"/>
              <p:cNvSpPr/>
              <p:nvPr/>
            </p:nvSpPr>
            <p:spPr>
              <a:xfrm>
                <a:off x="393746" y="889140"/>
                <a:ext cx="1771842" cy="179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400" b="1" kern="1200" dirty="0" smtClean="0"/>
                  <a:t>Efeito de ancoragem</a:t>
                </a:r>
                <a:endParaRPr lang="pt-BR" sz="2400" kern="1200" dirty="0"/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3502196" y="1463428"/>
              <a:ext cx="5605907" cy="1066585"/>
              <a:chOff x="2452585" y="129309"/>
              <a:chExt cx="5605907" cy="1066585"/>
            </a:xfrm>
          </p:grpSpPr>
          <p:sp>
            <p:nvSpPr>
              <p:cNvPr id="9" name="Arredondar Retângulo no Mesmo Canto Lateral 8"/>
              <p:cNvSpPr/>
              <p:nvPr/>
            </p:nvSpPr>
            <p:spPr>
              <a:xfrm rot="5400000">
                <a:off x="4722246" y="-2140352"/>
                <a:ext cx="1066585" cy="5605907"/>
              </a:xfrm>
              <a:prstGeom prst="round2Same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Arredondar Retângulo no Mesmo Canto Lateral 6"/>
              <p:cNvSpPr/>
              <p:nvPr/>
            </p:nvSpPr>
            <p:spPr>
              <a:xfrm>
                <a:off x="2452585" y="181375"/>
                <a:ext cx="5553841" cy="96245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2400" b="1" kern="1200" dirty="0" smtClean="0"/>
                  <a:t>Formas de influencias decisão.                            </a:t>
                </a:r>
                <a:endParaRPr lang="pt-BR" sz="2400" kern="1200" dirty="0"/>
              </a:p>
              <a:p>
                <a:pPr marL="228600" lvl="1" indent="-22860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2400" b="1" kern="1200" dirty="0" smtClean="0"/>
                  <a:t>Decisões ancoradas. </a:t>
                </a:r>
                <a:endParaRPr lang="pt-BR" sz="2400" b="1" kern="1200" dirty="0"/>
              </a:p>
            </p:txBody>
          </p:sp>
        </p:grpSp>
      </p:grpSp>
      <p:grpSp>
        <p:nvGrpSpPr>
          <p:cNvPr id="20" name="Grupo 19"/>
          <p:cNvGrpSpPr/>
          <p:nvPr/>
        </p:nvGrpSpPr>
        <p:grpSpPr>
          <a:xfrm>
            <a:off x="1549120" y="4396681"/>
            <a:ext cx="8957878" cy="1644116"/>
            <a:chOff x="1617061" y="2606942"/>
            <a:chExt cx="8957878" cy="1644116"/>
          </a:xfrm>
        </p:grpSpPr>
        <p:grpSp>
          <p:nvGrpSpPr>
            <p:cNvPr id="14" name="Grupo 13"/>
            <p:cNvGrpSpPr/>
            <p:nvPr/>
          </p:nvGrpSpPr>
          <p:grpSpPr>
            <a:xfrm>
              <a:off x="1617061" y="2606942"/>
              <a:ext cx="1771842" cy="1644116"/>
              <a:chOff x="393746" y="1606393"/>
              <a:chExt cx="1771842" cy="1644116"/>
            </a:xfrm>
          </p:grpSpPr>
          <p:sp>
            <p:nvSpPr>
              <p:cNvPr id="18" name="Divisa 17"/>
              <p:cNvSpPr/>
              <p:nvPr/>
            </p:nvSpPr>
            <p:spPr>
              <a:xfrm rot="5400000">
                <a:off x="457609" y="1542530"/>
                <a:ext cx="1644116" cy="1771842"/>
              </a:xfrm>
              <a:prstGeom prst="chevron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9" name="Divisa 4"/>
              <p:cNvSpPr/>
              <p:nvPr/>
            </p:nvSpPr>
            <p:spPr>
              <a:xfrm>
                <a:off x="393746" y="1606393"/>
                <a:ext cx="1771842" cy="16441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400" b="1" kern="1200" dirty="0" smtClean="0"/>
                  <a:t>Efeito de exposição contínua</a:t>
                </a:r>
                <a:endParaRPr lang="pt-BR" sz="2400" kern="1200" dirty="0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3673007" y="2624261"/>
              <a:ext cx="6901932" cy="1066585"/>
              <a:chOff x="2449692" y="1623712"/>
              <a:chExt cx="6901932" cy="1066585"/>
            </a:xfrm>
          </p:grpSpPr>
          <p:sp>
            <p:nvSpPr>
              <p:cNvPr id="16" name="Arredondar Retângulo no Mesmo Canto Lateral 15"/>
              <p:cNvSpPr/>
              <p:nvPr/>
            </p:nvSpPr>
            <p:spPr>
              <a:xfrm rot="5400000">
                <a:off x="5367365" y="-1293961"/>
                <a:ext cx="1066585" cy="6901932"/>
              </a:xfrm>
              <a:prstGeom prst="round2Same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Arredondar Retângulo no Mesmo Canto Lateral 6"/>
              <p:cNvSpPr/>
              <p:nvPr/>
            </p:nvSpPr>
            <p:spPr>
              <a:xfrm>
                <a:off x="2449692" y="1675778"/>
                <a:ext cx="6849866" cy="96245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2400" b="1" kern="1200" dirty="0" smtClean="0"/>
                  <a:t>Ilusão de familiaridade.</a:t>
                </a:r>
                <a:endParaRPr lang="pt-BR" sz="2400" kern="1200" dirty="0"/>
              </a:p>
              <a:p>
                <a:pPr marL="228600" lvl="1" indent="-22860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2400" b="1" kern="1200" dirty="0" smtClean="0"/>
                  <a:t>Confiamos mais facilmente em algo familiar.</a:t>
                </a:r>
                <a:endParaRPr lang="pt-BR" sz="2400" b="1" kern="1200" dirty="0"/>
              </a:p>
            </p:txBody>
          </p:sp>
        </p:grpSp>
      </p:grpSp>
      <p:grpSp>
        <p:nvGrpSpPr>
          <p:cNvPr id="27" name="Grupo 26"/>
          <p:cNvGrpSpPr/>
          <p:nvPr/>
        </p:nvGrpSpPr>
        <p:grpSpPr>
          <a:xfrm>
            <a:off x="1528803" y="2898093"/>
            <a:ext cx="8926129" cy="1644116"/>
            <a:chOff x="1632935" y="2606942"/>
            <a:chExt cx="8926129" cy="1644116"/>
          </a:xfrm>
        </p:grpSpPr>
        <p:grpSp>
          <p:nvGrpSpPr>
            <p:cNvPr id="21" name="Grupo 20"/>
            <p:cNvGrpSpPr/>
            <p:nvPr/>
          </p:nvGrpSpPr>
          <p:grpSpPr>
            <a:xfrm>
              <a:off x="1632935" y="2606942"/>
              <a:ext cx="1771842" cy="1644116"/>
              <a:chOff x="393746" y="3063937"/>
              <a:chExt cx="1771842" cy="1644116"/>
            </a:xfrm>
          </p:grpSpPr>
          <p:sp>
            <p:nvSpPr>
              <p:cNvPr id="25" name="Divisa 24"/>
              <p:cNvSpPr/>
              <p:nvPr/>
            </p:nvSpPr>
            <p:spPr>
              <a:xfrm rot="5400000">
                <a:off x="457609" y="3000074"/>
                <a:ext cx="1644116" cy="1771842"/>
              </a:xfrm>
              <a:prstGeom prst="chevron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6" name="Divisa 4"/>
              <p:cNvSpPr/>
              <p:nvPr/>
            </p:nvSpPr>
            <p:spPr>
              <a:xfrm>
                <a:off x="393746" y="3063937"/>
                <a:ext cx="1771842" cy="16441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pt-BR" sz="2400" b="1" kern="1200" dirty="0" smtClean="0"/>
              </a:p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400" b="1" kern="1200" dirty="0" smtClean="0"/>
                  <a:t>Viés da confirmação</a:t>
                </a:r>
                <a:endParaRPr lang="pt-BR" sz="2400" kern="1200" dirty="0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3657132" y="2660844"/>
              <a:ext cx="6901932" cy="1066585"/>
              <a:chOff x="2417943" y="3117839"/>
              <a:chExt cx="6901932" cy="1066585"/>
            </a:xfrm>
          </p:grpSpPr>
          <p:sp>
            <p:nvSpPr>
              <p:cNvPr id="23" name="Arredondar Retângulo no Mesmo Canto Lateral 22"/>
              <p:cNvSpPr/>
              <p:nvPr/>
            </p:nvSpPr>
            <p:spPr>
              <a:xfrm rot="5400000">
                <a:off x="5335616" y="200166"/>
                <a:ext cx="1066585" cy="6901932"/>
              </a:xfrm>
              <a:prstGeom prst="round2Same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Arredondar Retângulo no Mesmo Canto Lateral 6"/>
              <p:cNvSpPr/>
              <p:nvPr/>
            </p:nvSpPr>
            <p:spPr>
              <a:xfrm>
                <a:off x="2417943" y="3169905"/>
                <a:ext cx="6849866" cy="96245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5240" rIns="15240" bIns="15240" numCol="1" spcCol="1270" anchor="ctr" anchorCtr="0">
                <a:noAutofit/>
              </a:bodyPr>
              <a:lstStyle/>
              <a:p>
                <a:pPr marL="228600" lvl="1" indent="-22860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2400" b="1" kern="1200" dirty="0" smtClean="0"/>
                  <a:t>O que você acredita torna-se realidade.</a:t>
                </a:r>
                <a:endParaRPr lang="pt-BR" sz="2400" kern="1200" dirty="0"/>
              </a:p>
              <a:p>
                <a:pPr marL="228600" lvl="1" indent="-22860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2400" b="1" kern="1200" dirty="0" smtClean="0"/>
                  <a:t>Forma de corroborar nossas crenças.</a:t>
                </a:r>
                <a:endParaRPr lang="pt-BR" sz="2400" kern="1200" dirty="0"/>
              </a:p>
            </p:txBody>
          </p:sp>
        </p:grpSp>
      </p:grpSp>
      <p:sp>
        <p:nvSpPr>
          <p:cNvPr id="28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1260345" y="91659"/>
            <a:ext cx="6284388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>
                <a:solidFill>
                  <a:srgbClr val="005388"/>
                </a:solidFill>
              </a:rPr>
              <a:t>Tomada de decisão</a:t>
            </a:r>
          </a:p>
        </p:txBody>
      </p:sp>
      <p:sp>
        <p:nvSpPr>
          <p:cNvPr id="29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1260345" y="688299"/>
            <a:ext cx="9994843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dirty="0" smtClean="0"/>
              <a:t>Como </a:t>
            </a:r>
            <a:r>
              <a:rPr lang="pt-BR" b="1" dirty="0"/>
              <a:t>somos irracionais em nossas decisões?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02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2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27881" y="6313974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785216" y="145934"/>
            <a:ext cx="6284388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>
                <a:solidFill>
                  <a:srgbClr val="005388"/>
                </a:solidFill>
              </a:rPr>
              <a:t>Tomada de decisão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4269579" y="1210617"/>
            <a:ext cx="45265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 smtClean="0"/>
              <a:t>Efeito de ancoragem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4415876" y="3118058"/>
            <a:ext cx="42339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 smtClean="0"/>
              <a:t>V_N_O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350610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" grpId="0"/>
      <p:bldP spid="3" grpId="0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6092</TotalTime>
  <Words>577</Words>
  <Application>Microsoft Office PowerPoint</Application>
  <PresentationFormat>Widescreen</PresentationFormat>
  <Paragraphs>115</Paragraphs>
  <Slides>17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Times New Roman</vt:lpstr>
      <vt:lpstr>Tema do Office</vt:lpstr>
      <vt:lpstr>Projeto de Ensino - Estatística, Gestão e Tomada de Decisão  Aula 4</vt:lpstr>
      <vt:lpstr>Estatística na Administração </vt:lpstr>
      <vt:lpstr>Apresentação do PowerPoint</vt:lpstr>
      <vt:lpstr> “Conhecimento incerto + Conhecimento sobre a incerteza = Conhecimento útil”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Rodrigo</cp:lastModifiedBy>
  <cp:revision>276</cp:revision>
  <dcterms:created xsi:type="dcterms:W3CDTF">2019-02-06T19:28:48Z</dcterms:created>
  <dcterms:modified xsi:type="dcterms:W3CDTF">2021-10-28T01:38:06Z</dcterms:modified>
</cp:coreProperties>
</file>