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7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6"/>
  </c:pivotSource>
  <c:chart>
    <c:title>
      <c:tx>
        <c:rich>
          <a:bodyPr/>
          <a:lstStyle/>
          <a:p>
            <a:pPr>
              <a:defRPr/>
            </a:pPr>
            <a:r>
              <a:rPr lang="en-IN" sz="2400" i="1" dirty="0"/>
              <a:t>Employee</a:t>
            </a:r>
            <a:r>
              <a:rPr lang="en-IN" sz="2400" i="1" baseline="0" dirty="0"/>
              <a:t> Rating </a:t>
            </a:r>
            <a:r>
              <a:rPr lang="en-IN" sz="2400" i="1" baseline="0" dirty="0" smtClean="0"/>
              <a:t> </a:t>
            </a:r>
            <a:r>
              <a:rPr lang="en-IN" sz="2400" i="1" baseline="0" dirty="0" err="1" smtClean="0"/>
              <a:t>Analyisi</a:t>
            </a:r>
            <a:endParaRPr lang="en-IN" sz="2400" i="1" baseline="0" dirty="0" smtClean="0"/>
          </a:p>
        </c:rich>
      </c:tx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73966720"/>
        <c:axId val="73968256"/>
      </c:barChart>
      <c:catAx>
        <c:axId val="73966720"/>
        <c:scaling>
          <c:orientation val="minMax"/>
        </c:scaling>
        <c:delete val="0"/>
        <c:axPos val="b"/>
        <c:majorTickMark val="none"/>
        <c:minorTickMark val="none"/>
        <c:tickLblPos val="nextTo"/>
        <c:crossAx val="73968256"/>
        <c:crosses val="autoZero"/>
        <c:auto val="1"/>
        <c:lblAlgn val="ctr"/>
        <c:lblOffset val="100"/>
        <c:noMultiLvlLbl val="0"/>
      </c:catAx>
      <c:valAx>
        <c:axId val="7396825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7396672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22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view3D>
      <c:rotX val="30"/>
      <c:rotY val="0"/>
      <c:rAngAx val="0"/>
      <c:perspective val="30"/>
    </c:view3D>
    <c:plotArea>
      <c:layout>
        <c:manualLayout>
          <c:layoutTarget val="inner"/>
          <c:xMode val="edge"/>
          <c:yMode val="edge"/>
          <c:x val="0.06330365974282894"/>
          <c:y val="0.07927923428858097"/>
          <c:w val="0.7340277420812013"/>
          <c:h val="0.8414415314228385"/>
        </c:manualLayout>
      </c:layout>
      <c:pie3D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27"/>
  </c:pivotSource>
  <c:chart>
    <c:title>
      <c:tx>
        <c:rich>
          <a:bodyPr/>
          <a:lstStyle/>
          <a:p>
            <a:pPr>
              <a:defRPr/>
            </a:pPr>
            <a:r>
              <a:rPr lang="en-IN"/>
              <a:t>Employee</a:t>
            </a:r>
            <a:r>
              <a:rPr lang="en-IN" baseline="0"/>
              <a:t>  Rating Analysis As Percentage</a:t>
            </a:r>
          </a:p>
          <a:p>
            <a:pPr>
              <a:defRPr/>
            </a:pPr>
            <a:endParaRPr lang="en-IN"/>
          </a:p>
        </c:rich>
      </c:tx>
      <c:layout/>
      <c:overlay val="0"/>
    </c:title>
    <c:autoTitleDeleted val="0"/>
    <c:pivotFmts>
      <c:pivotFmt>
        <c:idx val="0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</c:dLbl>
      </c:pivotFmt>
      <c:pivotFmt>
        <c:idx val="1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</c:dLbl>
      </c:pivotFmt>
      <c:pivotFmt>
        <c:idx val="2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</c:dLbl>
      </c:pivotFmt>
      <c:pivotFmt>
        <c:idx val="3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</c:dLbl>
      </c:pivotFmt>
      <c:pivotFmt>
        <c:idx val="4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</c:dLbl>
      </c:pivotFmt>
      <c:pivotFmt>
        <c:idx val="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</c:dLbl>
      </c:pivotFmt>
      <c:pivotFmt>
        <c:idx val="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explosion val="25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explosion val="25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explosion val="25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explosion val="25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explosion val="25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</c:plotArea>
    <c:legend>
      <c:legendPos val="t"/>
      <c:layout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69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10485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59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Straight Connector 6"/>
          <p:cNvSpPr>
            <a:spLocks noChangeShapeType="1"/>
          </p:cNvSpPr>
          <p:nvPr/>
        </p:nvSpPr>
        <p:spPr bwMode="auto">
          <a:xfrm>
            <a:off x="685800" y="5349903"/>
            <a:ext cx="11506200" cy="2381"/>
          </a:xfrm>
          <a:prstGeom prst="line"/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5" name="Title 28"/>
          <p:cNvSpPr>
            <a:spLocks noGrp="1"/>
          </p:cNvSpPr>
          <p:nvPr>
            <p:ph type="ctrTitle"/>
          </p:nvPr>
        </p:nvSpPr>
        <p:spPr>
          <a:xfrm>
            <a:off x="508000" y="4853412"/>
            <a:ext cx="11277600" cy="1222375"/>
          </a:xfrm>
        </p:spPr>
        <p:txBody>
          <a:bodyPr anchor="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Subtitle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algn="l" indent="0" marL="0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87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1048588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89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104866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549277"/>
            <a:ext cx="2438400" cy="5851525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49277"/>
            <a:ext cx="8331200" cy="5851525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2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0" name="Content Placeholder 26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1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1048652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p>
            <a:endParaRPr lang="en-IN"/>
          </a:p>
        </p:txBody>
      </p:sp>
      <p:sp>
        <p:nvSpPr>
          <p:cNvPr id="1048653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bg>
      <p:bgRef idx="1003">
        <a:schemeClr val="bg2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Straight Connector 6"/>
          <p:cNvSpPr>
            <a:spLocks noChangeShapeType="1"/>
          </p:cNvSpPr>
          <p:nvPr/>
        </p:nvSpPr>
        <p:spPr bwMode="auto">
          <a:xfrm>
            <a:off x="685800" y="3444903"/>
            <a:ext cx="11506200" cy="2381"/>
          </a:xfrm>
          <a:prstGeom prst="line"/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66" name="Text Placeholder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algn="r" indent="0" marL="0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7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1048668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IN" spc="10"/>
          </a:p>
        </p:txBody>
      </p:sp>
      <p:sp>
        <p:nvSpPr>
          <p:cNvPr id="1048670" name="Title 7"/>
          <p:cNvSpPr>
            <a:spLocks noGrp="1"/>
          </p:cNvSpPr>
          <p:nvPr>
            <p:ph type="title"/>
          </p:nvPr>
        </p:nvSpPr>
        <p:spPr>
          <a:xfrm>
            <a:off x="240633" y="2947086"/>
            <a:ext cx="11582400" cy="1184825"/>
          </a:xfrm>
        </p:spPr>
        <p:txBody>
          <a:bodyPr anchor="t" rtlCol="0"/>
          <a:lstStyle>
            <a:lvl1pPr algn="r"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72" name="Content Placeholder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4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104867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6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TxTwoObj">
  <p:cSld name="Comparis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28"/>
          <p:cNvSpPr>
            <a:spLocks noGrp="1"/>
          </p:cNvSpPr>
          <p:nvPr>
            <p:ph type="title"/>
          </p:nvPr>
        </p:nvSpPr>
        <p:spPr>
          <a:xfrm>
            <a:off x="406400" y="5410200"/>
            <a:ext cx="11480800" cy="882650"/>
          </a:xfrm>
        </p:spPr>
        <p:txBody>
          <a:bodyPr anchor="ctr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78" name="Text Placeholder 12"/>
          <p:cNvSpPr>
            <a:spLocks noGrp="1"/>
          </p:cNvSpPr>
          <p:nvPr>
            <p:ph type="body" idx="1"/>
          </p:nvPr>
        </p:nvSpPr>
        <p:spPr>
          <a:xfrm>
            <a:off x="375259" y="666750"/>
            <a:ext cx="5720741" cy="639762"/>
          </a:xfrm>
        </p:spPr>
        <p:txBody>
          <a:bodyPr anchor="ctr"/>
          <a:lstStyle>
            <a:lvl1pPr indent="0" marL="0">
              <a:buNone/>
              <a:defRPr baseline="0" b="0" cap="all" sz="180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79" name="Text Placeholder 24"/>
          <p:cNvSpPr>
            <a:spLocks noGrp="1"/>
          </p:cNvSpPr>
          <p:nvPr>
            <p:ph type="body" sz="half" idx="3"/>
          </p:nvPr>
        </p:nvSpPr>
        <p:spPr>
          <a:xfrm>
            <a:off x="6193367" y="666750"/>
            <a:ext cx="5722988" cy="639762"/>
          </a:xfrm>
        </p:spPr>
        <p:txBody>
          <a:bodyPr anchor="ctr"/>
          <a:lstStyle>
            <a:lvl1pPr indent="0" marL="0">
              <a:buNone/>
              <a:defRPr baseline="0" b="0" cap="all" sz="180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80" name="Content Placeholder 3"/>
          <p:cNvSpPr>
            <a:spLocks noGrp="1"/>
          </p:cNvSpPr>
          <p:nvPr>
            <p:ph sz="quarter" idx="2"/>
          </p:nvPr>
        </p:nvSpPr>
        <p:spPr>
          <a:xfrm>
            <a:off x="375259" y="1316038"/>
            <a:ext cx="5720741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81" name="Content Placeholder 27"/>
          <p:cNvSpPr>
            <a:spLocks noGrp="1"/>
          </p:cNvSpPr>
          <p:nvPr>
            <p:ph sz="quarter" idx="4"/>
          </p:nvPr>
        </p:nvSpPr>
        <p:spPr>
          <a:xfrm>
            <a:off x="6198307" y="1316038"/>
            <a:ext cx="571804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8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104868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IN" spc="10"/>
          </a:p>
        </p:txBody>
      </p:sp>
      <p:sp>
        <p:nvSpPr>
          <p:cNvPr id="1048685" name="Straight Connector 10"/>
          <p:cNvSpPr>
            <a:spLocks noChangeShapeType="1"/>
          </p:cNvSpPr>
          <p:nvPr/>
        </p:nvSpPr>
        <p:spPr bwMode="auto">
          <a:xfrm>
            <a:off x="685800" y="6019801"/>
            <a:ext cx="11506200" cy="2381"/>
          </a:xfrm>
          <a:prstGeom prst="line"/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04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1048605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1048597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Straight Connector 7"/>
          <p:cNvSpPr>
            <a:spLocks noChangeShapeType="1"/>
          </p:cNvSpPr>
          <p:nvPr/>
        </p:nvSpPr>
        <p:spPr bwMode="auto">
          <a:xfrm>
            <a:off x="685800" y="5849118"/>
            <a:ext cx="11506200" cy="2381"/>
          </a:xfrm>
          <a:prstGeom prst="line"/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87" name="Title 11"/>
          <p:cNvSpPr>
            <a:spLocks noGrp="1"/>
          </p:cNvSpPr>
          <p:nvPr>
            <p:ph type="title"/>
          </p:nvPr>
        </p:nvSpPr>
        <p:spPr>
          <a:xfrm>
            <a:off x="609600" y="5486400"/>
            <a:ext cx="11277600" cy="520700"/>
          </a:xfrm>
        </p:spPr>
        <p:txBody>
          <a:bodyPr anchor="ctr"/>
          <a:lstStyle>
            <a:lvl1pPr algn="l">
              <a:buNone/>
              <a:defRPr b="1" sz="2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88" name="Text Placeholder 25"/>
          <p:cNvSpPr>
            <a:spLocks noGrp="1"/>
          </p:cNvSpPr>
          <p:nvPr>
            <p:ph type="body" idx="2"/>
          </p:nvPr>
        </p:nvSpPr>
        <p:spPr>
          <a:xfrm>
            <a:off x="609601" y="609600"/>
            <a:ext cx="4011084" cy="4800600"/>
          </a:xfrm>
        </p:spPr>
        <p:txBody>
          <a:bodyPr/>
          <a:lstStyle>
            <a:lvl1pPr indent="0" marL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89" name="Content Placeholder 13"/>
          <p:cNvSpPr>
            <a:spLocks noGrp="1"/>
          </p:cNvSpPr>
          <p:nvPr>
            <p:ph sz="half" idx="1"/>
          </p:nvPr>
        </p:nvSpPr>
        <p:spPr>
          <a:xfrm>
            <a:off x="4766733" y="609600"/>
            <a:ext cx="7120467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90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1048691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Picture Placeholder 12"/>
          <p:cNvSpPr>
            <a:spLocks noGrp="1"/>
          </p:cNvSpPr>
          <p:nvPr>
            <p:ph type="pic" idx="1"/>
          </p:nvPr>
        </p:nvSpPr>
        <p:spPr>
          <a:xfrm>
            <a:off x="4673600" y="616634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algn="bl" blurRad="1000" dir="5400000" dist="900" endA="500" endPos="10000" rotWithShape="0" stA="49000" sy="-90000"/>
          </a:effectLst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5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10486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7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IN" spc="10"/>
          </a:p>
        </p:txBody>
      </p:sp>
      <p:sp>
        <p:nvSpPr>
          <p:cNvPr id="1048658" name="Title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b="1" sz="2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9" name="Text Placeholder 25"/>
          <p:cNvSpPr>
            <a:spLocks noGrp="1"/>
          </p:cNvSpPr>
          <p:nvPr>
            <p:ph type="body" sz="half" idx="2"/>
          </p:nvPr>
        </p:nvSpPr>
        <p:spPr>
          <a:xfrm>
            <a:off x="508000" y="5533218"/>
            <a:ext cx="7823200" cy="768350"/>
          </a:xfrm>
        </p:spPr>
        <p:txBody>
          <a:bodyPr lIns="109728" tIns="0"/>
          <a:lstStyle>
            <a:lvl1pPr indent="0" marL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Straight Connector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/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77" name="Text Placeholder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78" name="Date Placeholder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/>
        </p:spPr>
        <p:txBody>
          <a:bodyPr vert="horz"/>
          <a:lstStyle>
            <a:lvl1pPr algn="l" eaLnBrk="1" hangingPunct="1" latinLnBrk="0">
              <a:defRPr sz="1200" kumimoji="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104857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/>
        </p:spPr>
        <p:txBody>
          <a:bodyPr vert="horz"/>
          <a:lstStyle>
            <a:lvl1pPr algn="r" eaLnBrk="1" hangingPunct="1" latinLnBrk="0">
              <a:defRPr sz="1200" kumimoji="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/>
        </p:spPr>
        <p:txBody>
          <a:bodyPr vert="horz"/>
          <a:lstStyle>
            <a:lvl1pPr algn="r" eaLnBrk="1" hangingPunct="1" latinLnBrk="0">
              <a:defRPr sz="1200" kumimoji="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IN" spc="10"/>
          </a:p>
        </p:txBody>
      </p:sp>
      <p:sp>
        <p:nvSpPr>
          <p:cNvPr id="1048581" name="Title Placeholder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/>
        </p:spPr>
        <p:txBody>
          <a:bodyPr anchor="ctr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2" name="Straight Connector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/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3" name="Straight Connector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/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rtl="0">
        <a:spcBef>
          <a:spcPct val="0"/>
        </a:spcBef>
        <a:buNone/>
        <a:defRPr baseline="0" cap="all" sz="3600" kern="1200" kumimoji="0">
          <a:solidFill>
            <a:schemeClr val="tx2"/>
          </a:solidFill>
          <a:effectLst>
            <a:reflection algn="bl" blurRad="12700" dir="5400000" endA="300" endPos="55000" rotWithShape="0" stA="48000" sy="-90000"/>
          </a:effectLst>
          <a:latin typeface="+mj-lt"/>
          <a:ea typeface="+mj-ea"/>
          <a:cs typeface="+mj-cs"/>
        </a:defRPr>
      </a:lvl1pPr>
    </p:titleStyle>
    <p:bodyStyle>
      <a:lvl1pPr algn="l" eaLnBrk="1" hangingPunct="1" indent="-342900" latinLnBrk="0" marL="342900" rtl="0">
        <a:spcBef>
          <a:spcPct val="20000"/>
        </a:spcBef>
        <a:buClr>
          <a:schemeClr val="accent1"/>
        </a:buClr>
        <a:buSzPct val="70000"/>
        <a:buFont typeface="Wingdings 2"/>
        <a:buChar char=""/>
        <a:defRPr sz="3200" kern="1200" kumimoji="0">
          <a:solidFill>
            <a:schemeClr val="tx2"/>
          </a:solidFill>
          <a:latin typeface="+mn-lt"/>
          <a:ea typeface="+mn-ea"/>
          <a:cs typeface="+mn-cs"/>
        </a:defRPr>
      </a:lvl1pPr>
      <a:lvl2pPr algn="l" eaLnBrk="1" hangingPunct="1" indent="-285750" latinLnBrk="0" marL="742950" rtl="0">
        <a:spcBef>
          <a:spcPct val="20000"/>
        </a:spcBef>
        <a:buClr>
          <a:schemeClr val="accent1"/>
        </a:buClr>
        <a:buSzPct val="70000"/>
        <a:buFont typeface="Wingdings 2"/>
        <a:buChar char=""/>
        <a:defRPr sz="2800" kern="1200" kumimoji="0">
          <a:solidFill>
            <a:schemeClr val="tx2"/>
          </a:solidFill>
          <a:latin typeface="+mn-lt"/>
          <a:ea typeface="+mn-ea"/>
          <a:cs typeface="+mn-cs"/>
        </a:defRPr>
      </a:lvl2pPr>
      <a:lvl3pPr algn="l" eaLnBrk="1" hangingPunct="1" indent="-228600" latinLnBrk="0" marL="1143000" rtl="0">
        <a:spcBef>
          <a:spcPct val="20000"/>
        </a:spcBef>
        <a:buClr>
          <a:schemeClr val="accent1"/>
        </a:buClr>
        <a:buSzPct val="70000"/>
        <a:buFont typeface="Wingdings 2"/>
        <a:buChar char=""/>
        <a:defRPr sz="2400" kern="1200" kumimoji="0">
          <a:solidFill>
            <a:schemeClr val="tx2"/>
          </a:solidFill>
          <a:latin typeface="+mn-lt"/>
          <a:ea typeface="+mn-ea"/>
          <a:cs typeface="+mn-cs"/>
        </a:defRPr>
      </a:lvl3pPr>
      <a:lvl4pPr algn="l" eaLnBrk="1" hangingPunct="1" indent="-228600" latinLnBrk="0" marL="1600200" rtl="0">
        <a:spcBef>
          <a:spcPct val="20000"/>
        </a:spcBef>
        <a:buClr>
          <a:schemeClr val="accent1"/>
        </a:buClr>
        <a:buSzPct val="70000"/>
        <a:buFont typeface="Wingdings 2"/>
        <a:buChar char=""/>
        <a:defRPr sz="2000" kern="1200" kumimoji="0">
          <a:solidFill>
            <a:schemeClr val="tx2"/>
          </a:solidFill>
          <a:latin typeface="+mn-lt"/>
          <a:ea typeface="+mn-ea"/>
          <a:cs typeface="+mn-cs"/>
        </a:defRPr>
      </a:lvl4pPr>
      <a:lvl5pPr algn="l" eaLnBrk="1" hangingPunct="1" indent="-228600" latinLnBrk="0" marL="2057400" rtl="0">
        <a:spcBef>
          <a:spcPct val="20000"/>
        </a:spcBef>
        <a:buClr>
          <a:schemeClr val="accent1"/>
        </a:buClr>
        <a:buSzPct val="60000"/>
        <a:buFont typeface="Wingdings 2"/>
        <a:buChar char=""/>
        <a:defRPr sz="1800" kern="1200" kumimoji="0">
          <a:solidFill>
            <a:schemeClr val="tx2"/>
          </a:solidFill>
          <a:latin typeface="+mn-lt"/>
          <a:ea typeface="+mn-ea"/>
          <a:cs typeface="+mn-cs"/>
        </a:defRPr>
      </a:lvl5pPr>
      <a:lvl6pPr algn="l" eaLnBrk="1" hangingPunct="1" indent="-228600" latinLnBrk="0" marL="2514600" rtl="0">
        <a:spcBef>
          <a:spcPct val="20000"/>
        </a:spcBef>
        <a:buClr>
          <a:schemeClr val="accent1"/>
        </a:buClr>
        <a:buSzPct val="60000"/>
        <a:buFont typeface="Wingdings 2"/>
        <a:buChar char=""/>
        <a:defRPr sz="1800" kern="1200" kumimoji="0">
          <a:solidFill>
            <a:schemeClr val="tx2"/>
          </a:solidFill>
          <a:latin typeface="+mn-lt"/>
          <a:ea typeface="+mn-ea"/>
          <a:cs typeface="+mn-cs"/>
        </a:defRPr>
      </a:lvl6pPr>
      <a:lvl7pPr algn="l" eaLnBrk="1" hangingPunct="1" indent="-228600" latinLnBrk="0" marL="2971800" rtl="0">
        <a:spcBef>
          <a:spcPct val="20000"/>
        </a:spcBef>
        <a:buClr>
          <a:schemeClr val="accent1"/>
        </a:buClr>
        <a:buSzPct val="60000"/>
        <a:buFont typeface="Wingdings 2"/>
        <a:buChar char=""/>
        <a:defRPr sz="1600" kern="1200" kumimoji="0">
          <a:solidFill>
            <a:schemeClr val="tx2"/>
          </a:solidFill>
          <a:latin typeface="+mn-lt"/>
          <a:ea typeface="+mn-ea"/>
          <a:cs typeface="+mn-cs"/>
        </a:defRPr>
      </a:lvl7pPr>
      <a:lvl8pPr algn="l" eaLnBrk="1" hangingPunct="1" indent="-228600" latinLnBrk="0" marL="3429000" rtl="0">
        <a:spcBef>
          <a:spcPct val="20000"/>
        </a:spcBef>
        <a:buClr>
          <a:schemeClr val="accent1"/>
        </a:buClr>
        <a:buSzPct val="60000"/>
        <a:buFont typeface="Wingdings 2"/>
        <a:buChar char=""/>
        <a:defRPr baseline="0" sz="1600" kern="1200" kumimoji="0">
          <a:solidFill>
            <a:schemeClr val="tx2"/>
          </a:solidFill>
          <a:latin typeface="+mn-lt"/>
          <a:ea typeface="+mn-ea"/>
          <a:cs typeface="+mn-cs"/>
        </a:defRPr>
      </a:lvl8pPr>
      <a:lvl9pPr algn="l" eaLnBrk="1" hangingPunct="1" indent="-228600" latinLnBrk="0" marL="3886200" rtl="0">
        <a:spcBef>
          <a:spcPct val="20000"/>
        </a:spcBef>
        <a:buClr>
          <a:schemeClr val="accent1"/>
        </a:buClr>
        <a:buSzPct val="60000"/>
        <a:buFont typeface="Wingdings 2"/>
        <a:buChar char=""/>
        <a:defRPr baseline="0" sz="1400" kern="1200" kumimoji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chart" Target="../charts/chart3.xml"/><Relationship Id="rId3" Type="http://schemas.openxmlformats.org/officeDocument/2006/relationships/slideLayout" Target="../slideLayouts/slideLayout6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object 7"/>
          <p:cNvSpPr txBox="1">
            <a:spLocks noGrp="1"/>
          </p:cNvSpPr>
          <p:nvPr>
            <p:ph type="ctrTitle"/>
          </p:nvPr>
        </p:nvSpPr>
        <p:spPr>
          <a:xfrm>
            <a:off x="-457200" y="609601"/>
            <a:ext cx="9982200" cy="1616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sp>
        <p:nvSpPr>
          <p:cNvPr id="104859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3955"/>
            <a:ext cx="1011936" cy="191719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592" name="TextBox 13"/>
          <p:cNvSpPr txBox="1"/>
          <p:nvPr/>
        </p:nvSpPr>
        <p:spPr>
          <a:xfrm>
            <a:off x="762002" y="3314150"/>
            <a:ext cx="10403143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</a:t>
            </a:r>
            <a:r>
              <a:rPr dirty="0" sz="2400" lang="en-US" smtClean="0"/>
              <a:t>:    </a:t>
            </a:r>
            <a:r>
              <a:rPr altLang="en-IN" dirty="0" sz="2400" lang="en-US" smtClean="0"/>
              <a:t>M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t</a:t>
            </a:r>
            <a:r>
              <a:rPr altLang="en-IN" dirty="0" sz="2400" lang="en-US" smtClean="0"/>
              <a:t>h</a:t>
            </a:r>
            <a:r>
              <a:rPr altLang="en-IN" dirty="0" sz="2400" lang="en-US" smtClean="0"/>
              <a:t>e</a:t>
            </a:r>
            <a:r>
              <a:rPr altLang="en-IN" dirty="0" sz="2400" lang="en-US" smtClean="0"/>
              <a:t>s</a:t>
            </a:r>
            <a:r>
              <a:rPr altLang="en-IN" dirty="0" sz="2400" lang="en-US" smtClean="0"/>
              <a:t>h</a:t>
            </a:r>
            <a:r>
              <a:rPr altLang="en-IN" dirty="0" sz="2400" lang="en-US" smtClean="0"/>
              <a:t>war </a:t>
            </a:r>
            <a:r>
              <a:rPr altLang="en-IN" dirty="0" sz="2400" lang="en-US" smtClean="0"/>
              <a:t>V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D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        31221129</a:t>
            </a:r>
            <a:r>
              <a:rPr altLang="en-IN" dirty="0" sz="2400" lang="en-US" smtClean="0"/>
              <a:t>6</a:t>
            </a:r>
            <a:r>
              <a:rPr dirty="0" sz="2400" lang="en-US" smtClean="0"/>
              <a:t> /  NM ID :asunm1425unm1425maatheshwarv.s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        </a:t>
            </a:r>
            <a:r>
              <a:rPr dirty="0" sz="2400" lang="en-US" err="1" smtClean="0"/>
              <a:t>B.Com</a:t>
            </a:r>
            <a:r>
              <a:rPr dirty="0" sz="2400" lang="en-US" smtClean="0"/>
              <a:t>  (G)  COMMERCE</a:t>
            </a:r>
            <a:endParaRPr dirty="0" sz="2400" lang="en-US"/>
          </a:p>
          <a:p>
            <a:r>
              <a:rPr dirty="0" sz="2400" lang="en-US" smtClean="0"/>
              <a:t>COLLEGE :                 K.R.M.M.COLLEGE       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35" name="object 9"/>
          <p:cNvSpPr txBox="1"/>
          <p:nvPr/>
        </p:nvSpPr>
        <p:spPr>
          <a:xfrm>
            <a:off x="11277219" y="6473349"/>
            <a:ext cx="228600" cy="17633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8"/>
          <p:cNvSpPr txBox="1"/>
          <p:nvPr/>
        </p:nvSpPr>
        <p:spPr>
          <a:xfrm>
            <a:off x="739775" y="291148"/>
            <a:ext cx="3303904" cy="1435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3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8" name="Rectangle 6"/>
          <p:cNvSpPr/>
          <p:nvPr/>
        </p:nvSpPr>
        <p:spPr>
          <a:xfrm>
            <a:off x="914400" y="1981200"/>
            <a:ext cx="8458200" cy="3596641"/>
          </a:xfrm>
          <a:prstGeom prst="rect"/>
        </p:spPr>
        <p:txBody>
          <a:bodyPr wrap="square">
            <a:spAutoFit/>
          </a:bodyPr>
          <a:p>
            <a:pPr>
              <a:buFont typeface="Wingdings" pitchFamily="2" charset="2"/>
              <a:buChar char="v"/>
            </a:pPr>
            <a:r>
              <a:rPr dirty="0" sz="2000" lang="en-IN" smtClean="0">
                <a:latin typeface="Times New Roman" pitchFamily="18" charset="0"/>
                <a:cs typeface="Times New Roman" pitchFamily="18" charset="0"/>
              </a:rPr>
              <a:t>  Data Collection :  The data was collected  from </a:t>
            </a:r>
            <a:r>
              <a:rPr dirty="0" sz="2000" lang="en-IN" err="1" smtClean="0">
                <a:latin typeface="Times New Roman" pitchFamily="18" charset="0"/>
                <a:cs typeface="Times New Roman" pitchFamily="18" charset="0"/>
              </a:rPr>
              <a:t>kaggle</a:t>
            </a:r>
            <a:r>
              <a:rPr dirty="0" sz="2000" lang="en-IN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dirty="0" sz="2000" lang="en-IN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dirty="0" sz="2000" lang="en-IN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dirty="0" sz="2000" lang="en-IN" err="1" smtClean="0">
                <a:latin typeface="Times New Roman" pitchFamily="18" charset="0"/>
                <a:cs typeface="Times New Roman" pitchFamily="18" charset="0"/>
              </a:rPr>
              <a:t>Hilight</a:t>
            </a:r>
            <a:r>
              <a:rPr dirty="0" sz="2000" lang="en-IN" smtClean="0">
                <a:latin typeface="Times New Roman" pitchFamily="18" charset="0"/>
                <a:cs typeface="Times New Roman" pitchFamily="18" charset="0"/>
              </a:rPr>
              <a:t> Data description : picking data from work sheet like employee id,    </a:t>
            </a:r>
          </a:p>
          <a:p>
            <a:r>
              <a:rPr dirty="0" sz="2000" lang="en-IN" smtClean="0">
                <a:latin typeface="Times New Roman" pitchFamily="18" charset="0"/>
                <a:cs typeface="Times New Roman" pitchFamily="18" charset="0"/>
              </a:rPr>
              <a:t>       Business </a:t>
            </a:r>
            <a:r>
              <a:rPr dirty="0" sz="2000" lang="en-IN" err="1" smtClean="0">
                <a:latin typeface="Times New Roman" pitchFamily="18" charset="0"/>
                <a:cs typeface="Times New Roman" pitchFamily="18" charset="0"/>
              </a:rPr>
              <a:t>Units,Names,Employee</a:t>
            </a:r>
            <a:r>
              <a:rPr dirty="0" sz="2000" lang="en-IN" smtClean="0">
                <a:latin typeface="Times New Roman" pitchFamily="18" charset="0"/>
                <a:cs typeface="Times New Roman" pitchFamily="18" charset="0"/>
              </a:rPr>
              <a:t> Rating </a:t>
            </a:r>
            <a:r>
              <a:rPr dirty="0" sz="2000" lang="en-IN" err="1" smtClean="0">
                <a:latin typeface="Times New Roman" pitchFamily="18" charset="0"/>
                <a:cs typeface="Times New Roman" pitchFamily="18" charset="0"/>
              </a:rPr>
              <a:t>ect</a:t>
            </a:r>
            <a:r>
              <a:rPr dirty="0" sz="2000" lang="en-IN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dirty="0" sz="2000" lang="en-IN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dirty="0" sz="2000" lang="en-IN" smtClean="0">
                <a:latin typeface="Times New Roman" pitchFamily="18" charset="0"/>
                <a:cs typeface="Times New Roman" pitchFamily="18" charset="0"/>
              </a:rPr>
              <a:t>  Exist Data : Picking existing employee details  using conditional formatting.</a:t>
            </a:r>
          </a:p>
          <a:p>
            <a:pPr>
              <a:buFont typeface="Wingdings" pitchFamily="2" charset="2"/>
              <a:buChar char="v"/>
            </a:pPr>
            <a:endParaRPr dirty="0" sz="2000" lang="en-IN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dirty="0" sz="2000" lang="en-IN" smtClean="0">
                <a:latin typeface="Times New Roman" pitchFamily="18" charset="0"/>
                <a:cs typeface="Times New Roman" pitchFamily="18" charset="0"/>
              </a:rPr>
              <a:t>  Removing </a:t>
            </a:r>
            <a:r>
              <a:rPr dirty="0" sz="2000" lang="en-IN" err="1" smtClean="0">
                <a:latin typeface="Times New Roman" pitchFamily="18" charset="0"/>
                <a:cs typeface="Times New Roman" pitchFamily="18" charset="0"/>
              </a:rPr>
              <a:t>Exsit</a:t>
            </a:r>
            <a:r>
              <a:rPr dirty="0" sz="2000" lang="en-IN" smtClean="0">
                <a:latin typeface="Times New Roman" pitchFamily="18" charset="0"/>
                <a:cs typeface="Times New Roman" pitchFamily="18" charset="0"/>
              </a:rPr>
              <a:t> Data : Using </a:t>
            </a:r>
            <a:r>
              <a:rPr dirty="0" sz="2000" lang="en-IN" err="1" smtClean="0">
                <a:latin typeface="Times New Roman" pitchFamily="18" charset="0"/>
                <a:cs typeface="Times New Roman" pitchFamily="18" charset="0"/>
              </a:rPr>
              <a:t>filltering</a:t>
            </a:r>
            <a:r>
              <a:rPr dirty="0" sz="2000" lang="en-IN" smtClean="0">
                <a:latin typeface="Times New Roman" pitchFamily="18" charset="0"/>
                <a:cs typeface="Times New Roman" pitchFamily="18" charset="0"/>
              </a:rPr>
              <a:t> option  removing </a:t>
            </a:r>
            <a:r>
              <a:rPr dirty="0" sz="2000" lang="en-IN" err="1" smtClean="0">
                <a:latin typeface="Times New Roman" pitchFamily="18" charset="0"/>
                <a:cs typeface="Times New Roman" pitchFamily="18" charset="0"/>
              </a:rPr>
              <a:t>exsit</a:t>
            </a:r>
            <a:r>
              <a:rPr dirty="0" sz="2000" lang="en-IN" smtClean="0">
                <a:latin typeface="Times New Roman" pitchFamily="18" charset="0"/>
                <a:cs typeface="Times New Roman" pitchFamily="18" charset="0"/>
              </a:rPr>
              <a:t> employee data.</a:t>
            </a:r>
          </a:p>
          <a:p>
            <a:r>
              <a:rPr dirty="0" sz="2000" lang="en-IN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dirty="0" sz="2000" lang="en-IN" smtClean="0">
                <a:latin typeface="Times New Roman" pitchFamily="18" charset="0"/>
                <a:cs typeface="Times New Roman" pitchFamily="18" charset="0"/>
              </a:rPr>
              <a:t>  Pivot Table :  Creating pivot table  by using data set.</a:t>
            </a:r>
          </a:p>
          <a:p>
            <a:endParaRPr dirty="0" sz="2000" lang="en-IN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dirty="0" sz="2000" lang="en-IN" smtClean="0">
                <a:latin typeface="Times New Roman" pitchFamily="18" charset="0"/>
                <a:cs typeface="Times New Roman" pitchFamily="18" charset="0"/>
              </a:rPr>
              <a:t>  Graph :   Graph was represented as </a:t>
            </a:r>
            <a:r>
              <a:rPr dirty="0" sz="2000" lang="en-IN" err="1" smtClean="0">
                <a:latin typeface="Times New Roman" pitchFamily="18" charset="0"/>
                <a:cs typeface="Times New Roman" pitchFamily="18" charset="0"/>
              </a:rPr>
              <a:t>colum</a:t>
            </a:r>
            <a:r>
              <a:rPr dirty="0" sz="2000" lang="en-IN" smtClean="0">
                <a:latin typeface="Times New Roman" pitchFamily="18" charset="0"/>
                <a:cs typeface="Times New Roman" pitchFamily="18" charset="0"/>
              </a:rPr>
              <a:t> chat  and </a:t>
            </a:r>
            <a:r>
              <a:rPr dirty="0" sz="2000" lang="en-IN" err="1" smtClean="0">
                <a:latin typeface="Times New Roman" pitchFamily="18" charset="0"/>
                <a:cs typeface="Times New Roman" pitchFamily="18" charset="0"/>
              </a:rPr>
              <a:t>atteched</a:t>
            </a:r>
            <a:r>
              <a:rPr dirty="0" sz="2000" lang="en-IN" smtClean="0">
                <a:latin typeface="Times New Roman" pitchFamily="18" charset="0"/>
                <a:cs typeface="Times New Roman" pitchFamily="18" charset="0"/>
              </a:rPr>
              <a:t> in below.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object 7"/>
          <p:cNvSpPr txBox="1">
            <a:spLocks noGrp="1"/>
          </p:cNvSpPr>
          <p:nvPr>
            <p:ph type="title"/>
          </p:nvPr>
        </p:nvSpPr>
        <p:spPr>
          <a:xfrm>
            <a:off x="755333" y="373087"/>
            <a:ext cx="2437131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40" name="object 9"/>
          <p:cNvSpPr txBox="1"/>
          <p:nvPr/>
        </p:nvSpPr>
        <p:spPr>
          <a:xfrm>
            <a:off x="11277219" y="6473349"/>
            <a:ext cx="228600" cy="17633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dirty="0" sz="1100">
              <a:latin typeface="Trebuchet MS"/>
              <a:cs typeface="Trebuchet MS"/>
            </a:endParaRPr>
          </a:p>
        </p:txBody>
      </p:sp>
      <p:graphicFrame>
        <p:nvGraphicFramePr>
          <p:cNvPr id="4194305" name="Chart 9"/>
          <p:cNvGraphicFramePr>
            <a:graphicFrameLocks/>
          </p:cNvGraphicFramePr>
          <p:nvPr/>
        </p:nvGraphicFramePr>
        <p:xfrm>
          <a:off x="914400" y="1295400"/>
          <a:ext cx="10134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1277600" cy="841248"/>
          </a:xfrm>
        </p:spPr>
        <p:txBody>
          <a:bodyPr/>
          <a:p>
            <a:r>
              <a:rPr dirty="0" lang="en-IN" smtClean="0"/>
              <a:t>R</a:t>
            </a:r>
            <a:r>
              <a:rPr dirty="0" lang="en-IN" spc="-40" smtClean="0"/>
              <a:t>E</a:t>
            </a:r>
            <a:r>
              <a:rPr dirty="0" lang="en-IN" spc="15" smtClean="0"/>
              <a:t>S</a:t>
            </a:r>
            <a:r>
              <a:rPr dirty="0" lang="en-IN" spc="-30" smtClean="0"/>
              <a:t>U</a:t>
            </a:r>
            <a:r>
              <a:rPr dirty="0" lang="en-IN" spc="-405" smtClean="0"/>
              <a:t>L</a:t>
            </a:r>
            <a:r>
              <a:rPr dirty="0" lang="en-IN" smtClean="0"/>
              <a:t>TS</a:t>
            </a:r>
            <a:endParaRPr dirty="0" lang="en-IN"/>
          </a:p>
        </p:txBody>
      </p:sp>
      <p:graphicFrame>
        <p:nvGraphicFramePr>
          <p:cNvPr id="4194306" name="Chart 9"/>
          <p:cNvGraphicFramePr>
            <a:graphicFrameLocks/>
          </p:cNvGraphicFramePr>
          <p:nvPr/>
        </p:nvGraphicFramePr>
        <p:xfrm>
          <a:off x="685801" y="1371600"/>
          <a:ext cx="4419599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194307" name="Chart 11"/>
          <p:cNvGraphicFramePr>
            <a:graphicFrameLocks/>
          </p:cNvGraphicFramePr>
          <p:nvPr/>
        </p:nvGraphicFramePr>
        <p:xfrm>
          <a:off x="5562600" y="1295400"/>
          <a:ext cx="62484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3" name="Rectangle 3"/>
          <p:cNvSpPr/>
          <p:nvPr/>
        </p:nvSpPr>
        <p:spPr>
          <a:xfrm>
            <a:off x="1295400" y="1219201"/>
            <a:ext cx="8077200" cy="4561841"/>
          </a:xfrm>
          <a:prstGeom prst="rect"/>
        </p:spPr>
        <p:txBody>
          <a:bodyPr wrap="square">
            <a:spAutoFit/>
          </a:bodyPr>
          <a:p>
            <a:pPr>
              <a:buFont typeface="Wingdings" pitchFamily="2" charset="2"/>
              <a:buChar char="q"/>
            </a:pPr>
            <a:r>
              <a:rPr b="1" dirty="0" sz="2800" i="1" lang="en-IN" smtClean="0">
                <a:latin typeface="Times New Roman" pitchFamily="18" charset="0"/>
                <a:cs typeface="Times New Roman" pitchFamily="18" charset="0"/>
              </a:rPr>
              <a:t>  Most of the Employees are in 3 rating </a:t>
            </a:r>
            <a:r>
              <a:rPr b="1" dirty="0" sz="2800" i="1" lang="en-IN" err="1" smtClean="0">
                <a:latin typeface="Times New Roman" pitchFamily="18" charset="0"/>
                <a:cs typeface="Times New Roman" pitchFamily="18" charset="0"/>
              </a:rPr>
              <a:t>categary</a:t>
            </a:r>
            <a:r>
              <a:rPr b="1" dirty="0" sz="2800" i="1" lang="en-IN" smtClean="0">
                <a:latin typeface="Times New Roman" pitchFamily="18" charset="0"/>
                <a:cs typeface="Times New Roman" pitchFamily="18" charset="0"/>
              </a:rPr>
              <a:t> we need to motivate them and push into 4 or 5 rating by giving tips and tricks.</a:t>
            </a:r>
          </a:p>
          <a:p>
            <a:endParaRPr b="1" dirty="0" sz="2800" i="1" lang="en-IN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b="1" dirty="0" sz="2800" i="1" lang="en-IN" smtClean="0">
                <a:latin typeface="Times New Roman" pitchFamily="18" charset="0"/>
                <a:cs typeface="Times New Roman" pitchFamily="18" charset="0"/>
              </a:rPr>
              <a:t>  BPC have the high percentage in data set 13%.</a:t>
            </a:r>
          </a:p>
          <a:p>
            <a:endParaRPr b="1" dirty="0" sz="2800" i="1" lang="en-IN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b="1" dirty="0" sz="2800" i="1" lang="en-IN" smtClean="0">
                <a:latin typeface="Times New Roman" pitchFamily="18" charset="0"/>
                <a:cs typeface="Times New Roman" pitchFamily="18" charset="0"/>
              </a:rPr>
              <a:t>  EW have low percentage in data set 8%.</a:t>
            </a:r>
          </a:p>
          <a:p>
            <a:endParaRPr b="1" dirty="0" sz="2800" i="1" lang="en-IN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b="1" dirty="0" sz="2800" i="1" lang="en-IN" smtClean="0">
                <a:latin typeface="Times New Roman" pitchFamily="18" charset="0"/>
                <a:cs typeface="Times New Roman" pitchFamily="18" charset="0"/>
              </a:rPr>
              <a:t>  PYZ , NEL and CCDR have </a:t>
            </a:r>
            <a:r>
              <a:rPr b="1" dirty="0" sz="2800" i="1" lang="en-IN" err="1" smtClean="0">
                <a:latin typeface="Times New Roman" pitchFamily="18" charset="0"/>
                <a:cs typeface="Times New Roman" pitchFamily="18" charset="0"/>
              </a:rPr>
              <a:t>repited</a:t>
            </a:r>
            <a:r>
              <a:rPr b="1" dirty="0" sz="2800" i="1" lang="en-IN" smtClean="0">
                <a:latin typeface="Times New Roman" pitchFamily="18" charset="0"/>
                <a:cs typeface="Times New Roman" pitchFamily="18" charset="0"/>
              </a:rPr>
              <a:t> percentage 9%.</a:t>
            </a:r>
          </a:p>
          <a:p>
            <a:endParaRPr b="1" dirty="0" sz="2800" i="1" lang="en-IN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b="1" dirty="0" sz="2800" i="1" lang="en-IN" smtClean="0">
                <a:latin typeface="Times New Roman" pitchFamily="18" charset="0"/>
                <a:cs typeface="Times New Roman" pitchFamily="18" charset="0"/>
              </a:rPr>
              <a:t>  The high Rating 5 is  most in BPC 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1"/>
          <p:cNvSpPr/>
          <p:nvPr/>
        </p:nvSpPr>
        <p:spPr>
          <a:xfrm>
            <a:off x="457201" y="228600"/>
            <a:ext cx="3743044" cy="955040"/>
          </a:xfrm>
          <a:prstGeom prst="rect"/>
        </p:spPr>
        <p:txBody>
          <a:bodyPr wrap="square">
            <a:spAutoFit/>
          </a:bodyPr>
          <a:p>
            <a:r>
              <a:rPr dirty="0" sz="6000" lang="en-IN" smtClean="0"/>
              <a:t>PROJECT</a:t>
            </a:r>
            <a:r>
              <a:rPr dirty="0" lang="en-IN" smtClean="0"/>
              <a:t>  </a:t>
            </a:r>
            <a:endParaRPr dirty="0" lang="en-IN"/>
          </a:p>
        </p:txBody>
      </p:sp>
      <p:sp>
        <p:nvSpPr>
          <p:cNvPr id="1048600" name="Rectangle 2"/>
          <p:cNvSpPr/>
          <p:nvPr/>
        </p:nvSpPr>
        <p:spPr>
          <a:xfrm>
            <a:off x="2514601" y="2514600"/>
            <a:ext cx="6847884" cy="1386840"/>
          </a:xfrm>
          <a:prstGeom prst="rect"/>
        </p:spPr>
        <p:txBody>
          <a:bodyPr wrap="square">
            <a:spAutoFit/>
          </a:bodyPr>
          <a:p>
            <a:r>
              <a:rPr b="1" dirty="0" sz="4400" lang="en-US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Analysis using Excel</a:t>
            </a:r>
            <a:endParaRPr dirty="0" sz="44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Rectangle 1"/>
          <p:cNvSpPr/>
          <p:nvPr/>
        </p:nvSpPr>
        <p:spPr>
          <a:xfrm>
            <a:off x="533400" y="457200"/>
            <a:ext cx="3242215" cy="878840"/>
          </a:xfrm>
          <a:prstGeom prst="rect"/>
        </p:spPr>
        <p:txBody>
          <a:bodyPr wrap="square">
            <a:spAutoFit/>
          </a:bodyPr>
          <a:p>
            <a:r>
              <a:rPr b="1" cap="all" dirty="0" sz="5400" lang="en-IN" smtClean="0"/>
              <a:t>AGENDA</a:t>
            </a:r>
            <a:endParaRPr b="1" dirty="0" sz="54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2" name="Rectangle 3"/>
          <p:cNvSpPr/>
          <p:nvPr/>
        </p:nvSpPr>
        <p:spPr>
          <a:xfrm>
            <a:off x="3276600" y="2286000"/>
            <a:ext cx="4648200" cy="2936240"/>
          </a:xfrm>
          <a:prstGeom prst="rect"/>
        </p:spPr>
        <p:txBody>
          <a:bodyPr wrap="square">
            <a:spAutoFit/>
          </a:bodyPr>
          <a:p>
            <a:pPr indent="-342900" marL="342900">
              <a:buFont typeface="+mj-lt"/>
              <a:buAutoNum type="arabicPeriod"/>
            </a:pPr>
            <a:r>
              <a:rPr b="1" dirty="0" sz="2400" i="1" lang="en-IN" smtClean="0"/>
              <a:t>Problem Statement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i="1" lang="en-IN" smtClean="0"/>
              <a:t>Project Overview 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i="1" lang="en-IN" smtClean="0"/>
              <a:t>End Users 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i="1" lang="en-IN" smtClean="0"/>
              <a:t>Our Solution and Proposition 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i="1" lang="en-IN" smtClean="0"/>
              <a:t>Dataset Description 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i="1" lang="en-IN" smtClean="0"/>
              <a:t>Modelling Approach 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i="1" lang="en-IN" smtClean="0"/>
              <a:t>Results and Discussion 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i="1" lang="en-IN" smtClean="0"/>
              <a:t>Conclusion  </a:t>
            </a:r>
            <a:endParaRPr b="1" dirty="0" sz="2400" i="1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6" y="2933700"/>
            <a:ext cx="2762251" cy="3257550"/>
            <a:chOff x="7991475" y="2933700"/>
            <a:chExt cx="2762250" cy="3257550"/>
          </a:xfrm>
        </p:grpSpPr>
        <p:sp>
          <p:nvSpPr>
            <p:cNvPr id="104860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0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09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0" name="object 7"/>
          <p:cNvSpPr txBox="1">
            <a:spLocks noGrp="1"/>
          </p:cNvSpPr>
          <p:nvPr>
            <p:ph type="title"/>
          </p:nvPr>
        </p:nvSpPr>
        <p:spPr>
          <a:xfrm>
            <a:off x="838200" y="40348"/>
            <a:ext cx="5636895" cy="7738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 smtClean="0"/>
              <a:t>S</a:t>
            </a:r>
            <a:r>
              <a:rPr dirty="0" sz="4250" spc="-370" smtClean="0"/>
              <a:t>T</a:t>
            </a:r>
            <a:r>
              <a:rPr dirty="0" sz="4250" spc="-375" smtClean="0"/>
              <a:t>A</a:t>
            </a:r>
            <a:r>
              <a:rPr dirty="0" sz="4250" spc="15" smtClean="0"/>
              <a:t>T</a:t>
            </a:r>
            <a:r>
              <a:rPr dirty="0" sz="4250" spc="-10" smtClean="0"/>
              <a:t>E</a:t>
            </a:r>
            <a:r>
              <a:rPr dirty="0" sz="4250" spc="-20" smtClean="0"/>
              <a:t>ME</a:t>
            </a:r>
            <a:r>
              <a:rPr dirty="0" sz="4250" spc="10" smtClean="0"/>
              <a:t>NT</a:t>
            </a:r>
            <a:r>
              <a:rPr dirty="0" sz="4250" lang="en-IN" spc="10" smtClean="0"/>
              <a:t/>
            </a:r>
            <a:br>
              <a:rPr dirty="0" sz="4250" lang="en-IN" spc="10" smtClean="0"/>
            </a:br>
            <a:r>
              <a:rPr dirty="0" sz="4250" lang="en-IN" spc="10" smtClean="0"/>
              <a:t/>
            </a:r>
            <a:br>
              <a:rPr dirty="0" sz="4250" lang="en-IN" spc="10" smtClean="0"/>
            </a:br>
            <a:r>
              <a:rPr dirty="0" sz="4250" lang="en-IN" spc="10" smtClean="0"/>
              <a:t/>
            </a:r>
            <a:br>
              <a:rPr dirty="0" sz="4250" lang="en-IN" spc="10" smtClean="0"/>
            </a:br>
            <a:r>
              <a:rPr dirty="0" sz="1400" lang="en-IN" spc="10" smtClean="0"/>
              <a:t>Employee rating analysis is used in organizations for several important reasons:</a:t>
            </a:r>
            <a:br>
              <a:rPr dirty="0" sz="1400" lang="en-IN" spc="10" smtClean="0"/>
            </a:br>
            <a:r>
              <a:rPr dirty="0" sz="1400" lang="en-IN" spc="10" smtClean="0"/>
              <a:t>1. *Performance Evaluation*: It provides a structured way to assess employee performance, identifying strengths, weaknesses, and areas for improvement. This helps in setting goals and expectations for employees.</a:t>
            </a:r>
            <a:br>
              <a:rPr dirty="0" sz="1400" lang="en-IN" spc="10" smtClean="0"/>
            </a:br>
            <a:r>
              <a:rPr dirty="0" sz="1400" lang="en-IN" spc="10" smtClean="0"/>
              <a:t/>
            </a:r>
            <a:br>
              <a:rPr dirty="0" sz="1400" lang="en-IN" spc="10" smtClean="0"/>
            </a:br>
            <a:r>
              <a:rPr dirty="0" sz="1400" lang="en-IN" spc="10" smtClean="0"/>
              <a:t>2. *Decision Making*: Employee ratings are crucial for making informed decisions regarding promotions, raises, bonuses, and other rewards. They ensure that these decisions are based on objective data rather than subjective opinions.</a:t>
            </a:r>
            <a:br>
              <a:rPr dirty="0" sz="1400" lang="en-IN" spc="10" smtClean="0"/>
            </a:br>
            <a:r>
              <a:rPr dirty="0" sz="1400" lang="en-IN" spc="10" smtClean="0"/>
              <a:t/>
            </a:r>
            <a:br>
              <a:rPr dirty="0" sz="1400" lang="en-IN" spc="10" smtClean="0"/>
            </a:br>
            <a:r>
              <a:rPr dirty="0" sz="1400" lang="en-IN" spc="10" smtClean="0"/>
              <a:t>3. *Talent Management*: By analyzing employee ratings, organizations can identify high performers who may be ready for leadership roles and provide targeted development opportunities for employees who need improvement.</a:t>
            </a:r>
            <a:r>
              <a:rPr dirty="0" sz="4250" lang="en-IN" spc="10" smtClean="0"/>
              <a:t/>
            </a:r>
            <a:br>
              <a:rPr dirty="0" sz="4250" lang="en-IN" spc="10" smtClean="0"/>
            </a:br>
            <a:r>
              <a:rPr dirty="0" sz="4250" lang="en-IN" spc="10" smtClean="0"/>
              <a:t/>
            </a:r>
            <a:br>
              <a:rPr dirty="0" sz="4250" lang="en-IN" spc="10" smtClean="0"/>
            </a:br>
            <a:r>
              <a:rPr dirty="0" sz="4250" lang="en-IN" spc="10" smtClean="0"/>
              <a:t/>
            </a:r>
            <a:br>
              <a:rPr dirty="0" sz="4250" lang="en-IN" spc="10" smtClean="0"/>
            </a:br>
            <a:endParaRPr dirty="0" sz="4250"/>
          </a:p>
        </p:txBody>
      </p:sp>
      <p:sp>
        <p:nvSpPr>
          <p:cNvPr id="1048611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8658241" y="2647950"/>
            <a:ext cx="3533775" cy="3810000"/>
            <a:chOff x="8658225" y="2647950"/>
            <a:chExt cx="3533775" cy="3810000"/>
          </a:xfrm>
        </p:grpSpPr>
        <p:sp>
          <p:nvSpPr>
            <p:cNvPr id="104861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14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5" name="object 7"/>
          <p:cNvSpPr txBox="1">
            <a:spLocks noGrp="1"/>
          </p:cNvSpPr>
          <p:nvPr>
            <p:ph type="title"/>
          </p:nvPr>
        </p:nvSpPr>
        <p:spPr>
          <a:xfrm>
            <a:off x="914400" y="327093"/>
            <a:ext cx="5263515" cy="626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sp>
        <p:nvSpPr>
          <p:cNvPr id="1048616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17" name="TextBox 10"/>
          <p:cNvSpPr txBox="1"/>
          <p:nvPr/>
        </p:nvSpPr>
        <p:spPr>
          <a:xfrm>
            <a:off x="990600" y="2133600"/>
            <a:ext cx="7924800" cy="25806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Analysis</a:t>
            </a:r>
          </a:p>
          <a:p>
            <a:endParaRPr dirty="0" sz="2400" lang="en-US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buFont typeface="Wingdings" pitchFamily="2" charset="2"/>
              <a:buChar char="q"/>
            </a:pPr>
            <a:r>
              <a:rPr dirty="0" sz="2400" lang="en-US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Framework</a:t>
            </a:r>
          </a:p>
          <a:p>
            <a:pPr indent="-457200" marL="457200">
              <a:buFont typeface="Wingdings" pitchFamily="2" charset="2"/>
              <a:buChar char="q"/>
            </a:pPr>
            <a:r>
              <a:rPr dirty="0" sz="2400" lang="en-US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 Criteria Development</a:t>
            </a:r>
          </a:p>
          <a:p>
            <a:pPr indent="-457200" marL="457200">
              <a:buFont typeface="Wingdings" pitchFamily="2" charset="2"/>
              <a:buChar char="q"/>
            </a:pPr>
            <a:r>
              <a:rPr dirty="0" sz="2400" lang="en-US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Reports</a:t>
            </a:r>
          </a:p>
          <a:p>
            <a:pPr indent="-457200" marL="457200">
              <a:buFont typeface="Wingdings" pitchFamily="2" charset="2"/>
              <a:buChar char="q"/>
            </a:pPr>
            <a:r>
              <a:rPr dirty="0" sz="2400" lang="en-US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/>
              <a:t>WHO ARE THE END USERS? </a:t>
            </a:r>
            <a:endParaRPr dirty="0" lang="en-IN"/>
          </a:p>
        </p:txBody>
      </p:sp>
      <p:graphicFrame>
        <p:nvGraphicFramePr>
          <p:cNvPr id="4194304" name="Table 2"/>
          <p:cNvGraphicFramePr>
            <a:graphicFrameLocks noGrp="1"/>
          </p:cNvGraphicFramePr>
          <p:nvPr/>
        </p:nvGraphicFramePr>
        <p:xfrm>
          <a:off x="4038600" y="2362200"/>
          <a:ext cx="3505200" cy="4210050"/>
        </p:xfrm>
        <a:graphic>
          <a:graphicData uri="http://schemas.openxmlformats.org/drawingml/2006/table">
            <a:tbl>
              <a:tblPr/>
              <a:tblGrid>
                <a:gridCol w="3505200"/>
              </a:tblGrid>
              <a:tr h="504825">
                <a:tc>
                  <a:txBody>
                    <a:bodyPr/>
                    <a:p>
                      <a:pPr algn="l" fontAlgn="b" indent="-514350" marL="514350">
                        <a:buFont typeface="+mj-lt"/>
                        <a:buAutoNum type="arabicParenR"/>
                      </a:pPr>
                      <a:r>
                        <a:rPr b="0" dirty="0" sz="3200" i="1" lang="en-IN" strike="noStrike" u="none" smtClean="0">
                          <a:solidFill>
                            <a:srgbClr val="4E3B30"/>
                          </a:solidFill>
                          <a:latin typeface="Franklin Gothic Medium"/>
                        </a:rPr>
                        <a:t>Employees</a:t>
                      </a:r>
                    </a:p>
                    <a:p>
                      <a:pPr algn="l" defTabSz="914400" eaLnBrk="1" fontAlgn="b" hangingPunct="1" indent="-514350" latinLnBrk="0" marL="5143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</a:pPr>
                      <a:r>
                        <a:rPr b="0" dirty="0" sz="3200" i="1" lang="en-IN" strike="noStrike" u="none" smtClean="0">
                          <a:solidFill>
                            <a:srgbClr val="4E3B30"/>
                          </a:solidFill>
                          <a:latin typeface="Franklin Gothic Medium"/>
                        </a:rPr>
                        <a:t>Employers</a:t>
                      </a:r>
                    </a:p>
                    <a:p>
                      <a:pPr algn="l" defTabSz="914400" eaLnBrk="1" fontAlgn="b" hangingPunct="1" indent="-514350" latinLnBrk="0" marL="5143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</a:pPr>
                      <a:r>
                        <a:rPr b="0" dirty="0" sz="3200" i="1" lang="en-IN" strike="noStrike" u="none" smtClean="0">
                          <a:solidFill>
                            <a:srgbClr val="4E3B30"/>
                          </a:solidFill>
                          <a:latin typeface="Franklin Gothic Medium"/>
                        </a:rPr>
                        <a:t>Managers</a:t>
                      </a:r>
                    </a:p>
                    <a:p>
                      <a:pPr algn="l" defTabSz="914400" eaLnBrk="1" fontAlgn="b" hangingPunct="1" indent="-514350" latinLnBrk="0" marL="5143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</a:pPr>
                      <a:r>
                        <a:rPr b="0" dirty="0" sz="3200" i="1" lang="en-IN" strike="noStrike" u="none" smtClean="0">
                          <a:solidFill>
                            <a:srgbClr val="4E3B30"/>
                          </a:solidFill>
                          <a:latin typeface="Franklin Gothic Medium"/>
                        </a:rPr>
                        <a:t>Organizations</a:t>
                      </a:r>
                    </a:p>
                    <a:p>
                      <a:pPr algn="l" fontAlgn="b" indent="-514350" marL="514350">
                        <a:buFont typeface="+mj-lt"/>
                        <a:buAutoNum type="arabicParenR"/>
                      </a:pPr>
                      <a:endParaRPr b="0" dirty="0" sz="3200" i="1" lang="en-IN" strike="noStrike" u="none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2000">
                <a:tc>
                  <a:txBody>
                    <a:bodyPr/>
                    <a:p>
                      <a:pPr algn="l" fontAlgn="b"/>
                      <a:endParaRPr b="0" dirty="0" sz="3200" i="1" lang="en-IN" strike="noStrike" u="none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4825">
                <a:tc>
                  <a:txBody>
                    <a:bodyPr/>
                    <a:p>
                      <a:pPr algn="l" fontAlgn="b"/>
                      <a:endParaRPr b="0" dirty="0" sz="3200" i="1" lang="en-IN" strike="noStrike" u="none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4825">
                <a:tc>
                  <a:txBody>
                    <a:bodyPr/>
                    <a:p>
                      <a:pPr algn="l" fontAlgn="b"/>
                      <a:endParaRPr b="0" dirty="0" sz="3200" i="1" lang="en-IN" strike="noStrike" u="none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" y="1476377"/>
            <a:ext cx="2695575" cy="3248025"/>
          </a:xfrm>
          <a:prstGeom prst="rect"/>
        </p:spPr>
      </p:pic>
      <p:sp>
        <p:nvSpPr>
          <p:cNvPr id="1048619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0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1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2" name="object 6"/>
          <p:cNvSpPr txBox="1">
            <a:spLocks noGrp="1"/>
          </p:cNvSpPr>
          <p:nvPr>
            <p:ph type="title"/>
          </p:nvPr>
        </p:nvSpPr>
        <p:spPr>
          <a:xfrm>
            <a:off x="1219200" y="363583"/>
            <a:ext cx="10681335" cy="7836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 smtClean="0"/>
              <a:t>P</a:t>
            </a:r>
            <a:r>
              <a:rPr dirty="0" sz="3600" spc="-30" smtClean="0"/>
              <a:t>R</a:t>
            </a:r>
            <a:r>
              <a:rPr dirty="0" sz="3600" spc="10" smtClean="0"/>
              <a:t>O</a:t>
            </a:r>
            <a:r>
              <a:rPr dirty="0" sz="3600" spc="-15" smtClean="0"/>
              <a:t>P</a:t>
            </a:r>
            <a:r>
              <a:rPr dirty="0" sz="3600" spc="10" smtClean="0"/>
              <a:t>O</a:t>
            </a:r>
            <a:r>
              <a:rPr dirty="0" sz="3600" spc="25" smtClean="0"/>
              <a:t>S</a:t>
            </a:r>
            <a:r>
              <a:rPr dirty="0" sz="3600" spc="-30" smtClean="0"/>
              <a:t>I</a:t>
            </a:r>
            <a:r>
              <a:rPr dirty="0" sz="3600" spc="-35" smtClean="0"/>
              <a:t>T</a:t>
            </a:r>
            <a:r>
              <a:rPr dirty="0" sz="3600" spc="-30" smtClean="0"/>
              <a:t>I</a:t>
            </a:r>
            <a:r>
              <a:rPr dirty="0" sz="3600" spc="10" smtClean="0"/>
              <a:t>O</a:t>
            </a:r>
            <a:r>
              <a:rPr dirty="0" sz="3600" smtClean="0"/>
              <a:t>N</a:t>
            </a:r>
            <a:r>
              <a:rPr dirty="0" sz="3600" lang="en-IN" smtClean="0"/>
              <a:t/>
            </a:r>
            <a:br>
              <a:rPr dirty="0" sz="3600" lang="en-IN" smtClean="0"/>
            </a:br>
            <a:r>
              <a:rPr dirty="0" sz="3600" lang="en-IN" smtClean="0"/>
              <a:t/>
            </a:r>
            <a:br>
              <a:rPr dirty="0" sz="3600" lang="en-IN" smtClean="0"/>
            </a:br>
            <a:r>
              <a:rPr dirty="0" sz="3600" lang="en-IN" smtClean="0"/>
              <a:t/>
            </a:r>
            <a:br>
              <a:rPr dirty="0" sz="3600" lang="en-IN" smtClean="0"/>
            </a:br>
            <a:r>
              <a:rPr dirty="0" sz="3600" lang="en-IN" smtClean="0"/>
              <a:t/>
            </a:r>
            <a:br>
              <a:rPr dirty="0" sz="3600" lang="en-IN" smtClean="0"/>
            </a:br>
            <a:r>
              <a:rPr dirty="0" sz="2400" lang="en-IN" smtClean="0"/>
              <a:t>                        Conditional </a:t>
            </a:r>
            <a:r>
              <a:rPr dirty="0" sz="2400" lang="en-IN" err="1" smtClean="0"/>
              <a:t>Formating</a:t>
            </a:r>
            <a:r>
              <a:rPr dirty="0" sz="2400" lang="en-IN" smtClean="0"/>
              <a:t> </a:t>
            </a:r>
            <a:br>
              <a:rPr dirty="0" sz="2400" lang="en-IN" smtClean="0"/>
            </a:br>
            <a:r>
              <a:rPr dirty="0" sz="2400" lang="en-IN" smtClean="0"/>
              <a:t/>
            </a:r>
            <a:br>
              <a:rPr dirty="0" sz="2400" lang="en-IN" smtClean="0"/>
            </a:br>
            <a:r>
              <a:rPr dirty="0" sz="2400" lang="en-IN" smtClean="0"/>
              <a:t>                        Filtering</a:t>
            </a:r>
            <a:br>
              <a:rPr dirty="0" sz="2400" lang="en-IN" smtClean="0"/>
            </a:br>
            <a:r>
              <a:rPr dirty="0" sz="2400" lang="en-IN" smtClean="0"/>
              <a:t/>
            </a:r>
            <a:br>
              <a:rPr dirty="0" sz="2400" lang="en-IN" smtClean="0"/>
            </a:br>
            <a:r>
              <a:rPr dirty="0" sz="2400" lang="en-IN" smtClean="0"/>
              <a:t>                        Pivotal table</a:t>
            </a:r>
            <a:br>
              <a:rPr dirty="0" sz="2400" lang="en-IN" smtClean="0"/>
            </a:br>
            <a:r>
              <a:rPr dirty="0" sz="2400" lang="en-IN" smtClean="0"/>
              <a:t/>
            </a:r>
            <a:br>
              <a:rPr dirty="0" sz="2400" lang="en-IN" smtClean="0"/>
            </a:br>
            <a:r>
              <a:rPr dirty="0" sz="2400" lang="en-IN" smtClean="0"/>
              <a:t>                        Graph – Data Visualization </a:t>
            </a:r>
            <a:br>
              <a:rPr dirty="0" sz="2400" lang="en-IN" smtClean="0"/>
            </a:br>
            <a:r>
              <a:rPr dirty="0" sz="2400" lang="en-IN" smtClean="0"/>
              <a:t>                                                              </a:t>
            </a:r>
            <a:r>
              <a:rPr dirty="0" sz="3600" lang="en-IN" smtClean="0"/>
              <a:t/>
            </a:r>
            <a:br>
              <a:rPr dirty="0" sz="3600" lang="en-IN" smtClean="0"/>
            </a:br>
            <a:r>
              <a:rPr dirty="0" sz="3600" lang="en-IN" smtClean="0"/>
              <a:t>                    </a:t>
            </a:r>
            <a:br>
              <a:rPr dirty="0" sz="3600" lang="en-IN" smtClean="0"/>
            </a:br>
            <a:r>
              <a:rPr dirty="0" sz="3600" lang="en-IN" smtClean="0"/>
              <a:t/>
            </a:r>
            <a:br>
              <a:rPr dirty="0" sz="3600" lang="en-IN" smtClean="0"/>
            </a:br>
            <a:r>
              <a:rPr dirty="0" sz="3600" lang="en-IN" smtClean="0"/>
              <a:t/>
            </a:r>
            <a:br>
              <a:rPr dirty="0" sz="3600" lang="en-IN" smtClean="0"/>
            </a:br>
            <a:r>
              <a:rPr dirty="0" sz="3600" lang="en-IN" smtClean="0"/>
              <a:t/>
            </a:r>
            <a:br>
              <a:rPr dirty="0" sz="3600" lang="en-IN" smtClean="0"/>
            </a:br>
            <a:endParaRPr dirty="0" sz="3600"/>
          </a:p>
        </p:txBody>
      </p:sp>
      <p:sp>
        <p:nvSpPr>
          <p:cNvPr id="1048623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11582400" cy="841248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25" name="Rectangle 2"/>
          <p:cNvSpPr/>
          <p:nvPr/>
        </p:nvSpPr>
        <p:spPr>
          <a:xfrm>
            <a:off x="990600" y="1905000"/>
            <a:ext cx="8915400" cy="4561841"/>
          </a:xfrm>
          <a:prstGeom prst="rect"/>
        </p:spPr>
        <p:txBody>
          <a:bodyPr wrap="square">
            <a:spAutoFit/>
          </a:bodyPr>
          <a:p>
            <a:pPr>
              <a:buFont typeface="Wingdings" pitchFamily="2" charset="2"/>
              <a:buChar char="ü"/>
            </a:pPr>
            <a:r>
              <a:rPr dirty="0" sz="2800" lang="en-IN" smtClean="0">
                <a:latin typeface="Times New Roman" pitchFamily="18" charset="0"/>
                <a:cs typeface="Times New Roman" pitchFamily="18" charset="0"/>
              </a:rPr>
              <a:t>Employee Data   From  </a:t>
            </a:r>
            <a:r>
              <a:rPr dirty="0" sz="2800" lang="en-IN" err="1" smtClean="0">
                <a:latin typeface="Times New Roman" pitchFamily="18" charset="0"/>
                <a:cs typeface="Times New Roman" pitchFamily="18" charset="0"/>
              </a:rPr>
              <a:t>Kaggle</a:t>
            </a:r>
            <a:r>
              <a:rPr dirty="0" sz="2800" lang="en-IN" smtClean="0">
                <a:latin typeface="Times New Roman" pitchFamily="18" charset="0"/>
                <a:cs typeface="Times New Roman" pitchFamily="18" charset="0"/>
              </a:rPr>
              <a:t> 26 features in employee data</a:t>
            </a:r>
          </a:p>
          <a:p>
            <a:pPr>
              <a:buFont typeface="Wingdings" pitchFamily="2" charset="2"/>
              <a:buChar char="ü"/>
            </a:pPr>
            <a:r>
              <a:rPr dirty="0" sz="2800" lang="en-IN" smtClean="0">
                <a:latin typeface="Times New Roman" pitchFamily="18" charset="0"/>
                <a:cs typeface="Times New Roman" pitchFamily="18" charset="0"/>
              </a:rPr>
              <a:t>9 features used in excel </a:t>
            </a:r>
          </a:p>
          <a:p>
            <a:pPr>
              <a:buFont typeface="Wingdings" pitchFamily="2" charset="2"/>
              <a:buChar char="ü"/>
            </a:pPr>
            <a:endParaRPr dirty="0" sz="2800" lang="en-IN" smtClean="0">
              <a:latin typeface="Times New Roman" pitchFamily="18" charset="0"/>
              <a:cs typeface="Times New Roman" pitchFamily="18" charset="0"/>
            </a:endParaRPr>
          </a:p>
          <a:p>
            <a:pPr indent="-514350" marL="514350">
              <a:buFont typeface="Wingdings" pitchFamily="2" charset="2"/>
              <a:buChar char="§"/>
            </a:pPr>
            <a:r>
              <a:rPr dirty="0" sz="2800" lang="en-IN" smtClean="0">
                <a:latin typeface="Times New Roman" pitchFamily="18" charset="0"/>
                <a:cs typeface="Times New Roman" pitchFamily="18" charset="0"/>
              </a:rPr>
              <a:t>Employee ID         -  Numeric </a:t>
            </a:r>
          </a:p>
          <a:p>
            <a:pPr indent="-514350" marL="514350">
              <a:buFont typeface="Wingdings" pitchFamily="2" charset="2"/>
              <a:buChar char="§"/>
            </a:pPr>
            <a:r>
              <a:rPr dirty="0" sz="2800" lang="en-IN" smtClean="0">
                <a:latin typeface="Times New Roman" pitchFamily="18" charset="0"/>
                <a:cs typeface="Times New Roman" pitchFamily="18" charset="0"/>
              </a:rPr>
              <a:t>Name                     - Text</a:t>
            </a:r>
          </a:p>
          <a:p>
            <a:pPr indent="-514350" marL="514350">
              <a:buFont typeface="Wingdings" pitchFamily="2" charset="2"/>
              <a:buChar char="§"/>
            </a:pPr>
            <a:r>
              <a:rPr dirty="0" sz="2800" lang="en-IN" smtClean="0">
                <a:latin typeface="Times New Roman" pitchFamily="18" charset="0"/>
                <a:cs typeface="Times New Roman" pitchFamily="18" charset="0"/>
              </a:rPr>
              <a:t>Employee type       - Text</a:t>
            </a:r>
          </a:p>
          <a:p>
            <a:pPr indent="-514350" marL="514350">
              <a:buFont typeface="Wingdings" pitchFamily="2" charset="2"/>
              <a:buChar char="§"/>
            </a:pPr>
            <a:r>
              <a:rPr dirty="0" sz="2800" lang="en-IN" smtClean="0">
                <a:latin typeface="Times New Roman" pitchFamily="18" charset="0"/>
                <a:cs typeface="Times New Roman" pitchFamily="18" charset="0"/>
              </a:rPr>
              <a:t>Gender                   - Male / Female</a:t>
            </a:r>
          </a:p>
          <a:p>
            <a:pPr indent="-514350" marL="514350">
              <a:buFont typeface="Wingdings" pitchFamily="2" charset="2"/>
              <a:buChar char="§"/>
            </a:pPr>
            <a:r>
              <a:rPr dirty="0" sz="2800" lang="en-IN" smtClean="0">
                <a:latin typeface="Times New Roman" pitchFamily="18" charset="0"/>
                <a:cs typeface="Times New Roman" pitchFamily="18" charset="0"/>
              </a:rPr>
              <a:t>Employee rating    - Numeric</a:t>
            </a:r>
          </a:p>
          <a:p>
            <a:pPr indent="-514350" marL="514350">
              <a:buFont typeface="Wingdings" pitchFamily="2" charset="2"/>
              <a:buChar char="§"/>
            </a:pPr>
            <a:r>
              <a:rPr dirty="0" sz="2800" lang="en-IN" smtClean="0">
                <a:latin typeface="Times New Roman" pitchFamily="18" charset="0"/>
                <a:cs typeface="Times New Roman" pitchFamily="18" charset="0"/>
              </a:rPr>
              <a:t>Business Unit        - Text </a:t>
            </a:r>
          </a:p>
          <a:p>
            <a:endParaRPr dirty="0" sz="2800" lang="en-IN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 txBox="1"/>
          <p:nvPr/>
        </p:nvSpPr>
        <p:spPr>
          <a:xfrm>
            <a:off x="752476" y="6486049"/>
            <a:ext cx="1773555" cy="166712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7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8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9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88" y="3381380"/>
            <a:ext cx="2466975" cy="3419475"/>
          </a:xfrm>
          <a:prstGeom prst="rect"/>
        </p:spPr>
      </p:pic>
      <p:sp>
        <p:nvSpPr>
          <p:cNvPr id="1048630" name="object 7"/>
          <p:cNvSpPr txBox="1">
            <a:spLocks noGrp="1"/>
          </p:cNvSpPr>
          <p:nvPr>
            <p:ph type="title"/>
          </p:nvPr>
        </p:nvSpPr>
        <p:spPr>
          <a:xfrm>
            <a:off x="685800" y="327093"/>
            <a:ext cx="8480425" cy="626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31" name="object 8"/>
          <p:cNvSpPr txBox="1"/>
          <p:nvPr/>
        </p:nvSpPr>
        <p:spPr>
          <a:xfrm>
            <a:off x="11277219" y="6473337"/>
            <a:ext cx="228600" cy="17633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32" name="TextBox 8"/>
          <p:cNvSpPr txBox="1"/>
          <p:nvPr/>
        </p:nvSpPr>
        <p:spPr>
          <a:xfrm>
            <a:off x="2743200" y="2354727"/>
            <a:ext cx="8534019" cy="904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3" name="Rectangle 9"/>
          <p:cNvSpPr/>
          <p:nvPr/>
        </p:nvSpPr>
        <p:spPr>
          <a:xfrm>
            <a:off x="3276600" y="3810000"/>
            <a:ext cx="7087464" cy="497840"/>
          </a:xfrm>
          <a:prstGeom prst="rect"/>
        </p:spPr>
        <p:txBody>
          <a:bodyPr wrap="none">
            <a:spAutoFit/>
          </a:bodyPr>
          <a:p>
            <a:pPr>
              <a:buFont typeface="Wingdings" pitchFamily="2" charset="2"/>
              <a:buChar char="Ø"/>
            </a:pPr>
            <a:r>
              <a:rPr b="1" dirty="0" sz="2800" lang="en-IN" smtClean="0"/>
              <a:t>Analysis Employee Rating Using </a:t>
            </a:r>
            <a:r>
              <a:rPr b="1" dirty="0" sz="2800" lang="en-IN" err="1" smtClean="0"/>
              <a:t>Pivote</a:t>
            </a:r>
            <a:r>
              <a:rPr b="1" dirty="0" sz="2800" lang="en-IN" smtClean="0"/>
              <a:t> Table</a:t>
            </a:r>
            <a:endParaRPr b="1" dirty="0" sz="2800" lang="en-IN"/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rek">
  <a:themeElements>
    <a:clrScheme name="Trek">
      <a:dk1>
        <a:sysClr lastClr="000000" val="windowText"/>
      </a:dk1>
      <a:lt1>
        <a:sysClr lastClr="FFFFFF" val="window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5400000" dist="508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r="5400000" dist="508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r="5400000" dist="508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dir="t" rig="balanced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algn="t" flip="none" sx="95000" sy="95000" tx="0" ty="0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ssmurthy</cp:lastModifiedBy>
  <dcterms:created xsi:type="dcterms:W3CDTF">2024-03-29T04:07:22Z</dcterms:created>
  <dcterms:modified xsi:type="dcterms:W3CDTF">2024-10-08T04:01:43Z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2f3d710e09b64ddcac931b9de4ab01d0</vt:lpwstr>
  </property>
</Properties>
</file>