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8288000" cy="10287000"/>
  <p:notesSz cx="6858000" cy="9144000"/>
  <p:embeddedFontLst>
    <p:embeddedFont>
      <p:font typeface="Inter 1" panose="020B0604020202020204" charset="0"/>
      <p:regular r:id="rId14"/>
    </p:embeddedFont>
    <p:embeddedFont>
      <p:font typeface="TAN Twinkle" panose="020B0604020202020204" charset="0"/>
      <p:regular r:id="rId15"/>
    </p:embeddedFont>
    <p:embeddedFont>
      <p:font typeface="Inter 2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20574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35564" y="3292411"/>
            <a:ext cx="17525112" cy="3303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63"/>
              </a:lnSpc>
            </a:pPr>
            <a:r>
              <a:rPr lang="en-US" sz="6259">
                <a:solidFill>
                  <a:srgbClr val="000000"/>
                </a:solidFill>
                <a:latin typeface="TAN Twinkle"/>
              </a:rPr>
              <a:t>INTELLIGENT HELMET LOCKING ALARM SYSTEM</a:t>
            </a:r>
          </a:p>
          <a:p>
            <a:pPr>
              <a:lnSpc>
                <a:spcPts val="8763"/>
              </a:lnSpc>
            </a:pPr>
            <a:endParaRPr lang="en-US" sz="6259">
              <a:solidFill>
                <a:srgbClr val="000000"/>
              </a:solidFill>
              <a:latin typeface="TAN Twink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4800" y="8660242"/>
            <a:ext cx="64141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1"/>
              </a:rPr>
              <a:t>PRESENTED BY: GROUP B6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764865" y="2694093"/>
            <a:ext cx="10651905" cy="1480604"/>
            <a:chOff x="0" y="0"/>
            <a:chExt cx="2923762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23762" cy="406400"/>
            </a:xfrm>
            <a:custGeom>
              <a:avLst/>
              <a:gdLst/>
              <a:ahLst/>
              <a:cxnLst/>
              <a:rect l="l" t="t" r="r" b="b"/>
              <a:pathLst>
                <a:path w="2923762" h="406400">
                  <a:moveTo>
                    <a:pt x="0" y="0"/>
                  </a:moveTo>
                  <a:lnTo>
                    <a:pt x="2720562" y="0"/>
                  </a:lnTo>
                  <a:lnTo>
                    <a:pt x="2923762" y="203200"/>
                  </a:lnTo>
                  <a:lnTo>
                    <a:pt x="2720562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11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40221" y="1419361"/>
            <a:ext cx="14519079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TAN Twinkle"/>
              </a:rPr>
              <a:t>Next Step to Marketize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281213" y="4355673"/>
            <a:ext cx="10651905" cy="1480604"/>
            <a:chOff x="0" y="0"/>
            <a:chExt cx="2923762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23762" cy="406400"/>
            </a:xfrm>
            <a:custGeom>
              <a:avLst/>
              <a:gdLst/>
              <a:ahLst/>
              <a:cxnLst/>
              <a:rect l="l" t="t" r="r" b="b"/>
              <a:pathLst>
                <a:path w="2923762" h="406400">
                  <a:moveTo>
                    <a:pt x="0" y="0"/>
                  </a:moveTo>
                  <a:lnTo>
                    <a:pt x="2720562" y="0"/>
                  </a:lnTo>
                  <a:lnTo>
                    <a:pt x="2923762" y="203200"/>
                  </a:lnTo>
                  <a:lnTo>
                    <a:pt x="2720562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64865" y="6017252"/>
            <a:ext cx="10651905" cy="1480604"/>
            <a:chOff x="0" y="0"/>
            <a:chExt cx="2923762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923762" cy="406400"/>
            </a:xfrm>
            <a:custGeom>
              <a:avLst/>
              <a:gdLst/>
              <a:ahLst/>
              <a:cxnLst/>
              <a:rect l="l" t="t" r="r" b="b"/>
              <a:pathLst>
                <a:path w="2923762" h="406400">
                  <a:moveTo>
                    <a:pt x="0" y="0"/>
                  </a:moveTo>
                  <a:lnTo>
                    <a:pt x="2720562" y="0"/>
                  </a:lnTo>
                  <a:lnTo>
                    <a:pt x="2923762" y="203200"/>
                  </a:lnTo>
                  <a:lnTo>
                    <a:pt x="2720562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64865" y="2776941"/>
            <a:ext cx="10651905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Inter 2"/>
              </a:rPr>
              <a:t>Market Research</a:t>
            </a:r>
          </a:p>
          <a:p>
            <a:pPr algn="ctr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Inter 2"/>
              </a:rPr>
              <a:t> Identify Target </a:t>
            </a:r>
            <a:r>
              <a:rPr lang="en-US" sz="2899" dirty="0" smtClean="0">
                <a:solidFill>
                  <a:srgbClr val="000000"/>
                </a:solidFill>
                <a:latin typeface="Inter 2"/>
              </a:rPr>
              <a:t>Customers</a:t>
            </a:r>
            <a:endParaRPr lang="en-US" sz="2899" dirty="0">
              <a:solidFill>
                <a:srgbClr val="000000"/>
              </a:solidFill>
              <a:latin typeface="Inter 2"/>
            </a:endParaRPr>
          </a:p>
          <a:p>
            <a:pPr algn="ctr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Inter 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149748" y="4603323"/>
            <a:ext cx="10651905" cy="102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Inter 2"/>
              </a:rPr>
              <a:t>Branding and Positioning 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Inter 2"/>
              </a:rPr>
              <a:t>Product Packaging and Presentation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29196" y="6213359"/>
            <a:ext cx="10651905" cy="102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Inter 2"/>
              </a:rPr>
              <a:t>Pricing Strategy 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Inter 2"/>
              </a:rPr>
              <a:t>Distribution Channel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3281213" y="7678831"/>
            <a:ext cx="10651905" cy="1480604"/>
            <a:chOff x="0" y="0"/>
            <a:chExt cx="2923762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23762" cy="406400"/>
            </a:xfrm>
            <a:custGeom>
              <a:avLst/>
              <a:gdLst/>
              <a:ahLst/>
              <a:cxnLst/>
              <a:rect l="l" t="t" r="r" b="b"/>
              <a:pathLst>
                <a:path w="2923762" h="406400">
                  <a:moveTo>
                    <a:pt x="0" y="0"/>
                  </a:moveTo>
                  <a:lnTo>
                    <a:pt x="2720562" y="0"/>
                  </a:lnTo>
                  <a:lnTo>
                    <a:pt x="2923762" y="203200"/>
                  </a:lnTo>
                  <a:lnTo>
                    <a:pt x="2720562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399447" y="8165133"/>
            <a:ext cx="5812929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Inter 2"/>
              </a:rPr>
              <a:t>Finally Marketing and Promotions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926844" y="3010001"/>
            <a:ext cx="12337320" cy="5469266"/>
          </a:xfrm>
          <a:custGeom>
            <a:avLst/>
            <a:gdLst/>
            <a:ahLst/>
            <a:cxnLst/>
            <a:rect l="l" t="t" r="r" b="b"/>
            <a:pathLst>
              <a:path w="12337320" h="5469266">
                <a:moveTo>
                  <a:pt x="0" y="0"/>
                </a:moveTo>
                <a:lnTo>
                  <a:pt x="12337321" y="0"/>
                </a:lnTo>
                <a:lnTo>
                  <a:pt x="12337321" y="5469266"/>
                </a:lnTo>
                <a:lnTo>
                  <a:pt x="0" y="5469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12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2515" y="1419361"/>
            <a:ext cx="16556785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TAN Twinkle"/>
              </a:rPr>
              <a:t>Problem Faced and 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13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955392"/>
            <a:ext cx="3670263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2019/E/129</a:t>
            </a:r>
          </a:p>
          <a:p>
            <a:pPr>
              <a:lnSpc>
                <a:spcPts val="2800"/>
              </a:lnSpc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2019/E/139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2019/E/140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055570" y="3816209"/>
            <a:ext cx="950698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TAN Twinkle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66073" y="1989402"/>
            <a:ext cx="657225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TAN Twinkle"/>
              </a:rPr>
              <a:t>Contents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17346" y="4494685"/>
            <a:ext cx="822062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Problem statement </a:t>
            </a:r>
          </a:p>
          <a:p>
            <a:pPr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Inter 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14800" y="4494685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01.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17346" y="5017787"/>
            <a:ext cx="82353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Solution and Scope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14800" y="5017787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02.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17346" y="5546510"/>
            <a:ext cx="52347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Final detailed architecture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14800" y="5538487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03.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17346" y="6059187"/>
            <a:ext cx="556416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Complete design with components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4800" y="6059187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04.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17346" y="6582290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Software process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14800" y="6582290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05.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17346" y="7102990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Final product cost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14800" y="7102990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06.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14800" y="7601465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07.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17346" y="7601465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Next steps to marketize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14800" y="8099940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08.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217346" y="8099940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2"/>
              </a:rPr>
              <a:t>Problem faced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28692" y="1671103"/>
            <a:ext cx="12727870" cy="112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6"/>
              </a:lnSpc>
            </a:pPr>
            <a:r>
              <a:rPr lang="en-US" sz="6576" dirty="0">
                <a:solidFill>
                  <a:srgbClr val="000000"/>
                </a:solidFill>
                <a:latin typeface="TAN Twinkle"/>
              </a:rPr>
              <a:t>Problem </a:t>
            </a:r>
            <a:r>
              <a:rPr lang="en-US" sz="6576" dirty="0" smtClean="0">
                <a:solidFill>
                  <a:srgbClr val="000000"/>
                </a:solidFill>
                <a:latin typeface="TAN Twinkle"/>
              </a:rPr>
              <a:t>Statement </a:t>
            </a:r>
            <a:endParaRPr lang="en-US" sz="6576" dirty="0">
              <a:solidFill>
                <a:srgbClr val="000000"/>
              </a:solidFill>
              <a:latin typeface="TAN Twink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14800" y="3485264"/>
            <a:ext cx="12757351" cy="462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3983" lvl="1" indent="-31699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Inter 2"/>
              </a:rPr>
              <a:t>Motorcycle accidents caused by improperly secured helmets pose a serious safety concern.</a:t>
            </a:r>
          </a:p>
          <a:p>
            <a:pPr marL="633983" lvl="1" indent="-31699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Inter 2"/>
              </a:rPr>
              <a:t>Existing helmet locks do not provide real-time feedback on the helmet's locking status.</a:t>
            </a:r>
          </a:p>
          <a:p>
            <a:pPr marL="633983" lvl="1" indent="-31699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Inter 2"/>
              </a:rPr>
              <a:t>The lack of a reliable system to detect improperly locked helmets puts riders at risk.</a:t>
            </a:r>
          </a:p>
          <a:p>
            <a:pPr marL="633983" lvl="1" indent="-31699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Inter 2"/>
              </a:rPr>
              <a:t>A solution is needed to encourage responsible riding behavior and reduce preventable accidents.</a:t>
            </a:r>
          </a:p>
          <a:p>
            <a:pPr>
              <a:lnSpc>
                <a:spcPts val="4111"/>
              </a:lnSpc>
            </a:pPr>
            <a:endParaRPr lang="en-US" sz="2936">
              <a:solidFill>
                <a:srgbClr val="000000"/>
              </a:solidFill>
              <a:latin typeface="Inter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660588" y="8660242"/>
            <a:ext cx="17630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28692" y="1671103"/>
            <a:ext cx="12727870" cy="112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6"/>
              </a:lnSpc>
            </a:pPr>
            <a:r>
              <a:rPr lang="en-US" sz="6576">
                <a:solidFill>
                  <a:srgbClr val="000000"/>
                </a:solidFill>
                <a:latin typeface="TAN Twinkle"/>
              </a:rPr>
              <a:t>Solution and Scope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74203" y="3044678"/>
            <a:ext cx="13114381" cy="6858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>
                <a:solidFill>
                  <a:srgbClr val="000000"/>
                </a:solidFill>
                <a:latin typeface="Inter 2"/>
              </a:rPr>
              <a:t>SOLUTIONS:</a:t>
            </a:r>
          </a:p>
          <a:p>
            <a:pPr marL="651726" lvl="1" indent="-325863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Inter 2"/>
              </a:rPr>
              <a:t>Implement an embedded system that includes sensor technology to detect the locking status of the helmet accurately.</a:t>
            </a:r>
          </a:p>
          <a:p>
            <a:pPr marL="651726" lvl="1" indent="-325863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Inter 2"/>
              </a:rPr>
              <a:t>Incorporate intelligent algorithms to process sensor data in real-time and determine the helmet's securement.</a:t>
            </a:r>
          </a:p>
          <a:p>
            <a:pPr marL="651726" lvl="1" indent="-325863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Inter 2"/>
              </a:rPr>
              <a:t>Integrate an alert mechanism, such as a beep sound, to provide instant feedback to the rider if the helmet is not locked properly.</a:t>
            </a:r>
          </a:p>
          <a:p>
            <a:pPr marL="651726" lvl="1" indent="-325863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Inter 2"/>
              </a:rPr>
              <a:t>Utilize power optimization techniques to ensure low power consumption and extended battery life.</a:t>
            </a:r>
          </a:p>
          <a:p>
            <a:pPr marL="651726" lvl="1" indent="-325863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Inter 2"/>
              </a:rPr>
              <a:t>Design a user-friendly calibration interface for easy customization and adjustment of system settings.</a:t>
            </a:r>
          </a:p>
          <a:p>
            <a:pPr>
              <a:lnSpc>
                <a:spcPts val="4226"/>
              </a:lnSpc>
            </a:pPr>
            <a:endParaRPr lang="en-US" sz="3018">
              <a:solidFill>
                <a:srgbClr val="000000"/>
              </a:solidFill>
              <a:latin typeface="Inter 2"/>
            </a:endParaRPr>
          </a:p>
          <a:p>
            <a:pPr>
              <a:lnSpc>
                <a:spcPts val="4226"/>
              </a:lnSpc>
            </a:pPr>
            <a:endParaRPr lang="en-US" sz="3018">
              <a:solidFill>
                <a:srgbClr val="000000"/>
              </a:solidFill>
              <a:latin typeface="Inter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660588" y="8660242"/>
            <a:ext cx="17630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05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28692" y="1671103"/>
            <a:ext cx="12727870" cy="112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6"/>
              </a:lnSpc>
            </a:pPr>
            <a:r>
              <a:rPr lang="en-US" sz="6576">
                <a:solidFill>
                  <a:srgbClr val="000000"/>
                </a:solidFill>
                <a:latin typeface="TAN Twinkle"/>
              </a:rPr>
              <a:t>Solution and Scope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14800" y="2742314"/>
            <a:ext cx="13114381" cy="7916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>
                <a:solidFill>
                  <a:srgbClr val="000000"/>
                </a:solidFill>
                <a:latin typeface="Inter 2"/>
              </a:rPr>
              <a:t>SCOPE:</a:t>
            </a:r>
          </a:p>
          <a:p>
            <a:pPr>
              <a:lnSpc>
                <a:spcPts val="4226"/>
              </a:lnSpc>
            </a:pPr>
            <a:endParaRPr lang="en-US" sz="3018">
              <a:solidFill>
                <a:srgbClr val="000000"/>
              </a:solidFill>
              <a:latin typeface="Inter 2"/>
            </a:endParaRPr>
          </a:p>
          <a:p>
            <a:pPr marL="651726" lvl="1" indent="-325863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Inter 2"/>
              </a:rPr>
              <a:t> Develop a compact and cost-effective circuit to be integrated into the motorcycle helmet.</a:t>
            </a:r>
          </a:p>
          <a:p>
            <a:pPr marL="651726" lvl="1" indent="-325863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Inter 2"/>
              </a:rPr>
              <a:t> Create a sensor mechanism to detect the proper locking of the helmet, ensuring rider safety. </a:t>
            </a:r>
          </a:p>
          <a:p>
            <a:pPr marL="651726" lvl="1" indent="-325863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Inter 2"/>
              </a:rPr>
              <a:t> Design an efficient alerting system (beep sound) that notifies the rider in real-time if the helmet is not securely locked. </a:t>
            </a:r>
          </a:p>
          <a:p>
            <a:pPr marL="651726" lvl="1" indent="-325863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Inter 2"/>
              </a:rPr>
              <a:t> Ensure the system's reliability, responsiveness, and low power consumption to make it suitable for long-term use.</a:t>
            </a:r>
          </a:p>
          <a:p>
            <a:pPr marL="651726" lvl="1" indent="-325863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Inter 2"/>
              </a:rPr>
              <a:t>It will function effectively in various environmental conditions, including low-light and noisy environments.</a:t>
            </a:r>
          </a:p>
          <a:p>
            <a:pPr>
              <a:lnSpc>
                <a:spcPts val="4226"/>
              </a:lnSpc>
            </a:pPr>
            <a:endParaRPr lang="en-US" sz="3018">
              <a:solidFill>
                <a:srgbClr val="000000"/>
              </a:solidFill>
              <a:latin typeface="Inter 2"/>
            </a:endParaRPr>
          </a:p>
          <a:p>
            <a:pPr>
              <a:lnSpc>
                <a:spcPts val="4226"/>
              </a:lnSpc>
            </a:pPr>
            <a:endParaRPr lang="en-US" sz="3018">
              <a:solidFill>
                <a:srgbClr val="000000"/>
              </a:solidFill>
              <a:latin typeface="Inter 2"/>
            </a:endParaRPr>
          </a:p>
          <a:p>
            <a:pPr>
              <a:lnSpc>
                <a:spcPts val="4226"/>
              </a:lnSpc>
            </a:pPr>
            <a:endParaRPr lang="en-US" sz="3018">
              <a:solidFill>
                <a:srgbClr val="000000"/>
              </a:solidFill>
              <a:latin typeface="Inter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>
            <a:off x="1656978" y="4150553"/>
            <a:ext cx="3769666" cy="5026221"/>
          </a:xfrm>
          <a:custGeom>
            <a:avLst/>
            <a:gdLst/>
            <a:ahLst/>
            <a:cxnLst/>
            <a:rect l="l" t="t" r="r" b="b"/>
            <a:pathLst>
              <a:path w="3769666" h="5026221">
                <a:moveTo>
                  <a:pt x="0" y="0"/>
                </a:moveTo>
                <a:lnTo>
                  <a:pt x="3769665" y="0"/>
                </a:lnTo>
                <a:lnTo>
                  <a:pt x="3769665" y="5026221"/>
                </a:lnTo>
                <a:lnTo>
                  <a:pt x="0" y="502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661270" y="4958949"/>
            <a:ext cx="5617202" cy="3159676"/>
          </a:xfrm>
          <a:custGeom>
            <a:avLst/>
            <a:gdLst/>
            <a:ahLst/>
            <a:cxnLst/>
            <a:rect l="l" t="t" r="r" b="b"/>
            <a:pathLst>
              <a:path w="5617202" h="3159676">
                <a:moveTo>
                  <a:pt x="0" y="0"/>
                </a:moveTo>
                <a:lnTo>
                  <a:pt x="5617201" y="0"/>
                </a:lnTo>
                <a:lnTo>
                  <a:pt x="5617201" y="3159676"/>
                </a:lnTo>
                <a:lnTo>
                  <a:pt x="0" y="3159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3799453" y="4155058"/>
            <a:ext cx="2681695" cy="4767458"/>
          </a:xfrm>
          <a:custGeom>
            <a:avLst/>
            <a:gdLst/>
            <a:ahLst/>
            <a:cxnLst/>
            <a:rect l="l" t="t" r="r" b="b"/>
            <a:pathLst>
              <a:path w="2681695" h="4767458">
                <a:moveTo>
                  <a:pt x="0" y="0"/>
                </a:moveTo>
                <a:lnTo>
                  <a:pt x="2681695" y="0"/>
                </a:lnTo>
                <a:lnTo>
                  <a:pt x="2681695" y="4767458"/>
                </a:lnTo>
                <a:lnTo>
                  <a:pt x="0" y="4767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660588" y="8660242"/>
            <a:ext cx="17630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06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46526" y="1690153"/>
            <a:ext cx="13385194" cy="2148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6"/>
              </a:lnSpc>
            </a:pPr>
            <a:r>
              <a:rPr lang="en-US" sz="6176">
                <a:solidFill>
                  <a:srgbClr val="000000"/>
                </a:solidFill>
                <a:latin typeface="TAN Twinkle"/>
              </a:rPr>
              <a:t>Final detailed architecture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07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40221" y="1419361"/>
            <a:ext cx="14519079" cy="222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TAN Twinkle"/>
              </a:rPr>
              <a:t>Complete design with components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46265" y="3649114"/>
            <a:ext cx="11012475" cy="5058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8"/>
              </a:lnSpc>
            </a:pPr>
            <a:r>
              <a:rPr lang="en-US" sz="2213">
                <a:solidFill>
                  <a:srgbClr val="000000"/>
                </a:solidFill>
                <a:latin typeface="Inter 2"/>
              </a:rPr>
              <a:t>1.IR sensor  </a:t>
            </a:r>
          </a:p>
          <a:p>
            <a:pPr>
              <a:lnSpc>
                <a:spcPts val="3098"/>
              </a:lnSpc>
            </a:pPr>
            <a:r>
              <a:rPr lang="en-US" sz="2213">
                <a:solidFill>
                  <a:srgbClr val="000000"/>
                </a:solidFill>
                <a:latin typeface="Inter 2"/>
              </a:rPr>
              <a:t>2. ATmega 32 microcontroller </a:t>
            </a:r>
          </a:p>
          <a:p>
            <a:pPr>
              <a:lnSpc>
                <a:spcPts val="3098"/>
              </a:lnSpc>
            </a:pPr>
            <a:r>
              <a:rPr lang="en-US" sz="2213">
                <a:solidFill>
                  <a:srgbClr val="000000"/>
                </a:solidFill>
                <a:latin typeface="Inter 2"/>
              </a:rPr>
              <a:t>3. Jumper wires </a:t>
            </a:r>
          </a:p>
          <a:p>
            <a:pPr>
              <a:lnSpc>
                <a:spcPts val="3098"/>
              </a:lnSpc>
            </a:pPr>
            <a:r>
              <a:rPr lang="en-US" sz="2213">
                <a:solidFill>
                  <a:srgbClr val="000000"/>
                </a:solidFill>
                <a:latin typeface="Inter 2"/>
              </a:rPr>
              <a:t>4. LEDs </a:t>
            </a:r>
          </a:p>
          <a:p>
            <a:pPr>
              <a:lnSpc>
                <a:spcPts val="3098"/>
              </a:lnSpc>
            </a:pPr>
            <a:r>
              <a:rPr lang="en-US" sz="2213">
                <a:solidFill>
                  <a:srgbClr val="000000"/>
                </a:solidFill>
                <a:latin typeface="Inter 2"/>
              </a:rPr>
              <a:t>5. Vero board</a:t>
            </a:r>
          </a:p>
          <a:p>
            <a:pPr>
              <a:lnSpc>
                <a:spcPts val="3098"/>
              </a:lnSpc>
            </a:pPr>
            <a:r>
              <a:rPr lang="en-US" sz="2213">
                <a:solidFill>
                  <a:srgbClr val="000000"/>
                </a:solidFill>
                <a:latin typeface="Inter 2"/>
              </a:rPr>
              <a:t>6. 0.33uF capacitor 2</a:t>
            </a:r>
          </a:p>
          <a:p>
            <a:pPr>
              <a:lnSpc>
                <a:spcPts val="3098"/>
              </a:lnSpc>
            </a:pPr>
            <a:r>
              <a:rPr lang="en-US" sz="2213">
                <a:solidFill>
                  <a:srgbClr val="000000"/>
                </a:solidFill>
                <a:latin typeface="Inter 2"/>
              </a:rPr>
              <a:t>7. 7805 mosfet</a:t>
            </a:r>
          </a:p>
          <a:p>
            <a:pPr>
              <a:lnSpc>
                <a:spcPts val="3094"/>
              </a:lnSpc>
            </a:pPr>
            <a:r>
              <a:rPr lang="en-US" sz="2210">
                <a:solidFill>
                  <a:srgbClr val="000000"/>
                </a:solidFill>
                <a:latin typeface="Inter 2"/>
              </a:rPr>
              <a:t>8. 16MHz oscillator </a:t>
            </a:r>
          </a:p>
          <a:p>
            <a:pPr>
              <a:lnSpc>
                <a:spcPts val="3094"/>
              </a:lnSpc>
            </a:pPr>
            <a:r>
              <a:rPr lang="en-US" sz="2210">
                <a:solidFill>
                  <a:srgbClr val="000000"/>
                </a:solidFill>
                <a:latin typeface="Inter 2"/>
              </a:rPr>
              <a:t>9. 22pF capacitor 2</a:t>
            </a:r>
          </a:p>
          <a:p>
            <a:pPr>
              <a:lnSpc>
                <a:spcPts val="3094"/>
              </a:lnSpc>
            </a:pPr>
            <a:r>
              <a:rPr lang="en-US" sz="2210">
                <a:solidFill>
                  <a:srgbClr val="000000"/>
                </a:solidFill>
                <a:latin typeface="Inter 2"/>
              </a:rPr>
              <a:t>10. Potential meter </a:t>
            </a:r>
          </a:p>
          <a:p>
            <a:pPr>
              <a:lnSpc>
                <a:spcPts val="3094"/>
              </a:lnSpc>
            </a:pPr>
            <a:r>
              <a:rPr lang="en-US" sz="2210">
                <a:solidFill>
                  <a:srgbClr val="000000"/>
                </a:solidFill>
                <a:latin typeface="Inter 2"/>
              </a:rPr>
              <a:t>11. 9V battery </a:t>
            </a:r>
          </a:p>
          <a:p>
            <a:pPr>
              <a:lnSpc>
                <a:spcPts val="3094"/>
              </a:lnSpc>
            </a:pPr>
            <a:r>
              <a:rPr lang="en-US" sz="2210">
                <a:solidFill>
                  <a:srgbClr val="000000"/>
                </a:solidFill>
                <a:latin typeface="Inter 2"/>
              </a:rPr>
              <a:t>12. LM358 ic</a:t>
            </a:r>
          </a:p>
          <a:p>
            <a:pPr>
              <a:lnSpc>
                <a:spcPts val="3094"/>
              </a:lnSpc>
              <a:spcBef>
                <a:spcPct val="0"/>
              </a:spcBef>
            </a:pPr>
            <a:r>
              <a:rPr lang="en-US" sz="2210">
                <a:solidFill>
                  <a:srgbClr val="000000"/>
                </a:solidFill>
                <a:latin typeface="Inter 2"/>
              </a:rPr>
              <a:t>13. Resistor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09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40221" y="1198828"/>
            <a:ext cx="14519079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26"/>
              </a:lnSpc>
            </a:pPr>
            <a:r>
              <a:rPr lang="en-US" sz="6376" dirty="0">
                <a:solidFill>
                  <a:srgbClr val="000000"/>
                </a:solidFill>
                <a:latin typeface="TAN Twinkle"/>
              </a:rPr>
              <a:t>Software Process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10200" y="2366498"/>
            <a:ext cx="6064069" cy="6027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#include &lt;</a:t>
            </a:r>
            <a:r>
              <a:rPr lang="en-US" sz="1318" dirty="0" err="1">
                <a:solidFill>
                  <a:srgbClr val="000000"/>
                </a:solidFill>
                <a:latin typeface="Inter 2"/>
              </a:rPr>
              <a:t>avr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/</a:t>
            </a:r>
            <a:r>
              <a:rPr lang="en-US" sz="1318" dirty="0" err="1">
                <a:solidFill>
                  <a:srgbClr val="000000"/>
                </a:solidFill>
                <a:latin typeface="Inter 2"/>
              </a:rPr>
              <a:t>io.h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&gt;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#include &lt;</a:t>
            </a:r>
            <a:r>
              <a:rPr lang="en-US" sz="1318" dirty="0" err="1">
                <a:solidFill>
                  <a:srgbClr val="000000"/>
                </a:solidFill>
                <a:latin typeface="Inter 2"/>
              </a:rPr>
              <a:t>util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/</a:t>
            </a:r>
            <a:r>
              <a:rPr lang="en-US" sz="1318" dirty="0" err="1">
                <a:solidFill>
                  <a:srgbClr val="000000"/>
                </a:solidFill>
                <a:latin typeface="Inter 2"/>
              </a:rPr>
              <a:t>delay.h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&gt;</a:t>
            </a:r>
          </a:p>
          <a:p>
            <a:pPr>
              <a:lnSpc>
                <a:spcPts val="1846"/>
              </a:lnSpc>
            </a:pPr>
            <a:r>
              <a:rPr lang="en-US" sz="1318" dirty="0" err="1">
                <a:solidFill>
                  <a:srgbClr val="000000"/>
                </a:solidFill>
                <a:latin typeface="Inter 2"/>
              </a:rPr>
              <a:t>int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 main(void)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{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DDRB = DDRB | (1&lt;&lt;5);          //declare PORTB5 as output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DDRD = DDRD &amp; ~(1&lt;&lt;2);         // PB2 </a:t>
            </a:r>
            <a:r>
              <a:rPr lang="en-US" sz="1318" dirty="0" err="1">
                <a:solidFill>
                  <a:srgbClr val="000000"/>
                </a:solidFill>
                <a:latin typeface="Inter 2"/>
              </a:rPr>
              <a:t>ir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, 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PB3 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clip 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DDRD = DDRD &amp; ~(1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&lt;&lt;3);        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//declare PIND2, and 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PIND3 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as input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while(1)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{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if(PIND &amp; 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0b00001000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)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{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  _</a:t>
            </a:r>
            <a:r>
              <a:rPr lang="en-US" sz="1318" dirty="0" err="1">
                <a:solidFill>
                  <a:srgbClr val="000000"/>
                </a:solidFill>
                <a:latin typeface="Inter 2"/>
              </a:rPr>
              <a:t>delay_ms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(20000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);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	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while(PIND |= 0b00001000){</a:t>
            </a:r>
            <a:endParaRPr lang="en-US" sz="1318" dirty="0">
              <a:solidFill>
                <a:srgbClr val="000000"/>
              </a:solidFill>
              <a:latin typeface="Inter 2"/>
            </a:endParaRP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  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		PORTB 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= PORTB | (1&lt;&lt;5);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  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		_</a:t>
            </a:r>
            <a:r>
              <a:rPr lang="en-US" sz="1318" dirty="0" err="1">
                <a:solidFill>
                  <a:srgbClr val="000000"/>
                </a:solidFill>
                <a:latin typeface="Inter 2"/>
              </a:rPr>
              <a:t>delay_ms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(100);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  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		PORTB 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= PORTB &amp; (0&lt;&lt;5);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  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		_</a:t>
            </a:r>
            <a:r>
              <a:rPr lang="en-US" sz="1318" dirty="0" err="1">
                <a:solidFill>
                  <a:srgbClr val="000000"/>
                </a:solidFill>
                <a:latin typeface="Inter 2"/>
              </a:rPr>
              <a:t>delay_ms</a:t>
            </a:r>
            <a:r>
              <a:rPr lang="en-US" sz="1318" dirty="0">
                <a:solidFill>
                  <a:srgbClr val="000000"/>
                </a:solidFill>
                <a:latin typeface="Inter 2"/>
              </a:rPr>
              <a:t>(100);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  </a:t>
            </a:r>
            <a:r>
              <a:rPr lang="en-US" sz="1318" dirty="0" smtClean="0">
                <a:solidFill>
                  <a:srgbClr val="000000"/>
                </a:solidFill>
                <a:latin typeface="Inter 2"/>
              </a:rPr>
              <a:t>	}</a:t>
            </a:r>
            <a:endParaRPr lang="en-US" sz="1318" dirty="0">
              <a:solidFill>
                <a:srgbClr val="000000"/>
              </a:solidFill>
              <a:latin typeface="Inter 2"/>
            </a:endParaRP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}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else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{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  PORTB = PORTB &amp; (0&lt;&lt;5);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  }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  }</a:t>
            </a:r>
          </a:p>
          <a:p>
            <a:pPr>
              <a:lnSpc>
                <a:spcPts val="1846"/>
              </a:lnSpc>
            </a:pPr>
            <a:r>
              <a:rPr lang="en-US" sz="1318" dirty="0">
                <a:solidFill>
                  <a:srgbClr val="000000"/>
                </a:solidFill>
                <a:latin typeface="Inter 2"/>
              </a:rPr>
              <a:t>}</a:t>
            </a:r>
          </a:p>
          <a:p>
            <a:pPr>
              <a:lnSpc>
                <a:spcPts val="153"/>
              </a:lnSpc>
              <a:spcBef>
                <a:spcPct val="0"/>
              </a:spcBef>
            </a:pPr>
            <a:r>
              <a:rPr lang="en-US" sz="109" dirty="0" smtClean="0">
                <a:solidFill>
                  <a:srgbClr val="000000"/>
                </a:solidFill>
                <a:latin typeface="Inter 2"/>
              </a:rPr>
              <a:t>}</a:t>
            </a:r>
            <a:endParaRPr lang="en-US" sz="109" dirty="0">
              <a:solidFill>
                <a:srgbClr val="000000"/>
              </a:solidFill>
              <a:latin typeface="Inter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395685" y="3215162"/>
            <a:ext cx="12172530" cy="4500514"/>
          </a:xfrm>
          <a:custGeom>
            <a:avLst/>
            <a:gdLst/>
            <a:ahLst/>
            <a:cxnLst/>
            <a:rect l="l" t="t" r="r" b="b"/>
            <a:pathLst>
              <a:path w="12172530" h="4500514">
                <a:moveTo>
                  <a:pt x="0" y="0"/>
                </a:moveTo>
                <a:lnTo>
                  <a:pt x="12172530" y="0"/>
                </a:lnTo>
                <a:lnTo>
                  <a:pt x="12172530" y="4500514"/>
                </a:lnTo>
                <a:lnTo>
                  <a:pt x="0" y="4500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 2"/>
              </a:rPr>
              <a:t>PAGE 10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40221" y="1419361"/>
            <a:ext cx="14519079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TAN Twinkle"/>
              </a:rPr>
              <a:t>Final Product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498</Words>
  <Application>Microsoft Office PowerPoint</Application>
  <PresentationFormat>Custom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Inter 1</vt:lpstr>
      <vt:lpstr>Arial</vt:lpstr>
      <vt:lpstr>TAN Twinkle</vt:lpstr>
      <vt:lpstr>Inter 2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Brand Guidelines Presentation</dc:title>
  <cp:lastModifiedBy>Microsoft account</cp:lastModifiedBy>
  <cp:revision>8</cp:revision>
  <dcterms:created xsi:type="dcterms:W3CDTF">2006-08-16T00:00:00Z</dcterms:created>
  <dcterms:modified xsi:type="dcterms:W3CDTF">2023-07-26T05:13:02Z</dcterms:modified>
  <dc:identifier>DAFpqOzl7Q8</dc:identifier>
</cp:coreProperties>
</file>