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E32D9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E32D9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E32D9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772913" y="0"/>
            <a:ext cx="4510405" cy="10285095"/>
          </a:xfrm>
          <a:custGeom>
            <a:avLst/>
            <a:gdLst/>
            <a:ahLst/>
            <a:cxnLst/>
            <a:rect l="l" t="t" r="r" b="b"/>
            <a:pathLst>
              <a:path w="4510405" h="10285095">
                <a:moveTo>
                  <a:pt x="4510322" y="10284614"/>
                </a:moveTo>
                <a:lnTo>
                  <a:pt x="0" y="10284614"/>
                </a:lnTo>
                <a:lnTo>
                  <a:pt x="3063803" y="0"/>
                </a:lnTo>
                <a:lnTo>
                  <a:pt x="4510322" y="0"/>
                </a:lnTo>
                <a:lnTo>
                  <a:pt x="4510322" y="10284614"/>
                </a:lnTo>
                <a:close/>
              </a:path>
            </a:pathLst>
          </a:custGeom>
          <a:solidFill>
            <a:srgbClr val="E32D9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407399" y="0"/>
            <a:ext cx="3881120" cy="10284460"/>
          </a:xfrm>
          <a:custGeom>
            <a:avLst/>
            <a:gdLst/>
            <a:ahLst/>
            <a:cxnLst/>
            <a:rect l="l" t="t" r="r" b="b"/>
            <a:pathLst>
              <a:path w="3881119" h="10284460">
                <a:moveTo>
                  <a:pt x="3880598" y="10284431"/>
                </a:moveTo>
                <a:lnTo>
                  <a:pt x="1811542" y="10284431"/>
                </a:lnTo>
                <a:lnTo>
                  <a:pt x="0" y="0"/>
                </a:lnTo>
                <a:lnTo>
                  <a:pt x="3880598" y="0"/>
                </a:lnTo>
                <a:lnTo>
                  <a:pt x="3880598" y="10284431"/>
                </a:lnTo>
                <a:close/>
              </a:path>
            </a:pathLst>
          </a:custGeom>
          <a:solidFill>
            <a:srgbClr val="E32D9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398498" y="4571999"/>
            <a:ext cx="4889500" cy="5715000"/>
          </a:xfrm>
          <a:custGeom>
            <a:avLst/>
            <a:gdLst/>
            <a:ahLst/>
            <a:cxnLst/>
            <a:rect l="l" t="t" r="r" b="b"/>
            <a:pathLst>
              <a:path w="4889500" h="5715000">
                <a:moveTo>
                  <a:pt x="4889468" y="5714999"/>
                </a:moveTo>
                <a:lnTo>
                  <a:pt x="0" y="5714999"/>
                </a:lnTo>
                <a:lnTo>
                  <a:pt x="4889468" y="0"/>
                </a:lnTo>
                <a:lnTo>
                  <a:pt x="4889468" y="5714999"/>
                </a:lnTo>
                <a:close/>
              </a:path>
            </a:pathLst>
          </a:custGeom>
          <a:solidFill>
            <a:srgbClr val="C72FCC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006318" y="0"/>
            <a:ext cx="4277360" cy="10287000"/>
          </a:xfrm>
          <a:custGeom>
            <a:avLst/>
            <a:gdLst/>
            <a:ahLst/>
            <a:cxnLst/>
            <a:rect l="l" t="t" r="r" b="b"/>
            <a:pathLst>
              <a:path w="4277359" h="10287000">
                <a:moveTo>
                  <a:pt x="4276917" y="10286968"/>
                </a:moveTo>
                <a:lnTo>
                  <a:pt x="3701512" y="10286968"/>
                </a:lnTo>
                <a:lnTo>
                  <a:pt x="0" y="0"/>
                </a:lnTo>
                <a:lnTo>
                  <a:pt x="4276917" y="0"/>
                </a:lnTo>
                <a:lnTo>
                  <a:pt x="4276917" y="10286968"/>
                </a:lnTo>
                <a:close/>
              </a:path>
            </a:pathLst>
          </a:custGeom>
          <a:solidFill>
            <a:srgbClr val="952499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348093" y="0"/>
            <a:ext cx="1935480" cy="10287000"/>
          </a:xfrm>
          <a:custGeom>
            <a:avLst/>
            <a:gdLst/>
            <a:ahLst/>
            <a:cxnLst/>
            <a:rect l="l" t="t" r="r" b="b"/>
            <a:pathLst>
              <a:path w="1935480" h="10287000">
                <a:moveTo>
                  <a:pt x="1935141" y="10286968"/>
                </a:moveTo>
                <a:lnTo>
                  <a:pt x="0" y="10286968"/>
                </a:lnTo>
                <a:lnTo>
                  <a:pt x="1527732" y="0"/>
                </a:lnTo>
                <a:lnTo>
                  <a:pt x="1935141" y="0"/>
                </a:lnTo>
                <a:lnTo>
                  <a:pt x="1935141" y="10286968"/>
                </a:lnTo>
                <a:close/>
              </a:path>
            </a:pathLst>
          </a:custGeom>
          <a:solidFill>
            <a:srgbClr val="ED81BD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410549" y="0"/>
            <a:ext cx="1873250" cy="10283825"/>
          </a:xfrm>
          <a:custGeom>
            <a:avLst/>
            <a:gdLst/>
            <a:ahLst/>
            <a:cxnLst/>
            <a:rect l="l" t="t" r="r" b="b"/>
            <a:pathLst>
              <a:path w="1873250" h="10283825">
                <a:moveTo>
                  <a:pt x="1872658" y="10283708"/>
                </a:moveTo>
                <a:lnTo>
                  <a:pt x="1661534" y="10283708"/>
                </a:lnTo>
                <a:lnTo>
                  <a:pt x="0" y="0"/>
                </a:lnTo>
                <a:lnTo>
                  <a:pt x="1872658" y="0"/>
                </a:lnTo>
                <a:lnTo>
                  <a:pt x="1872658" y="10283708"/>
                </a:lnTo>
                <a:close/>
              </a:path>
            </a:pathLst>
          </a:custGeom>
          <a:solidFill>
            <a:srgbClr val="E32D90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558388" y="5384855"/>
            <a:ext cx="2725420" cy="4900930"/>
          </a:xfrm>
          <a:custGeom>
            <a:avLst/>
            <a:gdLst/>
            <a:ahLst/>
            <a:cxnLst/>
            <a:rect l="l" t="t" r="r" b="b"/>
            <a:pathLst>
              <a:path w="2725419" h="4900930">
                <a:moveTo>
                  <a:pt x="2724847" y="4900575"/>
                </a:moveTo>
                <a:lnTo>
                  <a:pt x="0" y="4900575"/>
                </a:lnTo>
                <a:lnTo>
                  <a:pt x="2724847" y="0"/>
                </a:lnTo>
                <a:lnTo>
                  <a:pt x="2724847" y="4900575"/>
                </a:lnTo>
                <a:close/>
              </a:path>
            </a:pathLst>
          </a:custGeom>
          <a:solidFill>
            <a:srgbClr val="E32D9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6019799"/>
            <a:ext cx="673100" cy="4267200"/>
          </a:xfrm>
          <a:custGeom>
            <a:avLst/>
            <a:gdLst/>
            <a:ahLst/>
            <a:cxnLst/>
            <a:rect l="l" t="t" r="r" b="b"/>
            <a:pathLst>
              <a:path w="673100" h="4267200">
                <a:moveTo>
                  <a:pt x="673099" y="4267200"/>
                </a:moveTo>
                <a:lnTo>
                  <a:pt x="0" y="4267200"/>
                </a:lnTo>
                <a:lnTo>
                  <a:pt x="0" y="0"/>
                </a:lnTo>
                <a:lnTo>
                  <a:pt x="673099" y="4266995"/>
                </a:lnTo>
                <a:lnTo>
                  <a:pt x="673099" y="4267200"/>
                </a:lnTo>
                <a:close/>
              </a:path>
            </a:pathLst>
          </a:custGeom>
          <a:solidFill>
            <a:srgbClr val="E32D90">
              <a:alpha val="8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0460" y="1741787"/>
            <a:ext cx="4350385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E32D9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7803" y="2457170"/>
            <a:ext cx="16692392" cy="6580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 /><Relationship Id="rId3" Type="http://schemas.openxmlformats.org/officeDocument/2006/relationships/image" Target="../media/image9.png" /><Relationship Id="rId7" Type="http://schemas.openxmlformats.org/officeDocument/2006/relationships/image" Target="../media/image13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2.png" /><Relationship Id="rId5" Type="http://schemas.openxmlformats.org/officeDocument/2006/relationships/image" Target="../media/image11.png" /><Relationship Id="rId4" Type="http://schemas.openxmlformats.org/officeDocument/2006/relationships/image" Target="../media/image10.png" /><Relationship Id="rId9" Type="http://schemas.openxmlformats.org/officeDocument/2006/relationships/image" Target="../media/image15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C2D2-0535-7826-5EC9-45E0B1872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1" y="833528"/>
            <a:ext cx="13092546" cy="830997"/>
          </a:xfrm>
        </p:spPr>
        <p:txBody>
          <a:bodyPr/>
          <a:lstStyle/>
          <a:p>
            <a:r>
              <a:rPr lang="en-US" sz="5400" i="1" u="sng" dirty="0">
                <a:solidFill>
                  <a:schemeClr val="tx1"/>
                </a:solidFill>
              </a:rPr>
              <a:t>Employee Data Analysis Using Excel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7F78C-6364-95CD-DD0B-947A7D063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7803" y="3450729"/>
            <a:ext cx="14109688" cy="3385542"/>
          </a:xfrm>
        </p:spPr>
        <p:txBody>
          <a:bodyPr anchor="ctr"/>
          <a:lstStyle/>
          <a:p>
            <a:r>
              <a:rPr lang="en-US" sz="4400" b="1" dirty="0"/>
              <a:t>     STUDENT NAME           :MATHUMITHA R</a:t>
            </a:r>
          </a:p>
          <a:p>
            <a:r>
              <a:rPr lang="en-US" sz="4400" b="1" dirty="0"/>
              <a:t>     REGISTER NO                :312214171</a:t>
            </a:r>
          </a:p>
          <a:p>
            <a:r>
              <a:rPr lang="en-US" sz="4400" b="1" dirty="0"/>
              <a:t>    DEPARTMENT               : COMMERCE</a:t>
            </a:r>
          </a:p>
          <a:p>
            <a:pPr algn="ctr"/>
            <a:r>
              <a:rPr lang="en-US" sz="4400" b="1" dirty="0"/>
              <a:t>  COLLEGE                          :ST.THOMAS COLLEGE OF ARTS AND  SCIENCE</a:t>
            </a:r>
          </a:p>
        </p:txBody>
      </p:sp>
    </p:spTree>
    <p:extLst>
      <p:ext uri="{BB962C8B-B14F-4D97-AF65-F5344CB8AC3E}">
        <p14:creationId xmlns:p14="http://schemas.microsoft.com/office/powerpoint/2010/main" val="1207296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0156" y="1212883"/>
            <a:ext cx="3089275" cy="7804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25"/>
              </a:lnSpc>
            </a:pPr>
            <a:r>
              <a:rPr sz="2100" b="1" spc="-45" dirty="0">
                <a:latin typeface="Times New Roman"/>
                <a:cs typeface="Times New Roman"/>
              </a:rPr>
              <a:t>Row</a:t>
            </a:r>
            <a:r>
              <a:rPr sz="2100" b="1" spc="-30" dirty="0">
                <a:latin typeface="Times New Roman"/>
                <a:cs typeface="Times New Roman"/>
              </a:rPr>
              <a:t> Labels</a:t>
            </a:r>
            <a:endParaRPr sz="2100">
              <a:latin typeface="Times New Roman"/>
              <a:cs typeface="Times New Roman"/>
            </a:endParaRPr>
          </a:p>
          <a:p>
            <a:pPr marL="488950" marR="480695" algn="ctr">
              <a:lnSpc>
                <a:spcPct val="261700"/>
              </a:lnSpc>
            </a:pPr>
            <a:r>
              <a:rPr sz="2100" spc="75" dirty="0">
                <a:latin typeface="Times New Roman"/>
                <a:cs typeface="Times New Roman"/>
              </a:rPr>
              <a:t>Customer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90" dirty="0">
                <a:latin typeface="Times New Roman"/>
                <a:cs typeface="Times New Roman"/>
              </a:rPr>
              <a:t>Support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Finance</a:t>
            </a:r>
            <a:endParaRPr sz="2100">
              <a:latin typeface="Times New Roman"/>
              <a:cs typeface="Times New Roman"/>
            </a:endParaRPr>
          </a:p>
          <a:p>
            <a:pPr marL="498475" marR="490220" indent="-635" algn="ctr">
              <a:lnSpc>
                <a:spcPct val="261700"/>
              </a:lnSpc>
            </a:pPr>
            <a:r>
              <a:rPr sz="2100" spc="130" dirty="0">
                <a:latin typeface="Times New Roman"/>
                <a:cs typeface="Times New Roman"/>
              </a:rPr>
              <a:t>Grand </a:t>
            </a:r>
            <a:r>
              <a:rPr sz="2100" spc="85" dirty="0">
                <a:latin typeface="Times New Roman"/>
                <a:cs typeface="Times New Roman"/>
              </a:rPr>
              <a:t>Total </a:t>
            </a:r>
            <a:r>
              <a:rPr sz="2100" spc="90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Human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Resources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Leadership 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Times New Roman"/>
                <a:cs typeface="Times New Roman"/>
              </a:rPr>
              <a:t>Marketing</a:t>
            </a:r>
            <a:endParaRPr sz="2100">
              <a:latin typeface="Times New Roman"/>
              <a:cs typeface="Times New Roman"/>
            </a:endParaRPr>
          </a:p>
          <a:p>
            <a:pPr algn="ctr">
              <a:lnSpc>
                <a:spcPct val="261700"/>
              </a:lnSpc>
            </a:pPr>
            <a:r>
              <a:rPr sz="2100" spc="70" dirty="0">
                <a:latin typeface="Times New Roman"/>
                <a:cs typeface="Times New Roman"/>
              </a:rPr>
              <a:t>Operations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and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Times New Roman"/>
                <a:cs typeface="Times New Roman"/>
              </a:rPr>
              <a:t>production 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Sales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854075">
              <a:lnSpc>
                <a:spcPct val="100000"/>
              </a:lnSpc>
              <a:spcBef>
                <a:spcPts val="1660"/>
              </a:spcBef>
            </a:pPr>
            <a:r>
              <a:rPr sz="2100" b="1" spc="-75" dirty="0">
                <a:latin typeface="Times New Roman"/>
                <a:cs typeface="Times New Roman"/>
              </a:rPr>
              <a:t>Grand</a:t>
            </a:r>
            <a:r>
              <a:rPr sz="2100" b="1" spc="-40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Total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3751" y="1212883"/>
            <a:ext cx="3442335" cy="7804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25"/>
              </a:lnSpc>
            </a:pPr>
            <a:r>
              <a:rPr sz="2100" b="1" spc="-45" dirty="0">
                <a:latin typeface="Times New Roman"/>
                <a:cs typeface="Times New Roman"/>
              </a:rPr>
              <a:t>Average</a:t>
            </a:r>
            <a:r>
              <a:rPr sz="2100" b="1" spc="-10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of</a:t>
            </a:r>
            <a:r>
              <a:rPr sz="2100" b="1" spc="-10" dirty="0">
                <a:latin typeface="Times New Roman"/>
                <a:cs typeface="Times New Roman"/>
              </a:rPr>
              <a:t> </a:t>
            </a:r>
            <a:r>
              <a:rPr sz="2100" b="1" spc="-50" dirty="0">
                <a:latin typeface="Times New Roman"/>
                <a:cs typeface="Times New Roman"/>
              </a:rPr>
              <a:t>Sum</a:t>
            </a:r>
            <a:r>
              <a:rPr sz="2100" b="1" spc="-10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of</a:t>
            </a:r>
            <a:r>
              <a:rPr sz="2100" b="1" spc="-10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FTE </a:t>
            </a:r>
            <a:r>
              <a:rPr sz="2100" b="1" spc="-10" dirty="0">
                <a:latin typeface="Times New Roman"/>
                <a:cs typeface="Times New Roman"/>
              </a:rPr>
              <a:t>Salary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660"/>
              </a:spcBef>
            </a:pPr>
            <a:r>
              <a:rPr sz="2100" dirty="0">
                <a:latin typeface="Times New Roman"/>
                <a:cs typeface="Times New Roman"/>
              </a:rPr>
              <a:t>20880160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660"/>
              </a:spcBef>
            </a:pPr>
            <a:r>
              <a:rPr sz="2100" dirty="0">
                <a:latin typeface="Times New Roman"/>
                <a:cs typeface="Times New Roman"/>
              </a:rPr>
              <a:t>5861324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660"/>
              </a:spcBef>
            </a:pPr>
            <a:r>
              <a:rPr sz="2100" dirty="0">
                <a:latin typeface="Times New Roman"/>
                <a:cs typeface="Times New Roman"/>
              </a:rPr>
              <a:t>86057381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660"/>
              </a:spcBef>
            </a:pPr>
            <a:r>
              <a:rPr sz="2100" dirty="0">
                <a:latin typeface="Times New Roman"/>
                <a:cs typeface="Times New Roman"/>
              </a:rPr>
              <a:t>3264350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660"/>
              </a:spcBef>
            </a:pPr>
            <a:r>
              <a:rPr sz="2100" dirty="0">
                <a:latin typeface="Times New Roman"/>
                <a:cs typeface="Times New Roman"/>
              </a:rPr>
              <a:t>2544146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660"/>
              </a:spcBef>
            </a:pPr>
            <a:r>
              <a:rPr sz="2100" dirty="0">
                <a:latin typeface="Times New Roman"/>
                <a:cs typeface="Times New Roman"/>
              </a:rPr>
              <a:t>10014183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660"/>
              </a:spcBef>
            </a:pPr>
            <a:r>
              <a:rPr sz="2100" dirty="0">
                <a:latin typeface="Times New Roman"/>
                <a:cs typeface="Times New Roman"/>
              </a:rPr>
              <a:t>18946565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660"/>
              </a:spcBef>
            </a:pPr>
            <a:r>
              <a:rPr sz="2100" dirty="0">
                <a:latin typeface="Times New Roman"/>
                <a:cs typeface="Times New Roman"/>
              </a:rPr>
              <a:t>24546653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660"/>
              </a:spcBef>
            </a:pPr>
            <a:r>
              <a:rPr sz="2100" b="1" dirty="0">
                <a:latin typeface="Times New Roman"/>
                <a:cs typeface="Times New Roman"/>
              </a:rPr>
              <a:t>21514345.25</a:t>
            </a:r>
            <a:endParaRPr sz="21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18" y="108071"/>
            <a:ext cx="182880" cy="18287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842958" y="72452"/>
            <a:ext cx="1262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Customer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Support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08273" y="108071"/>
            <a:ext cx="182880" cy="18287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683218" y="72452"/>
            <a:ext cx="567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Finance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53177" y="108071"/>
            <a:ext cx="182880" cy="18287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2837528" y="72452"/>
            <a:ext cx="8108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Grand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35" dirty="0">
                <a:latin typeface="Arial MT"/>
                <a:cs typeface="Arial MT"/>
              </a:rPr>
              <a:t>T</a:t>
            </a:r>
            <a:r>
              <a:rPr sz="1200" dirty="0">
                <a:latin typeface="Arial MT"/>
                <a:cs typeface="Arial MT"/>
              </a:rPr>
              <a:t>otal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945733" y="108071"/>
            <a:ext cx="182880" cy="18287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4220589" y="72452"/>
            <a:ext cx="1287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Human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Resources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82343" y="557651"/>
            <a:ext cx="182880" cy="18287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957258" y="522061"/>
            <a:ext cx="779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Leadership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36798" y="557651"/>
            <a:ext cx="182879" cy="18287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1311743" y="522061"/>
            <a:ext cx="694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Marketing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296002" y="557651"/>
            <a:ext cx="182879" cy="18287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688683" y="557651"/>
            <a:ext cx="182879" cy="18287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2580353" y="522061"/>
            <a:ext cx="27997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4745" algn="l"/>
              </a:tabLst>
            </a:pPr>
            <a:r>
              <a:rPr sz="1200" dirty="0">
                <a:latin typeface="Arial MT"/>
                <a:cs typeface="Arial MT"/>
              </a:rPr>
              <a:t>Operations and production	Sales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819975" y="1395994"/>
            <a:ext cx="7495540" cy="7495540"/>
            <a:chOff x="8819975" y="1395994"/>
            <a:chExt cx="7495540" cy="7495540"/>
          </a:xfrm>
        </p:grpSpPr>
        <p:sp>
          <p:nvSpPr>
            <p:cNvPr id="23" name="object 23"/>
            <p:cNvSpPr/>
            <p:nvPr/>
          </p:nvSpPr>
          <p:spPr>
            <a:xfrm>
              <a:off x="12567466" y="1395994"/>
              <a:ext cx="2588260" cy="3747770"/>
            </a:xfrm>
            <a:custGeom>
              <a:avLst/>
              <a:gdLst/>
              <a:ahLst/>
              <a:cxnLst/>
              <a:rect l="l" t="t" r="r" b="b"/>
              <a:pathLst>
                <a:path w="2588259" h="3747770">
                  <a:moveTo>
                    <a:pt x="0" y="3747502"/>
                  </a:moveTo>
                  <a:lnTo>
                    <a:pt x="0" y="0"/>
                  </a:lnTo>
                  <a:lnTo>
                    <a:pt x="51031" y="346"/>
                  </a:lnTo>
                  <a:lnTo>
                    <a:pt x="102029" y="1387"/>
                  </a:lnTo>
                  <a:lnTo>
                    <a:pt x="152994" y="3122"/>
                  </a:lnTo>
                  <a:lnTo>
                    <a:pt x="203927" y="5550"/>
                  </a:lnTo>
                  <a:lnTo>
                    <a:pt x="254826" y="8672"/>
                  </a:lnTo>
                  <a:lnTo>
                    <a:pt x="305692" y="12488"/>
                  </a:lnTo>
                  <a:lnTo>
                    <a:pt x="356525" y="16997"/>
                  </a:lnTo>
                  <a:lnTo>
                    <a:pt x="407292" y="22198"/>
                  </a:lnTo>
                  <a:lnTo>
                    <a:pt x="457960" y="28086"/>
                  </a:lnTo>
                  <a:lnTo>
                    <a:pt x="508529" y="34661"/>
                  </a:lnTo>
                  <a:lnTo>
                    <a:pt x="558999" y="41924"/>
                  </a:lnTo>
                  <a:lnTo>
                    <a:pt x="609370" y="49874"/>
                  </a:lnTo>
                  <a:lnTo>
                    <a:pt x="659642" y="58512"/>
                  </a:lnTo>
                  <a:lnTo>
                    <a:pt x="709816" y="67837"/>
                  </a:lnTo>
                  <a:lnTo>
                    <a:pt x="759858" y="77843"/>
                  </a:lnTo>
                  <a:lnTo>
                    <a:pt x="809736" y="88525"/>
                  </a:lnTo>
                  <a:lnTo>
                    <a:pt x="859450" y="99881"/>
                  </a:lnTo>
                  <a:lnTo>
                    <a:pt x="909000" y="111913"/>
                  </a:lnTo>
                  <a:lnTo>
                    <a:pt x="958386" y="124619"/>
                  </a:lnTo>
                  <a:lnTo>
                    <a:pt x="1007609" y="138000"/>
                  </a:lnTo>
                  <a:lnTo>
                    <a:pt x="1056667" y="152057"/>
                  </a:lnTo>
                  <a:lnTo>
                    <a:pt x="1105530" y="166779"/>
                  </a:lnTo>
                  <a:lnTo>
                    <a:pt x="1154166" y="182157"/>
                  </a:lnTo>
                  <a:lnTo>
                    <a:pt x="1202574" y="198191"/>
                  </a:lnTo>
                  <a:lnTo>
                    <a:pt x="1250755" y="214882"/>
                  </a:lnTo>
                  <a:lnTo>
                    <a:pt x="1298709" y="232229"/>
                  </a:lnTo>
                  <a:lnTo>
                    <a:pt x="1346435" y="250233"/>
                  </a:lnTo>
                  <a:lnTo>
                    <a:pt x="1393933" y="268893"/>
                  </a:lnTo>
                  <a:lnTo>
                    <a:pt x="1441174" y="288196"/>
                  </a:lnTo>
                  <a:lnTo>
                    <a:pt x="1488126" y="308132"/>
                  </a:lnTo>
                  <a:lnTo>
                    <a:pt x="1534789" y="328699"/>
                  </a:lnTo>
                  <a:lnTo>
                    <a:pt x="1581164" y="349898"/>
                  </a:lnTo>
                  <a:lnTo>
                    <a:pt x="1627249" y="371729"/>
                  </a:lnTo>
                  <a:lnTo>
                    <a:pt x="1673046" y="394191"/>
                  </a:lnTo>
                  <a:lnTo>
                    <a:pt x="1718555" y="417285"/>
                  </a:lnTo>
                  <a:lnTo>
                    <a:pt x="1763744" y="440996"/>
                  </a:lnTo>
                  <a:lnTo>
                    <a:pt x="1808587" y="465308"/>
                  </a:lnTo>
                  <a:lnTo>
                    <a:pt x="1853082" y="490221"/>
                  </a:lnTo>
                  <a:lnTo>
                    <a:pt x="1897229" y="515736"/>
                  </a:lnTo>
                  <a:lnTo>
                    <a:pt x="1941028" y="541852"/>
                  </a:lnTo>
                  <a:lnTo>
                    <a:pt x="1984481" y="568569"/>
                  </a:lnTo>
                  <a:lnTo>
                    <a:pt x="2027585" y="595888"/>
                  </a:lnTo>
                  <a:lnTo>
                    <a:pt x="2070314" y="623790"/>
                  </a:lnTo>
                  <a:lnTo>
                    <a:pt x="2112640" y="652258"/>
                  </a:lnTo>
                  <a:lnTo>
                    <a:pt x="2154563" y="681291"/>
                  </a:lnTo>
                  <a:lnTo>
                    <a:pt x="2196083" y="710890"/>
                  </a:lnTo>
                  <a:lnTo>
                    <a:pt x="2237199" y="741055"/>
                  </a:lnTo>
                  <a:lnTo>
                    <a:pt x="2277913" y="771785"/>
                  </a:lnTo>
                  <a:lnTo>
                    <a:pt x="2318223" y="803081"/>
                  </a:lnTo>
                  <a:lnTo>
                    <a:pt x="2358104" y="834922"/>
                  </a:lnTo>
                  <a:lnTo>
                    <a:pt x="2397529" y="867287"/>
                  </a:lnTo>
                  <a:lnTo>
                    <a:pt x="2436500" y="900177"/>
                  </a:lnTo>
                  <a:lnTo>
                    <a:pt x="2475015" y="933592"/>
                  </a:lnTo>
                  <a:lnTo>
                    <a:pt x="2513076" y="967532"/>
                  </a:lnTo>
                  <a:lnTo>
                    <a:pt x="2550681" y="1001996"/>
                  </a:lnTo>
                  <a:lnTo>
                    <a:pt x="2587831" y="1036984"/>
                  </a:lnTo>
                  <a:lnTo>
                    <a:pt x="0" y="3747502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567466" y="2432979"/>
              <a:ext cx="3104515" cy="2710815"/>
            </a:xfrm>
            <a:custGeom>
              <a:avLst/>
              <a:gdLst/>
              <a:ahLst/>
              <a:cxnLst/>
              <a:rect l="l" t="t" r="r" b="b"/>
              <a:pathLst>
                <a:path w="3104515" h="2710815">
                  <a:moveTo>
                    <a:pt x="0" y="2710517"/>
                  </a:moveTo>
                  <a:lnTo>
                    <a:pt x="2587831" y="0"/>
                  </a:lnTo>
                  <a:lnTo>
                    <a:pt x="2623962" y="34957"/>
                  </a:lnTo>
                  <a:lnTo>
                    <a:pt x="2659580" y="70347"/>
                  </a:lnTo>
                  <a:lnTo>
                    <a:pt x="2694685" y="106171"/>
                  </a:lnTo>
                  <a:lnTo>
                    <a:pt x="2729277" y="142428"/>
                  </a:lnTo>
                  <a:lnTo>
                    <a:pt x="2763356" y="179119"/>
                  </a:lnTo>
                  <a:lnTo>
                    <a:pt x="2796923" y="216243"/>
                  </a:lnTo>
                  <a:lnTo>
                    <a:pt x="2829976" y="253801"/>
                  </a:lnTo>
                  <a:lnTo>
                    <a:pt x="2862517" y="291791"/>
                  </a:lnTo>
                  <a:lnTo>
                    <a:pt x="2894544" y="330216"/>
                  </a:lnTo>
                  <a:lnTo>
                    <a:pt x="2926059" y="369073"/>
                  </a:lnTo>
                  <a:lnTo>
                    <a:pt x="2957061" y="408364"/>
                  </a:lnTo>
                  <a:lnTo>
                    <a:pt x="2987549" y="448089"/>
                  </a:lnTo>
                  <a:lnTo>
                    <a:pt x="3017525" y="488247"/>
                  </a:lnTo>
                  <a:lnTo>
                    <a:pt x="3046988" y="528838"/>
                  </a:lnTo>
                  <a:lnTo>
                    <a:pt x="3075938" y="569863"/>
                  </a:lnTo>
                  <a:lnTo>
                    <a:pt x="3104375" y="611321"/>
                  </a:lnTo>
                  <a:lnTo>
                    <a:pt x="0" y="271051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63090" y="3044300"/>
              <a:ext cx="6852284" cy="5847080"/>
            </a:xfrm>
            <a:custGeom>
              <a:avLst/>
              <a:gdLst/>
              <a:ahLst/>
              <a:cxnLst/>
              <a:rect l="l" t="t" r="r" b="b"/>
              <a:pathLst>
                <a:path w="6852284" h="5847080">
                  <a:moveTo>
                    <a:pt x="3125094" y="5846640"/>
                  </a:moveTo>
                  <a:lnTo>
                    <a:pt x="3079102" y="5846612"/>
                  </a:lnTo>
                  <a:lnTo>
                    <a:pt x="3033121" y="5846020"/>
                  </a:lnTo>
                  <a:lnTo>
                    <a:pt x="2987150" y="5844863"/>
                  </a:lnTo>
                  <a:lnTo>
                    <a:pt x="2941191" y="5843142"/>
                  </a:lnTo>
                  <a:lnTo>
                    <a:pt x="2895255" y="5840858"/>
                  </a:lnTo>
                  <a:lnTo>
                    <a:pt x="2849359" y="5838010"/>
                  </a:lnTo>
                  <a:lnTo>
                    <a:pt x="2803500" y="5834600"/>
                  </a:lnTo>
                  <a:lnTo>
                    <a:pt x="2757680" y="5830626"/>
                  </a:lnTo>
                  <a:lnTo>
                    <a:pt x="2711913" y="5826090"/>
                  </a:lnTo>
                  <a:lnTo>
                    <a:pt x="2666211" y="5820994"/>
                  </a:lnTo>
                  <a:lnTo>
                    <a:pt x="2620575" y="5815337"/>
                  </a:lnTo>
                  <a:lnTo>
                    <a:pt x="2575005" y="5809119"/>
                  </a:lnTo>
                  <a:lnTo>
                    <a:pt x="2529515" y="5802344"/>
                  </a:lnTo>
                  <a:lnTo>
                    <a:pt x="2484119" y="5795011"/>
                  </a:lnTo>
                  <a:lnTo>
                    <a:pt x="2438815" y="5787122"/>
                  </a:lnTo>
                  <a:lnTo>
                    <a:pt x="2393606" y="5778676"/>
                  </a:lnTo>
                  <a:lnTo>
                    <a:pt x="2348503" y="5769676"/>
                  </a:lnTo>
                  <a:lnTo>
                    <a:pt x="2303521" y="5760125"/>
                  </a:lnTo>
                  <a:lnTo>
                    <a:pt x="2258659" y="5750022"/>
                  </a:lnTo>
                  <a:lnTo>
                    <a:pt x="2213918" y="5739368"/>
                  </a:lnTo>
                  <a:lnTo>
                    <a:pt x="2169311" y="5728166"/>
                  </a:lnTo>
                  <a:lnTo>
                    <a:pt x="2124852" y="5716419"/>
                  </a:lnTo>
                  <a:lnTo>
                    <a:pt x="2080540" y="5704127"/>
                  </a:lnTo>
                  <a:lnTo>
                    <a:pt x="2036376" y="5691291"/>
                  </a:lnTo>
                  <a:lnTo>
                    <a:pt x="1992373" y="5677913"/>
                  </a:lnTo>
                  <a:lnTo>
                    <a:pt x="1948543" y="5663999"/>
                  </a:lnTo>
                  <a:lnTo>
                    <a:pt x="1904888" y="5649548"/>
                  </a:lnTo>
                  <a:lnTo>
                    <a:pt x="1861407" y="5634560"/>
                  </a:lnTo>
                  <a:lnTo>
                    <a:pt x="1818113" y="5619039"/>
                  </a:lnTo>
                  <a:lnTo>
                    <a:pt x="1775019" y="5602991"/>
                  </a:lnTo>
                  <a:lnTo>
                    <a:pt x="1732125" y="5586415"/>
                  </a:lnTo>
                  <a:lnTo>
                    <a:pt x="1689432" y="5569312"/>
                  </a:lnTo>
                  <a:lnTo>
                    <a:pt x="1646952" y="5551686"/>
                  </a:lnTo>
                  <a:lnTo>
                    <a:pt x="1604697" y="5533542"/>
                  </a:lnTo>
                  <a:lnTo>
                    <a:pt x="1562668" y="5514882"/>
                  </a:lnTo>
                  <a:lnTo>
                    <a:pt x="1520866" y="5495704"/>
                  </a:lnTo>
                  <a:lnTo>
                    <a:pt x="1479301" y="5476014"/>
                  </a:lnTo>
                  <a:lnTo>
                    <a:pt x="1437988" y="5455820"/>
                  </a:lnTo>
                  <a:lnTo>
                    <a:pt x="1396925" y="5435119"/>
                  </a:lnTo>
                  <a:lnTo>
                    <a:pt x="1356114" y="5413914"/>
                  </a:lnTo>
                  <a:lnTo>
                    <a:pt x="1315566" y="5392208"/>
                  </a:lnTo>
                  <a:lnTo>
                    <a:pt x="1275294" y="5370011"/>
                  </a:lnTo>
                  <a:lnTo>
                    <a:pt x="1235296" y="5347320"/>
                  </a:lnTo>
                  <a:lnTo>
                    <a:pt x="1195575" y="5324137"/>
                  </a:lnTo>
                  <a:lnTo>
                    <a:pt x="1156141" y="5300469"/>
                  </a:lnTo>
                  <a:lnTo>
                    <a:pt x="1117006" y="5276322"/>
                  </a:lnTo>
                  <a:lnTo>
                    <a:pt x="1078170" y="5251696"/>
                  </a:lnTo>
                  <a:lnTo>
                    <a:pt x="1039633" y="5226592"/>
                  </a:lnTo>
                  <a:lnTo>
                    <a:pt x="1001408" y="5201017"/>
                  </a:lnTo>
                  <a:lnTo>
                    <a:pt x="963505" y="5174979"/>
                  </a:lnTo>
                  <a:lnTo>
                    <a:pt x="925925" y="5148478"/>
                  </a:lnTo>
                  <a:lnTo>
                    <a:pt x="888666" y="5121513"/>
                  </a:lnTo>
                  <a:lnTo>
                    <a:pt x="851742" y="5094094"/>
                  </a:lnTo>
                  <a:lnTo>
                    <a:pt x="815162" y="5066227"/>
                  </a:lnTo>
                  <a:lnTo>
                    <a:pt x="778927" y="5037914"/>
                  </a:lnTo>
                  <a:lnTo>
                    <a:pt x="743037" y="5009153"/>
                  </a:lnTo>
                  <a:lnTo>
                    <a:pt x="707503" y="4979955"/>
                  </a:lnTo>
                  <a:lnTo>
                    <a:pt x="672334" y="4950327"/>
                  </a:lnTo>
                  <a:lnTo>
                    <a:pt x="637533" y="4920270"/>
                  </a:lnTo>
                  <a:lnTo>
                    <a:pt x="603097" y="4889783"/>
                  </a:lnTo>
                  <a:lnTo>
                    <a:pt x="569038" y="4858876"/>
                  </a:lnTo>
                  <a:lnTo>
                    <a:pt x="535366" y="4827558"/>
                  </a:lnTo>
                  <a:lnTo>
                    <a:pt x="502081" y="4795829"/>
                  </a:lnTo>
                  <a:lnTo>
                    <a:pt x="469182" y="4763689"/>
                  </a:lnTo>
                  <a:lnTo>
                    <a:pt x="436681" y="4731148"/>
                  </a:lnTo>
                  <a:lnTo>
                    <a:pt x="404586" y="4698216"/>
                  </a:lnTo>
                  <a:lnTo>
                    <a:pt x="372898" y="4664892"/>
                  </a:lnTo>
                  <a:lnTo>
                    <a:pt x="341616" y="4631177"/>
                  </a:lnTo>
                  <a:lnTo>
                    <a:pt x="310750" y="4597081"/>
                  </a:lnTo>
                  <a:lnTo>
                    <a:pt x="280310" y="4562613"/>
                  </a:lnTo>
                  <a:lnTo>
                    <a:pt x="250295" y="4527775"/>
                  </a:lnTo>
                  <a:lnTo>
                    <a:pt x="220705" y="4492565"/>
                  </a:lnTo>
                  <a:lnTo>
                    <a:pt x="191550" y="4456995"/>
                  </a:lnTo>
                  <a:lnTo>
                    <a:pt x="162838" y="4421076"/>
                  </a:lnTo>
                  <a:lnTo>
                    <a:pt x="134568" y="4384806"/>
                  </a:lnTo>
                  <a:lnTo>
                    <a:pt x="106741" y="4348187"/>
                  </a:lnTo>
                  <a:lnTo>
                    <a:pt x="79367" y="4311229"/>
                  </a:lnTo>
                  <a:lnTo>
                    <a:pt x="52451" y="4273944"/>
                  </a:lnTo>
                  <a:lnTo>
                    <a:pt x="25996" y="4236331"/>
                  </a:lnTo>
                  <a:lnTo>
                    <a:pt x="0" y="4198391"/>
                  </a:lnTo>
                  <a:lnTo>
                    <a:pt x="6208751" y="0"/>
                  </a:lnTo>
                  <a:lnTo>
                    <a:pt x="6234280" y="38256"/>
                  </a:lnTo>
                  <a:lnTo>
                    <a:pt x="6259333" y="76817"/>
                  </a:lnTo>
                  <a:lnTo>
                    <a:pt x="6283911" y="115682"/>
                  </a:lnTo>
                  <a:lnTo>
                    <a:pt x="6308014" y="154853"/>
                  </a:lnTo>
                  <a:lnTo>
                    <a:pt x="6331635" y="194316"/>
                  </a:lnTo>
                  <a:lnTo>
                    <a:pt x="6354766" y="234059"/>
                  </a:lnTo>
                  <a:lnTo>
                    <a:pt x="6377408" y="274084"/>
                  </a:lnTo>
                  <a:lnTo>
                    <a:pt x="6399560" y="314390"/>
                  </a:lnTo>
                  <a:lnTo>
                    <a:pt x="6421216" y="354964"/>
                  </a:lnTo>
                  <a:lnTo>
                    <a:pt x="6442369" y="395795"/>
                  </a:lnTo>
                  <a:lnTo>
                    <a:pt x="6463019" y="436883"/>
                  </a:lnTo>
                  <a:lnTo>
                    <a:pt x="6483167" y="478227"/>
                  </a:lnTo>
                  <a:lnTo>
                    <a:pt x="6502806" y="519815"/>
                  </a:lnTo>
                  <a:lnTo>
                    <a:pt x="6521930" y="561635"/>
                  </a:lnTo>
                  <a:lnTo>
                    <a:pt x="6540539" y="603686"/>
                  </a:lnTo>
                  <a:lnTo>
                    <a:pt x="6558634" y="645969"/>
                  </a:lnTo>
                  <a:lnTo>
                    <a:pt x="6576209" y="688471"/>
                  </a:lnTo>
                  <a:lnTo>
                    <a:pt x="6593258" y="731178"/>
                  </a:lnTo>
                  <a:lnTo>
                    <a:pt x="6609782" y="774092"/>
                  </a:lnTo>
                  <a:lnTo>
                    <a:pt x="6625780" y="817212"/>
                  </a:lnTo>
                  <a:lnTo>
                    <a:pt x="6641248" y="860525"/>
                  </a:lnTo>
                  <a:lnTo>
                    <a:pt x="6656181" y="904017"/>
                  </a:lnTo>
                  <a:lnTo>
                    <a:pt x="6670579" y="947690"/>
                  </a:lnTo>
                  <a:lnTo>
                    <a:pt x="6684442" y="991543"/>
                  </a:lnTo>
                  <a:lnTo>
                    <a:pt x="6697766" y="1035563"/>
                  </a:lnTo>
                  <a:lnTo>
                    <a:pt x="6710547" y="1079736"/>
                  </a:lnTo>
                  <a:lnTo>
                    <a:pt x="6722785" y="1124062"/>
                  </a:lnTo>
                  <a:lnTo>
                    <a:pt x="6734479" y="1168543"/>
                  </a:lnTo>
                  <a:lnTo>
                    <a:pt x="6745627" y="1213163"/>
                  </a:lnTo>
                  <a:lnTo>
                    <a:pt x="6756225" y="1257910"/>
                  </a:lnTo>
                  <a:lnTo>
                    <a:pt x="6766273" y="1302784"/>
                  </a:lnTo>
                  <a:lnTo>
                    <a:pt x="6775771" y="1347785"/>
                  </a:lnTo>
                  <a:lnTo>
                    <a:pt x="6784717" y="1392898"/>
                  </a:lnTo>
                  <a:lnTo>
                    <a:pt x="6793106" y="1438112"/>
                  </a:lnTo>
                  <a:lnTo>
                    <a:pt x="6800941" y="1483424"/>
                  </a:lnTo>
                  <a:lnTo>
                    <a:pt x="6808219" y="1528837"/>
                  </a:lnTo>
                  <a:lnTo>
                    <a:pt x="6814940" y="1574335"/>
                  </a:lnTo>
                  <a:lnTo>
                    <a:pt x="6821101" y="1619905"/>
                  </a:lnTo>
                  <a:lnTo>
                    <a:pt x="6826702" y="1665548"/>
                  </a:lnTo>
                  <a:lnTo>
                    <a:pt x="6831744" y="1711263"/>
                  </a:lnTo>
                  <a:lnTo>
                    <a:pt x="6836224" y="1757036"/>
                  </a:lnTo>
                  <a:lnTo>
                    <a:pt x="6840142" y="1802854"/>
                  </a:lnTo>
                  <a:lnTo>
                    <a:pt x="6843497" y="1848716"/>
                  </a:lnTo>
                  <a:lnTo>
                    <a:pt x="6846289" y="1894623"/>
                  </a:lnTo>
                  <a:lnTo>
                    <a:pt x="6848518" y="1940561"/>
                  </a:lnTo>
                  <a:lnTo>
                    <a:pt x="6850183" y="1986516"/>
                  </a:lnTo>
                  <a:lnTo>
                    <a:pt x="6851283" y="2032488"/>
                  </a:lnTo>
                  <a:lnTo>
                    <a:pt x="6851820" y="2078477"/>
                  </a:lnTo>
                  <a:lnTo>
                    <a:pt x="6851792" y="2124469"/>
                  </a:lnTo>
                  <a:lnTo>
                    <a:pt x="6851200" y="2170450"/>
                  </a:lnTo>
                  <a:lnTo>
                    <a:pt x="6850043" y="2216420"/>
                  </a:lnTo>
                  <a:lnTo>
                    <a:pt x="6848323" y="2262380"/>
                  </a:lnTo>
                  <a:lnTo>
                    <a:pt x="6846038" y="2308315"/>
                  </a:lnTo>
                  <a:lnTo>
                    <a:pt x="6843190" y="2354212"/>
                  </a:lnTo>
                  <a:lnTo>
                    <a:pt x="6839780" y="2400070"/>
                  </a:lnTo>
                  <a:lnTo>
                    <a:pt x="6835806" y="2445890"/>
                  </a:lnTo>
                  <a:lnTo>
                    <a:pt x="6831270" y="2491658"/>
                  </a:lnTo>
                  <a:lnTo>
                    <a:pt x="6826174" y="2537360"/>
                  </a:lnTo>
                  <a:lnTo>
                    <a:pt x="6820517" y="2582996"/>
                  </a:lnTo>
                  <a:lnTo>
                    <a:pt x="6814299" y="2628565"/>
                  </a:lnTo>
                  <a:lnTo>
                    <a:pt x="6807523" y="2674055"/>
                  </a:lnTo>
                  <a:lnTo>
                    <a:pt x="6800191" y="2719452"/>
                  </a:lnTo>
                  <a:lnTo>
                    <a:pt x="6792302" y="2764755"/>
                  </a:lnTo>
                  <a:lnTo>
                    <a:pt x="6783856" y="2809965"/>
                  </a:lnTo>
                  <a:lnTo>
                    <a:pt x="6774856" y="2855068"/>
                  </a:lnTo>
                  <a:lnTo>
                    <a:pt x="6765305" y="2900050"/>
                  </a:lnTo>
                  <a:lnTo>
                    <a:pt x="6755202" y="2944911"/>
                  </a:lnTo>
                  <a:lnTo>
                    <a:pt x="6744548" y="2989652"/>
                  </a:lnTo>
                  <a:lnTo>
                    <a:pt x="6733346" y="3034259"/>
                  </a:lnTo>
                  <a:lnTo>
                    <a:pt x="6721599" y="3078719"/>
                  </a:lnTo>
                  <a:lnTo>
                    <a:pt x="6709307" y="3123030"/>
                  </a:lnTo>
                  <a:lnTo>
                    <a:pt x="6696471" y="3167195"/>
                  </a:lnTo>
                  <a:lnTo>
                    <a:pt x="6683093" y="3211198"/>
                  </a:lnTo>
                  <a:lnTo>
                    <a:pt x="6669179" y="3255027"/>
                  </a:lnTo>
                  <a:lnTo>
                    <a:pt x="6654727" y="3298683"/>
                  </a:lnTo>
                  <a:lnTo>
                    <a:pt x="6639739" y="3342164"/>
                  </a:lnTo>
                  <a:lnTo>
                    <a:pt x="6624219" y="3385458"/>
                  </a:lnTo>
                  <a:lnTo>
                    <a:pt x="6608170" y="3428552"/>
                  </a:lnTo>
                  <a:lnTo>
                    <a:pt x="6591594" y="3471445"/>
                  </a:lnTo>
                  <a:lnTo>
                    <a:pt x="6574491" y="3514139"/>
                  </a:lnTo>
                  <a:lnTo>
                    <a:pt x="6556865" y="3556619"/>
                  </a:lnTo>
                  <a:lnTo>
                    <a:pt x="6538722" y="3598873"/>
                  </a:lnTo>
                  <a:lnTo>
                    <a:pt x="6520061" y="3640902"/>
                  </a:lnTo>
                  <a:lnTo>
                    <a:pt x="6500883" y="3682705"/>
                  </a:lnTo>
                  <a:lnTo>
                    <a:pt x="6481194" y="3724269"/>
                  </a:lnTo>
                  <a:lnTo>
                    <a:pt x="6460999" y="3765583"/>
                  </a:lnTo>
                  <a:lnTo>
                    <a:pt x="6440299" y="3806645"/>
                  </a:lnTo>
                  <a:lnTo>
                    <a:pt x="6419093" y="3847456"/>
                  </a:lnTo>
                  <a:lnTo>
                    <a:pt x="6397388" y="3888005"/>
                  </a:lnTo>
                  <a:lnTo>
                    <a:pt x="6375190" y="3928277"/>
                  </a:lnTo>
                  <a:lnTo>
                    <a:pt x="6352500" y="3968274"/>
                  </a:lnTo>
                  <a:lnTo>
                    <a:pt x="6329317" y="4007996"/>
                  </a:lnTo>
                  <a:lnTo>
                    <a:pt x="6305648" y="4047430"/>
                  </a:lnTo>
                  <a:lnTo>
                    <a:pt x="6281501" y="4086565"/>
                  </a:lnTo>
                  <a:lnTo>
                    <a:pt x="6256876" y="4125401"/>
                  </a:lnTo>
                  <a:lnTo>
                    <a:pt x="6231772" y="4163937"/>
                  </a:lnTo>
                  <a:lnTo>
                    <a:pt x="6206197" y="4202163"/>
                  </a:lnTo>
                  <a:lnTo>
                    <a:pt x="6180159" y="4240066"/>
                  </a:lnTo>
                  <a:lnTo>
                    <a:pt x="6153657" y="4277646"/>
                  </a:lnTo>
                  <a:lnTo>
                    <a:pt x="6126693" y="4314904"/>
                  </a:lnTo>
                  <a:lnTo>
                    <a:pt x="6099273" y="4351829"/>
                  </a:lnTo>
                  <a:lnTo>
                    <a:pt x="6071406" y="4388408"/>
                  </a:lnTo>
                  <a:lnTo>
                    <a:pt x="6043093" y="4424643"/>
                  </a:lnTo>
                  <a:lnTo>
                    <a:pt x="6014333" y="4460533"/>
                  </a:lnTo>
                  <a:lnTo>
                    <a:pt x="5985134" y="4496068"/>
                  </a:lnTo>
                  <a:lnTo>
                    <a:pt x="5955506" y="4531236"/>
                  </a:lnTo>
                  <a:lnTo>
                    <a:pt x="5925449" y="4566038"/>
                  </a:lnTo>
                  <a:lnTo>
                    <a:pt x="5894962" y="4600474"/>
                  </a:lnTo>
                  <a:lnTo>
                    <a:pt x="5864055" y="4634533"/>
                  </a:lnTo>
                  <a:lnTo>
                    <a:pt x="5832737" y="4668205"/>
                  </a:lnTo>
                  <a:lnTo>
                    <a:pt x="5801008" y="4701490"/>
                  </a:lnTo>
                  <a:lnTo>
                    <a:pt x="5768869" y="4734388"/>
                  </a:lnTo>
                  <a:lnTo>
                    <a:pt x="5736328" y="4766890"/>
                  </a:lnTo>
                  <a:lnTo>
                    <a:pt x="5703396" y="4798985"/>
                  </a:lnTo>
                  <a:lnTo>
                    <a:pt x="5670072" y="4830673"/>
                  </a:lnTo>
                  <a:lnTo>
                    <a:pt x="5636357" y="4861955"/>
                  </a:lnTo>
                  <a:lnTo>
                    <a:pt x="5602260" y="4892820"/>
                  </a:lnTo>
                  <a:lnTo>
                    <a:pt x="5567793" y="4923261"/>
                  </a:lnTo>
                  <a:lnTo>
                    <a:pt x="5532954" y="4953276"/>
                  </a:lnTo>
                  <a:lnTo>
                    <a:pt x="5497745" y="4982865"/>
                  </a:lnTo>
                  <a:lnTo>
                    <a:pt x="5462175" y="5012021"/>
                  </a:lnTo>
                  <a:lnTo>
                    <a:pt x="5426255" y="5040733"/>
                  </a:lnTo>
                  <a:lnTo>
                    <a:pt x="5389986" y="5069003"/>
                  </a:lnTo>
                  <a:lnTo>
                    <a:pt x="5353367" y="5096829"/>
                  </a:lnTo>
                  <a:lnTo>
                    <a:pt x="5316409" y="5124204"/>
                  </a:lnTo>
                  <a:lnTo>
                    <a:pt x="5279124" y="5151119"/>
                  </a:lnTo>
                  <a:lnTo>
                    <a:pt x="5241511" y="5177575"/>
                  </a:lnTo>
                  <a:lnTo>
                    <a:pt x="5203571" y="5203571"/>
                  </a:lnTo>
                  <a:lnTo>
                    <a:pt x="5165315" y="5229100"/>
                  </a:lnTo>
                  <a:lnTo>
                    <a:pt x="5126754" y="5254153"/>
                  </a:lnTo>
                  <a:lnTo>
                    <a:pt x="5087888" y="5278731"/>
                  </a:lnTo>
                  <a:lnTo>
                    <a:pt x="5048718" y="5302834"/>
                  </a:lnTo>
                  <a:lnTo>
                    <a:pt x="5009255" y="5326455"/>
                  </a:lnTo>
                  <a:lnTo>
                    <a:pt x="4969511" y="5349586"/>
                  </a:lnTo>
                  <a:lnTo>
                    <a:pt x="4929486" y="5372228"/>
                  </a:lnTo>
                  <a:lnTo>
                    <a:pt x="4889181" y="5394380"/>
                  </a:lnTo>
                  <a:lnTo>
                    <a:pt x="4848606" y="5416036"/>
                  </a:lnTo>
                  <a:lnTo>
                    <a:pt x="4807775" y="5437189"/>
                  </a:lnTo>
                  <a:lnTo>
                    <a:pt x="4766688" y="5457839"/>
                  </a:lnTo>
                  <a:lnTo>
                    <a:pt x="4725344" y="5477987"/>
                  </a:lnTo>
                  <a:lnTo>
                    <a:pt x="4683756" y="5497626"/>
                  </a:lnTo>
                  <a:lnTo>
                    <a:pt x="4641936" y="5516750"/>
                  </a:lnTo>
                  <a:lnTo>
                    <a:pt x="4599885" y="5535360"/>
                  </a:lnTo>
                  <a:lnTo>
                    <a:pt x="4557602" y="5553454"/>
                  </a:lnTo>
                  <a:lnTo>
                    <a:pt x="4515100" y="5571029"/>
                  </a:lnTo>
                  <a:lnTo>
                    <a:pt x="4472392" y="5588078"/>
                  </a:lnTo>
                  <a:lnTo>
                    <a:pt x="4429479" y="5604602"/>
                  </a:lnTo>
                  <a:lnTo>
                    <a:pt x="4386359" y="5620600"/>
                  </a:lnTo>
                  <a:lnTo>
                    <a:pt x="4343046" y="5636068"/>
                  </a:lnTo>
                  <a:lnTo>
                    <a:pt x="4299553" y="5651001"/>
                  </a:lnTo>
                  <a:lnTo>
                    <a:pt x="4255880" y="5665399"/>
                  </a:lnTo>
                  <a:lnTo>
                    <a:pt x="4212028" y="5679262"/>
                  </a:lnTo>
                  <a:lnTo>
                    <a:pt x="4168008" y="5692586"/>
                  </a:lnTo>
                  <a:lnTo>
                    <a:pt x="4123835" y="5705367"/>
                  </a:lnTo>
                  <a:lnTo>
                    <a:pt x="4079508" y="5717605"/>
                  </a:lnTo>
                  <a:lnTo>
                    <a:pt x="4035028" y="5729299"/>
                  </a:lnTo>
                  <a:lnTo>
                    <a:pt x="3990407" y="5740447"/>
                  </a:lnTo>
                  <a:lnTo>
                    <a:pt x="3945660" y="5751045"/>
                  </a:lnTo>
                  <a:lnTo>
                    <a:pt x="3900786" y="5761094"/>
                  </a:lnTo>
                  <a:lnTo>
                    <a:pt x="3855786" y="5770592"/>
                  </a:lnTo>
                  <a:lnTo>
                    <a:pt x="3810672" y="5779537"/>
                  </a:lnTo>
                  <a:lnTo>
                    <a:pt x="3765459" y="5787927"/>
                  </a:lnTo>
                  <a:lnTo>
                    <a:pt x="3720146" y="5795761"/>
                  </a:lnTo>
                  <a:lnTo>
                    <a:pt x="3674734" y="5803040"/>
                  </a:lnTo>
                  <a:lnTo>
                    <a:pt x="3629236" y="5809760"/>
                  </a:lnTo>
                  <a:lnTo>
                    <a:pt x="3583665" y="5815922"/>
                  </a:lnTo>
                  <a:lnTo>
                    <a:pt x="3538023" y="5821523"/>
                  </a:lnTo>
                  <a:lnTo>
                    <a:pt x="3492308" y="5826564"/>
                  </a:lnTo>
                  <a:lnTo>
                    <a:pt x="3446535" y="5831045"/>
                  </a:lnTo>
                  <a:lnTo>
                    <a:pt x="3400717" y="5834962"/>
                  </a:lnTo>
                  <a:lnTo>
                    <a:pt x="3354854" y="5838317"/>
                  </a:lnTo>
                  <a:lnTo>
                    <a:pt x="3308947" y="5841109"/>
                  </a:lnTo>
                  <a:lnTo>
                    <a:pt x="3263009" y="5843338"/>
                  </a:lnTo>
                  <a:lnTo>
                    <a:pt x="3217054" y="5845003"/>
                  </a:lnTo>
                  <a:lnTo>
                    <a:pt x="3171083" y="5846103"/>
                  </a:lnTo>
                  <a:lnTo>
                    <a:pt x="3125094" y="5846640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235542" y="5143496"/>
              <a:ext cx="3332479" cy="2099310"/>
            </a:xfrm>
            <a:custGeom>
              <a:avLst/>
              <a:gdLst/>
              <a:ahLst/>
              <a:cxnLst/>
              <a:rect l="l" t="t" r="r" b="b"/>
              <a:pathLst>
                <a:path w="3332479" h="2099309">
                  <a:moveTo>
                    <a:pt x="227548" y="2099195"/>
                  </a:moveTo>
                  <a:lnTo>
                    <a:pt x="200002" y="2057874"/>
                  </a:lnTo>
                  <a:lnTo>
                    <a:pt x="173023" y="2016218"/>
                  </a:lnTo>
                  <a:lnTo>
                    <a:pt x="146608" y="1974227"/>
                  </a:lnTo>
                  <a:lnTo>
                    <a:pt x="120760" y="1931901"/>
                  </a:lnTo>
                  <a:lnTo>
                    <a:pt x="95477" y="1889239"/>
                  </a:lnTo>
                  <a:lnTo>
                    <a:pt x="70759" y="1846242"/>
                  </a:lnTo>
                  <a:lnTo>
                    <a:pt x="46607" y="1802911"/>
                  </a:lnTo>
                  <a:lnTo>
                    <a:pt x="23020" y="1759244"/>
                  </a:lnTo>
                  <a:lnTo>
                    <a:pt x="0" y="1715241"/>
                  </a:lnTo>
                  <a:lnTo>
                    <a:pt x="3331923" y="0"/>
                  </a:lnTo>
                  <a:lnTo>
                    <a:pt x="227548" y="2099195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090826" y="5143496"/>
              <a:ext cx="3477260" cy="1715770"/>
            </a:xfrm>
            <a:custGeom>
              <a:avLst/>
              <a:gdLst/>
              <a:ahLst/>
              <a:cxnLst/>
              <a:rect l="l" t="t" r="r" b="b"/>
              <a:pathLst>
                <a:path w="3477259" h="1715770">
                  <a:moveTo>
                    <a:pt x="144715" y="1715241"/>
                  </a:moveTo>
                  <a:lnTo>
                    <a:pt x="122241" y="1670864"/>
                  </a:lnTo>
                  <a:lnTo>
                    <a:pt x="100367" y="1626213"/>
                  </a:lnTo>
                  <a:lnTo>
                    <a:pt x="79093" y="1581287"/>
                  </a:lnTo>
                  <a:lnTo>
                    <a:pt x="58420" y="1536086"/>
                  </a:lnTo>
                  <a:lnTo>
                    <a:pt x="38346" y="1490611"/>
                  </a:lnTo>
                  <a:lnTo>
                    <a:pt x="18873" y="1444862"/>
                  </a:lnTo>
                  <a:lnTo>
                    <a:pt x="0" y="1398838"/>
                  </a:lnTo>
                  <a:lnTo>
                    <a:pt x="3476639" y="0"/>
                  </a:lnTo>
                  <a:lnTo>
                    <a:pt x="144715" y="1715241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820502" y="5143496"/>
              <a:ext cx="3747135" cy="1398905"/>
            </a:xfrm>
            <a:custGeom>
              <a:avLst/>
              <a:gdLst/>
              <a:ahLst/>
              <a:cxnLst/>
              <a:rect l="l" t="t" r="r" b="b"/>
              <a:pathLst>
                <a:path w="3747134" h="1398904">
                  <a:moveTo>
                    <a:pt x="270323" y="1398838"/>
                  </a:moveTo>
                  <a:lnTo>
                    <a:pt x="252315" y="1353227"/>
                  </a:lnTo>
                  <a:lnTo>
                    <a:pt x="234919" y="1307433"/>
                  </a:lnTo>
                  <a:lnTo>
                    <a:pt x="218137" y="1261455"/>
                  </a:lnTo>
                  <a:lnTo>
                    <a:pt x="201967" y="1215294"/>
                  </a:lnTo>
                  <a:lnTo>
                    <a:pt x="186410" y="1168949"/>
                  </a:lnTo>
                  <a:lnTo>
                    <a:pt x="171466" y="1122420"/>
                  </a:lnTo>
                  <a:lnTo>
                    <a:pt x="157134" y="1075708"/>
                  </a:lnTo>
                  <a:lnTo>
                    <a:pt x="143415" y="1028812"/>
                  </a:lnTo>
                  <a:lnTo>
                    <a:pt x="130309" y="981732"/>
                  </a:lnTo>
                  <a:lnTo>
                    <a:pt x="117816" y="934469"/>
                  </a:lnTo>
                  <a:lnTo>
                    <a:pt x="105936" y="887022"/>
                  </a:lnTo>
                  <a:lnTo>
                    <a:pt x="94668" y="839392"/>
                  </a:lnTo>
                  <a:lnTo>
                    <a:pt x="84014" y="791578"/>
                  </a:lnTo>
                  <a:lnTo>
                    <a:pt x="73972" y="743580"/>
                  </a:lnTo>
                  <a:lnTo>
                    <a:pt x="64554" y="695456"/>
                  </a:lnTo>
                  <a:lnTo>
                    <a:pt x="55773" y="647262"/>
                  </a:lnTo>
                  <a:lnTo>
                    <a:pt x="47627" y="599000"/>
                  </a:lnTo>
                  <a:lnTo>
                    <a:pt x="40117" y="550668"/>
                  </a:lnTo>
                  <a:lnTo>
                    <a:pt x="33244" y="502267"/>
                  </a:lnTo>
                  <a:lnTo>
                    <a:pt x="27006" y="453797"/>
                  </a:lnTo>
                  <a:lnTo>
                    <a:pt x="21404" y="405258"/>
                  </a:lnTo>
                  <a:lnTo>
                    <a:pt x="16439" y="356650"/>
                  </a:lnTo>
                  <a:lnTo>
                    <a:pt x="12109" y="307972"/>
                  </a:lnTo>
                  <a:lnTo>
                    <a:pt x="8415" y="259225"/>
                  </a:lnTo>
                  <a:lnTo>
                    <a:pt x="5357" y="210409"/>
                  </a:lnTo>
                  <a:lnTo>
                    <a:pt x="2935" y="161524"/>
                  </a:lnTo>
                  <a:lnTo>
                    <a:pt x="1149" y="112570"/>
                  </a:lnTo>
                  <a:lnTo>
                    <a:pt x="0" y="63546"/>
                  </a:lnTo>
                  <a:lnTo>
                    <a:pt x="3746963" y="0"/>
                  </a:lnTo>
                  <a:lnTo>
                    <a:pt x="270323" y="1398838"/>
                  </a:lnTo>
                  <a:close/>
                </a:path>
              </a:pathLst>
            </a:custGeom>
            <a:solidFill>
              <a:srgbClr val="952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19975" y="2802566"/>
              <a:ext cx="3747770" cy="2404745"/>
            </a:xfrm>
            <a:custGeom>
              <a:avLst/>
              <a:gdLst/>
              <a:ahLst/>
              <a:cxnLst/>
              <a:rect l="l" t="t" r="r" b="b"/>
              <a:pathLst>
                <a:path w="3747770" h="2404745">
                  <a:moveTo>
                    <a:pt x="527" y="2404477"/>
                  </a:moveTo>
                  <a:lnTo>
                    <a:pt x="0" y="2350461"/>
                  </a:lnTo>
                  <a:lnTo>
                    <a:pt x="250" y="2296466"/>
                  </a:lnTo>
                  <a:lnTo>
                    <a:pt x="1279" y="2242491"/>
                  </a:lnTo>
                  <a:lnTo>
                    <a:pt x="3087" y="2188537"/>
                  </a:lnTo>
                  <a:lnTo>
                    <a:pt x="5672" y="2134603"/>
                  </a:lnTo>
                  <a:lnTo>
                    <a:pt x="9035" y="2080690"/>
                  </a:lnTo>
                  <a:lnTo>
                    <a:pt x="13174" y="2026831"/>
                  </a:lnTo>
                  <a:lnTo>
                    <a:pt x="18086" y="1973059"/>
                  </a:lnTo>
                  <a:lnTo>
                    <a:pt x="23772" y="1919375"/>
                  </a:lnTo>
                  <a:lnTo>
                    <a:pt x="30231" y="1865778"/>
                  </a:lnTo>
                  <a:lnTo>
                    <a:pt x="37464" y="1812269"/>
                  </a:lnTo>
                  <a:lnTo>
                    <a:pt x="45470" y="1758847"/>
                  </a:lnTo>
                  <a:lnTo>
                    <a:pt x="54244" y="1705546"/>
                  </a:lnTo>
                  <a:lnTo>
                    <a:pt x="63781" y="1652400"/>
                  </a:lnTo>
                  <a:lnTo>
                    <a:pt x="74082" y="1599407"/>
                  </a:lnTo>
                  <a:lnTo>
                    <a:pt x="85145" y="1546568"/>
                  </a:lnTo>
                  <a:lnTo>
                    <a:pt x="96971" y="1493884"/>
                  </a:lnTo>
                  <a:lnTo>
                    <a:pt x="109560" y="1441353"/>
                  </a:lnTo>
                  <a:lnTo>
                    <a:pt x="122904" y="1389009"/>
                  </a:lnTo>
                  <a:lnTo>
                    <a:pt x="136995" y="1336884"/>
                  </a:lnTo>
                  <a:lnTo>
                    <a:pt x="151833" y="1284979"/>
                  </a:lnTo>
                  <a:lnTo>
                    <a:pt x="167417" y="1233293"/>
                  </a:lnTo>
                  <a:lnTo>
                    <a:pt x="183748" y="1181826"/>
                  </a:lnTo>
                  <a:lnTo>
                    <a:pt x="200826" y="1130579"/>
                  </a:lnTo>
                  <a:lnTo>
                    <a:pt x="218641" y="1079582"/>
                  </a:lnTo>
                  <a:lnTo>
                    <a:pt x="237180" y="1028869"/>
                  </a:lnTo>
                  <a:lnTo>
                    <a:pt x="256444" y="978439"/>
                  </a:lnTo>
                  <a:lnTo>
                    <a:pt x="276433" y="928291"/>
                  </a:lnTo>
                  <a:lnTo>
                    <a:pt x="297148" y="878427"/>
                  </a:lnTo>
                  <a:lnTo>
                    <a:pt x="318587" y="828846"/>
                  </a:lnTo>
                  <a:lnTo>
                    <a:pt x="340738" y="779578"/>
                  </a:lnTo>
                  <a:lnTo>
                    <a:pt x="363587" y="730655"/>
                  </a:lnTo>
                  <a:lnTo>
                    <a:pt x="387134" y="682077"/>
                  </a:lnTo>
                  <a:lnTo>
                    <a:pt x="411379" y="633843"/>
                  </a:lnTo>
                  <a:lnTo>
                    <a:pt x="436322" y="585954"/>
                  </a:lnTo>
                  <a:lnTo>
                    <a:pt x="461962" y="538409"/>
                  </a:lnTo>
                  <a:lnTo>
                    <a:pt x="488285" y="491238"/>
                  </a:lnTo>
                  <a:lnTo>
                    <a:pt x="515273" y="444471"/>
                  </a:lnTo>
                  <a:lnTo>
                    <a:pt x="542927" y="398107"/>
                  </a:lnTo>
                  <a:lnTo>
                    <a:pt x="571246" y="352147"/>
                  </a:lnTo>
                  <a:lnTo>
                    <a:pt x="600231" y="306590"/>
                  </a:lnTo>
                  <a:lnTo>
                    <a:pt x="629882" y="261437"/>
                  </a:lnTo>
                  <a:lnTo>
                    <a:pt x="660179" y="216715"/>
                  </a:lnTo>
                  <a:lnTo>
                    <a:pt x="691105" y="172453"/>
                  </a:lnTo>
                  <a:lnTo>
                    <a:pt x="722659" y="128651"/>
                  </a:lnTo>
                  <a:lnTo>
                    <a:pt x="754841" y="85307"/>
                  </a:lnTo>
                  <a:lnTo>
                    <a:pt x="787651" y="42424"/>
                  </a:lnTo>
                  <a:lnTo>
                    <a:pt x="821090" y="0"/>
                  </a:lnTo>
                  <a:lnTo>
                    <a:pt x="3747490" y="2340930"/>
                  </a:lnTo>
                  <a:lnTo>
                    <a:pt x="527" y="2404477"/>
                  </a:lnTo>
                  <a:close/>
                </a:path>
              </a:pathLst>
            </a:custGeom>
            <a:solidFill>
              <a:srgbClr val="ED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641065" y="1395994"/>
              <a:ext cx="2926715" cy="3747770"/>
            </a:xfrm>
            <a:custGeom>
              <a:avLst/>
              <a:gdLst/>
              <a:ahLst/>
              <a:cxnLst/>
              <a:rect l="l" t="t" r="r" b="b"/>
              <a:pathLst>
                <a:path w="2926715" h="3747770">
                  <a:moveTo>
                    <a:pt x="2926400" y="3747502"/>
                  </a:moveTo>
                  <a:lnTo>
                    <a:pt x="0" y="1406571"/>
                  </a:lnTo>
                  <a:lnTo>
                    <a:pt x="33061" y="1365829"/>
                  </a:lnTo>
                  <a:lnTo>
                    <a:pt x="66683" y="1325561"/>
                  </a:lnTo>
                  <a:lnTo>
                    <a:pt x="100866" y="1285767"/>
                  </a:lnTo>
                  <a:lnTo>
                    <a:pt x="135610" y="1246449"/>
                  </a:lnTo>
                  <a:lnTo>
                    <a:pt x="170900" y="1207621"/>
                  </a:lnTo>
                  <a:lnTo>
                    <a:pt x="206723" y="1169298"/>
                  </a:lnTo>
                  <a:lnTo>
                    <a:pt x="243080" y="1131480"/>
                  </a:lnTo>
                  <a:lnTo>
                    <a:pt x="279970" y="1094168"/>
                  </a:lnTo>
                  <a:lnTo>
                    <a:pt x="317378" y="1057376"/>
                  </a:lnTo>
                  <a:lnTo>
                    <a:pt x="355290" y="1021118"/>
                  </a:lnTo>
                  <a:lnTo>
                    <a:pt x="393706" y="985395"/>
                  </a:lnTo>
                  <a:lnTo>
                    <a:pt x="432626" y="950205"/>
                  </a:lnTo>
                  <a:lnTo>
                    <a:pt x="472035" y="915565"/>
                  </a:lnTo>
                  <a:lnTo>
                    <a:pt x="511917" y="881486"/>
                  </a:lnTo>
                  <a:lnTo>
                    <a:pt x="552273" y="847968"/>
                  </a:lnTo>
                  <a:lnTo>
                    <a:pt x="593101" y="815013"/>
                  </a:lnTo>
                  <a:lnTo>
                    <a:pt x="634387" y="782632"/>
                  </a:lnTo>
                  <a:lnTo>
                    <a:pt x="676114" y="750839"/>
                  </a:lnTo>
                  <a:lnTo>
                    <a:pt x="718282" y="719633"/>
                  </a:lnTo>
                  <a:lnTo>
                    <a:pt x="760891" y="689014"/>
                  </a:lnTo>
                  <a:lnTo>
                    <a:pt x="803925" y="658995"/>
                  </a:lnTo>
                  <a:lnTo>
                    <a:pt x="847366" y="629587"/>
                  </a:lnTo>
                  <a:lnTo>
                    <a:pt x="891215" y="600790"/>
                  </a:lnTo>
                  <a:lnTo>
                    <a:pt x="935471" y="572604"/>
                  </a:lnTo>
                  <a:lnTo>
                    <a:pt x="980117" y="545040"/>
                  </a:lnTo>
                  <a:lnTo>
                    <a:pt x="1025136" y="518110"/>
                  </a:lnTo>
                  <a:lnTo>
                    <a:pt x="1070528" y="491812"/>
                  </a:lnTo>
                  <a:lnTo>
                    <a:pt x="1116292" y="466147"/>
                  </a:lnTo>
                  <a:lnTo>
                    <a:pt x="1162411" y="441126"/>
                  </a:lnTo>
                  <a:lnTo>
                    <a:pt x="1208867" y="416758"/>
                  </a:lnTo>
                  <a:lnTo>
                    <a:pt x="1255659" y="393042"/>
                  </a:lnTo>
                  <a:lnTo>
                    <a:pt x="1302788" y="369979"/>
                  </a:lnTo>
                  <a:lnTo>
                    <a:pt x="1350235" y="347578"/>
                  </a:lnTo>
                  <a:lnTo>
                    <a:pt x="1397982" y="325847"/>
                  </a:lnTo>
                  <a:lnTo>
                    <a:pt x="1446029" y="304788"/>
                  </a:lnTo>
                  <a:lnTo>
                    <a:pt x="1494375" y="284399"/>
                  </a:lnTo>
                  <a:lnTo>
                    <a:pt x="1543001" y="264689"/>
                  </a:lnTo>
                  <a:lnTo>
                    <a:pt x="1591890" y="245665"/>
                  </a:lnTo>
                  <a:lnTo>
                    <a:pt x="1641039" y="227327"/>
                  </a:lnTo>
                  <a:lnTo>
                    <a:pt x="1690451" y="209677"/>
                  </a:lnTo>
                  <a:lnTo>
                    <a:pt x="1740104" y="192719"/>
                  </a:lnTo>
                  <a:lnTo>
                    <a:pt x="1789981" y="176461"/>
                  </a:lnTo>
                  <a:lnTo>
                    <a:pt x="1840080" y="160904"/>
                  </a:lnTo>
                  <a:lnTo>
                    <a:pt x="1890402" y="146046"/>
                  </a:lnTo>
                  <a:lnTo>
                    <a:pt x="1940927" y="131894"/>
                  </a:lnTo>
                  <a:lnTo>
                    <a:pt x="1991635" y="118453"/>
                  </a:lnTo>
                  <a:lnTo>
                    <a:pt x="2042526" y="105724"/>
                  </a:lnTo>
                  <a:lnTo>
                    <a:pt x="2093601" y="93707"/>
                  </a:lnTo>
                  <a:lnTo>
                    <a:pt x="2144839" y="82405"/>
                  </a:lnTo>
                  <a:lnTo>
                    <a:pt x="2196220" y="71823"/>
                  </a:lnTo>
                  <a:lnTo>
                    <a:pt x="2247744" y="61962"/>
                  </a:lnTo>
                  <a:lnTo>
                    <a:pt x="2299411" y="52822"/>
                  </a:lnTo>
                  <a:lnTo>
                    <a:pt x="2351201" y="44406"/>
                  </a:lnTo>
                  <a:lnTo>
                    <a:pt x="2403093" y="36716"/>
                  </a:lnTo>
                  <a:lnTo>
                    <a:pt x="2455089" y="29755"/>
                  </a:lnTo>
                  <a:lnTo>
                    <a:pt x="2507186" y="23520"/>
                  </a:lnTo>
                  <a:lnTo>
                    <a:pt x="2559366" y="18016"/>
                  </a:lnTo>
                  <a:lnTo>
                    <a:pt x="2611608" y="13244"/>
                  </a:lnTo>
                  <a:lnTo>
                    <a:pt x="2663911" y="9203"/>
                  </a:lnTo>
                  <a:lnTo>
                    <a:pt x="2716276" y="5895"/>
                  </a:lnTo>
                  <a:lnTo>
                    <a:pt x="2768682" y="3319"/>
                  </a:lnTo>
                  <a:lnTo>
                    <a:pt x="2821109" y="1479"/>
                  </a:lnTo>
                  <a:lnTo>
                    <a:pt x="2873557" y="372"/>
                  </a:lnTo>
                  <a:lnTo>
                    <a:pt x="2926025" y="0"/>
                  </a:lnTo>
                  <a:lnTo>
                    <a:pt x="2926400" y="3747502"/>
                  </a:lnTo>
                  <a:close/>
                </a:path>
              </a:pathLst>
            </a:custGeom>
            <a:solidFill>
              <a:srgbClr val="B417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3317" y="1592481"/>
            <a:ext cx="2111375" cy="788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25"/>
              </a:lnSpc>
            </a:pPr>
            <a:r>
              <a:rPr sz="2100" b="1" spc="-50" dirty="0">
                <a:latin typeface="Times New Roman"/>
                <a:cs typeface="Times New Roman"/>
              </a:rPr>
              <a:t>Count</a:t>
            </a:r>
            <a:r>
              <a:rPr sz="2100" b="1" spc="-2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of</a:t>
            </a:r>
            <a:r>
              <a:rPr sz="2100" b="1" spc="-20" dirty="0">
                <a:latin typeface="Times New Roman"/>
                <a:cs typeface="Times New Roman"/>
              </a:rPr>
              <a:t> </a:t>
            </a:r>
            <a:r>
              <a:rPr sz="2100" b="1" spc="-70" dirty="0">
                <a:latin typeface="Times New Roman"/>
                <a:cs typeface="Times New Roman"/>
              </a:rPr>
              <a:t>Gender</a:t>
            </a:r>
            <a:endParaRPr sz="2100">
              <a:latin typeface="Times New Roman"/>
              <a:cs typeface="Times New Roman"/>
            </a:endParaRPr>
          </a:p>
          <a:p>
            <a:pPr indent="-635" algn="ctr">
              <a:lnSpc>
                <a:spcPts val="7500"/>
              </a:lnSpc>
              <a:spcBef>
                <a:spcPts val="1075"/>
              </a:spcBef>
            </a:pPr>
            <a:r>
              <a:rPr sz="2100" b="1" spc="-45" dirty="0">
                <a:latin typeface="Times New Roman"/>
                <a:cs typeface="Times New Roman"/>
              </a:rPr>
              <a:t>Row</a:t>
            </a:r>
            <a:r>
              <a:rPr sz="2100" b="1" spc="-5" dirty="0">
                <a:latin typeface="Times New Roman"/>
                <a:cs typeface="Times New Roman"/>
              </a:rPr>
              <a:t> </a:t>
            </a:r>
            <a:r>
              <a:rPr sz="2100" b="1" spc="-30" dirty="0">
                <a:latin typeface="Times New Roman"/>
                <a:cs typeface="Times New Roman"/>
              </a:rPr>
              <a:t>Labels </a:t>
            </a:r>
            <a:r>
              <a:rPr sz="2100" b="1" spc="-25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Customer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90" dirty="0">
                <a:latin typeface="Times New Roman"/>
                <a:cs typeface="Times New Roman"/>
              </a:rPr>
              <a:t>Support </a:t>
            </a:r>
            <a:r>
              <a:rPr sz="2100" spc="100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Finance 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Leadership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70"/>
              </a:spcBef>
            </a:pPr>
            <a:r>
              <a:rPr sz="2100" spc="80" dirty="0">
                <a:latin typeface="Times New Roman"/>
                <a:cs typeface="Times New Roman"/>
              </a:rPr>
              <a:t>Marketing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75895" marR="168275" algn="ctr">
              <a:lnSpc>
                <a:spcPts val="2480"/>
              </a:lnSpc>
              <a:spcBef>
                <a:spcPts val="1475"/>
              </a:spcBef>
            </a:pPr>
            <a:r>
              <a:rPr sz="2100" spc="70" dirty="0">
                <a:latin typeface="Times New Roman"/>
                <a:cs typeface="Times New Roman"/>
              </a:rPr>
              <a:t>Operations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and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Times New Roman"/>
                <a:cs typeface="Times New Roman"/>
              </a:rPr>
              <a:t>production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100" spc="10" dirty="0">
                <a:latin typeface="Times New Roman"/>
                <a:cs typeface="Times New Roman"/>
              </a:rPr>
              <a:t>Sales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100" spc="130" dirty="0">
                <a:latin typeface="Times New Roman"/>
                <a:cs typeface="Times New Roman"/>
              </a:rPr>
              <a:t>Grand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Times New Roman"/>
                <a:cs typeface="Times New Roman"/>
              </a:rPr>
              <a:t>Total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3368" y="1592481"/>
            <a:ext cx="1673225" cy="788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25"/>
              </a:lnSpc>
            </a:pPr>
            <a:r>
              <a:rPr sz="2100" b="1" spc="-10" dirty="0">
                <a:latin typeface="Times New Roman"/>
                <a:cs typeface="Times New Roman"/>
              </a:rPr>
              <a:t>Co</a:t>
            </a:r>
            <a:r>
              <a:rPr sz="2100" b="1" spc="-15" dirty="0">
                <a:latin typeface="Times New Roman"/>
                <a:cs typeface="Times New Roman"/>
              </a:rPr>
              <a:t>l</a:t>
            </a:r>
            <a:r>
              <a:rPr sz="2100" b="1" spc="-120" dirty="0">
                <a:latin typeface="Times New Roman"/>
                <a:cs typeface="Times New Roman"/>
              </a:rPr>
              <a:t>u</a:t>
            </a:r>
            <a:r>
              <a:rPr sz="2100" b="1" spc="-135" dirty="0">
                <a:latin typeface="Times New Roman"/>
                <a:cs typeface="Times New Roman"/>
              </a:rPr>
              <a:t>m</a:t>
            </a:r>
            <a:r>
              <a:rPr sz="2100" b="1" spc="-120" dirty="0">
                <a:latin typeface="Times New Roman"/>
                <a:cs typeface="Times New Roman"/>
              </a:rPr>
              <a:t>n Lab</a:t>
            </a:r>
            <a:r>
              <a:rPr sz="2100" b="1" spc="-15" dirty="0">
                <a:latin typeface="Times New Roman"/>
                <a:cs typeface="Times New Roman"/>
              </a:rPr>
              <a:t>el</a:t>
            </a:r>
            <a:r>
              <a:rPr sz="2100" b="1" spc="-10" dirty="0"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100" b="1" spc="-15" dirty="0">
                <a:latin typeface="Times New Roman"/>
                <a:cs typeface="Times New Roman"/>
              </a:rPr>
              <a:t>F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100" dirty="0">
                <a:latin typeface="Times New Roman"/>
                <a:cs typeface="Times New Roman"/>
              </a:rPr>
              <a:t>7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100" dirty="0">
                <a:latin typeface="Times New Roman"/>
                <a:cs typeface="Times New Roman"/>
              </a:rPr>
              <a:t>3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10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10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100" dirty="0">
                <a:latin typeface="Times New Roman"/>
                <a:cs typeface="Times New Roman"/>
              </a:rPr>
              <a:t>6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100" dirty="0">
                <a:latin typeface="Times New Roman"/>
                <a:cs typeface="Times New Roman"/>
              </a:rPr>
              <a:t>9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100" dirty="0">
                <a:latin typeface="Times New Roman"/>
                <a:cs typeface="Times New Roman"/>
              </a:rPr>
              <a:t>27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9516" y="2544452"/>
            <a:ext cx="266700" cy="6931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1925"/>
              </a:lnSpc>
            </a:pPr>
            <a:r>
              <a:rPr sz="2100" b="1" spc="95" dirty="0">
                <a:latin typeface="Times New Roman"/>
                <a:cs typeface="Times New Roman"/>
              </a:rPr>
              <a:t>M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100" dirty="0">
                <a:latin typeface="Times New Roman"/>
                <a:cs typeface="Times New Roman"/>
              </a:rPr>
              <a:t>14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66040">
              <a:lnSpc>
                <a:spcPct val="100000"/>
              </a:lnSpc>
            </a:pPr>
            <a:r>
              <a:rPr sz="2100" dirty="0">
                <a:latin typeface="Times New Roman"/>
                <a:cs typeface="Times New Roman"/>
              </a:rPr>
              <a:t>3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>
              <a:latin typeface="Times New Roman"/>
              <a:cs typeface="Times New Roman"/>
            </a:endParaRPr>
          </a:p>
          <a:p>
            <a:pPr marL="66040">
              <a:lnSpc>
                <a:spcPct val="100000"/>
              </a:lnSpc>
            </a:pPr>
            <a:r>
              <a:rPr sz="2100" dirty="0">
                <a:latin typeface="Times New Roman"/>
                <a:cs typeface="Times New Roman"/>
              </a:rPr>
              <a:t>3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66040">
              <a:lnSpc>
                <a:spcPct val="100000"/>
              </a:lnSpc>
            </a:pPr>
            <a:r>
              <a:rPr sz="2100" dirty="0">
                <a:latin typeface="Times New Roman"/>
                <a:cs typeface="Times New Roman"/>
              </a:rPr>
              <a:t>4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66040">
              <a:lnSpc>
                <a:spcPct val="100000"/>
              </a:lnSpc>
            </a:pPr>
            <a:r>
              <a:rPr sz="2100" dirty="0">
                <a:latin typeface="Times New Roman"/>
                <a:cs typeface="Times New Roman"/>
              </a:rPr>
              <a:t>8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100" dirty="0">
                <a:latin typeface="Times New Roman"/>
                <a:cs typeface="Times New Roman"/>
              </a:rPr>
              <a:t>32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45732" y="2392052"/>
            <a:ext cx="708660" cy="708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05"/>
              </a:lnSpc>
            </a:pPr>
            <a:r>
              <a:rPr sz="2100" b="1" spc="-15" dirty="0">
                <a:latin typeface="Times New Roman"/>
                <a:cs typeface="Times New Roman"/>
              </a:rPr>
              <a:t>G</a:t>
            </a:r>
            <a:r>
              <a:rPr sz="2100" b="1" spc="-125" dirty="0">
                <a:latin typeface="Times New Roman"/>
                <a:cs typeface="Times New Roman"/>
              </a:rPr>
              <a:t>ra</a:t>
            </a:r>
            <a:r>
              <a:rPr sz="2100" b="1" spc="-120" dirty="0">
                <a:latin typeface="Times New Roman"/>
                <a:cs typeface="Times New Roman"/>
              </a:rPr>
              <a:t>nd</a:t>
            </a:r>
            <a:endParaRPr sz="2100">
              <a:latin typeface="Times New Roman"/>
              <a:cs typeface="Times New Roman"/>
            </a:endParaRPr>
          </a:p>
          <a:p>
            <a:pPr algn="ctr">
              <a:lnSpc>
                <a:spcPts val="2500"/>
              </a:lnSpc>
            </a:pPr>
            <a:r>
              <a:rPr sz="2100" b="1" spc="-5" dirty="0">
                <a:latin typeface="Times New Roman"/>
                <a:cs typeface="Times New Roman"/>
              </a:rPr>
              <a:t>Total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285"/>
              </a:spcBef>
            </a:pPr>
            <a:r>
              <a:rPr sz="2100" dirty="0">
                <a:latin typeface="Times New Roman"/>
                <a:cs typeface="Times New Roman"/>
              </a:rPr>
              <a:t>21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100" dirty="0">
                <a:latin typeface="Times New Roman"/>
                <a:cs typeface="Times New Roman"/>
              </a:rPr>
              <a:t>6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10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100" dirty="0">
                <a:latin typeface="Times New Roman"/>
                <a:cs typeface="Times New Roman"/>
              </a:rPr>
              <a:t>4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100" dirty="0">
                <a:latin typeface="Times New Roman"/>
                <a:cs typeface="Times New Roman"/>
              </a:rPr>
              <a:t>10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100" dirty="0">
                <a:latin typeface="Times New Roman"/>
                <a:cs typeface="Times New Roman"/>
              </a:rPr>
              <a:t>17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100" dirty="0">
                <a:latin typeface="Times New Roman"/>
                <a:cs typeface="Times New Roman"/>
              </a:rPr>
              <a:t>59</a:t>
            </a:r>
            <a:endParaRPr sz="21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4038" y="1903737"/>
            <a:ext cx="154373" cy="15437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614154" y="1887771"/>
            <a:ext cx="104139" cy="180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Arial MT"/>
                <a:cs typeface="Arial MT"/>
              </a:rPr>
              <a:t>F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64547" y="1903737"/>
            <a:ext cx="154373" cy="15437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3194562" y="1887771"/>
            <a:ext cx="132715" cy="180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Arial MT"/>
                <a:cs typeface="Arial MT"/>
              </a:rPr>
              <a:t>M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46876" y="8578185"/>
            <a:ext cx="1069340" cy="180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Arial MT"/>
                <a:cs typeface="Arial MT"/>
              </a:rPr>
              <a:t>Customer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Support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77911" y="8578185"/>
            <a:ext cx="483234" cy="180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Arial MT"/>
                <a:cs typeface="Arial MT"/>
              </a:rPr>
              <a:t>Finance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826277" y="8578185"/>
            <a:ext cx="662305" cy="180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Arial MT"/>
                <a:cs typeface="Arial MT"/>
              </a:rPr>
              <a:t>Leadership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303918" y="8578185"/>
            <a:ext cx="590550" cy="180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Arial MT"/>
                <a:cs typeface="Arial MT"/>
              </a:rPr>
              <a:t>Marketing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270119" y="8578185"/>
            <a:ext cx="1541780" cy="180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Arial MT"/>
                <a:cs typeface="Arial MT"/>
              </a:rPr>
              <a:t>Operations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and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production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301029" y="8578185"/>
            <a:ext cx="347345" cy="180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Arial MT"/>
                <a:cs typeface="Arial MT"/>
              </a:rPr>
              <a:t>Sales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41185" y="8453559"/>
            <a:ext cx="204470" cy="180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Arial MT"/>
                <a:cs typeface="Arial MT"/>
              </a:rPr>
              <a:t>0.0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41185" y="7549022"/>
            <a:ext cx="204470" cy="180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Arial MT"/>
                <a:cs typeface="Arial MT"/>
              </a:rPr>
              <a:t>2.0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41185" y="6644484"/>
            <a:ext cx="204470" cy="180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Arial MT"/>
                <a:cs typeface="Arial MT"/>
              </a:rPr>
              <a:t>4.0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41185" y="5739946"/>
            <a:ext cx="204470" cy="180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Arial MT"/>
                <a:cs typeface="Arial MT"/>
              </a:rPr>
              <a:t>6.0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41185" y="4835408"/>
            <a:ext cx="204470" cy="180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Arial MT"/>
                <a:cs typeface="Arial MT"/>
              </a:rPr>
              <a:t>8.0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73345" y="3930870"/>
            <a:ext cx="276225" cy="180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Arial MT"/>
                <a:cs typeface="Arial MT"/>
              </a:rPr>
              <a:t>10.0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73345" y="3026331"/>
            <a:ext cx="276225" cy="180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Arial MT"/>
                <a:cs typeface="Arial MT"/>
              </a:rPr>
              <a:t>12.0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73345" y="2121794"/>
            <a:ext cx="276225" cy="180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Arial MT"/>
                <a:cs typeface="Arial MT"/>
              </a:rPr>
              <a:t>14.0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839881" y="2218916"/>
            <a:ext cx="891540" cy="6332220"/>
            <a:chOff x="8839881" y="2218916"/>
            <a:chExt cx="891540" cy="6332220"/>
          </a:xfrm>
        </p:grpSpPr>
        <p:sp>
          <p:nvSpPr>
            <p:cNvPr id="28" name="object 28"/>
            <p:cNvSpPr/>
            <p:nvPr/>
          </p:nvSpPr>
          <p:spPr>
            <a:xfrm>
              <a:off x="8839881" y="5384800"/>
              <a:ext cx="434340" cy="3166110"/>
            </a:xfrm>
            <a:custGeom>
              <a:avLst/>
              <a:gdLst/>
              <a:ahLst/>
              <a:cxnLst/>
              <a:rect l="l" t="t" r="r" b="b"/>
              <a:pathLst>
                <a:path w="434340" h="3166109">
                  <a:moveTo>
                    <a:pt x="434277" y="3165883"/>
                  </a:moveTo>
                  <a:lnTo>
                    <a:pt x="0" y="3165883"/>
                  </a:lnTo>
                  <a:lnTo>
                    <a:pt x="0" y="0"/>
                  </a:lnTo>
                  <a:lnTo>
                    <a:pt x="434277" y="0"/>
                  </a:lnTo>
                  <a:lnTo>
                    <a:pt x="434277" y="3165883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297015" y="2218916"/>
              <a:ext cx="434340" cy="6332220"/>
            </a:xfrm>
            <a:custGeom>
              <a:avLst/>
              <a:gdLst/>
              <a:ahLst/>
              <a:cxnLst/>
              <a:rect l="l" t="t" r="r" b="b"/>
              <a:pathLst>
                <a:path w="434340" h="6332220">
                  <a:moveTo>
                    <a:pt x="434277" y="6331766"/>
                  </a:moveTo>
                  <a:lnTo>
                    <a:pt x="0" y="6331766"/>
                  </a:lnTo>
                  <a:lnTo>
                    <a:pt x="0" y="0"/>
                  </a:lnTo>
                  <a:lnTo>
                    <a:pt x="434277" y="0"/>
                  </a:lnTo>
                  <a:lnTo>
                    <a:pt x="434277" y="6331766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0277695" y="7193876"/>
            <a:ext cx="891540" cy="1356995"/>
            <a:chOff x="10277695" y="7193876"/>
            <a:chExt cx="891540" cy="1356995"/>
          </a:xfrm>
        </p:grpSpPr>
        <p:sp>
          <p:nvSpPr>
            <p:cNvPr id="31" name="object 31"/>
            <p:cNvSpPr/>
            <p:nvPr/>
          </p:nvSpPr>
          <p:spPr>
            <a:xfrm>
              <a:off x="10277695" y="7193876"/>
              <a:ext cx="434340" cy="1356995"/>
            </a:xfrm>
            <a:custGeom>
              <a:avLst/>
              <a:gdLst/>
              <a:ahLst/>
              <a:cxnLst/>
              <a:rect l="l" t="t" r="r" b="b"/>
              <a:pathLst>
                <a:path w="434340" h="1356995">
                  <a:moveTo>
                    <a:pt x="434277" y="1356807"/>
                  </a:moveTo>
                  <a:lnTo>
                    <a:pt x="0" y="1356807"/>
                  </a:lnTo>
                  <a:lnTo>
                    <a:pt x="0" y="0"/>
                  </a:lnTo>
                  <a:lnTo>
                    <a:pt x="434277" y="0"/>
                  </a:lnTo>
                  <a:lnTo>
                    <a:pt x="434277" y="1356807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734830" y="7193876"/>
              <a:ext cx="434340" cy="1356995"/>
            </a:xfrm>
            <a:custGeom>
              <a:avLst/>
              <a:gdLst/>
              <a:ahLst/>
              <a:cxnLst/>
              <a:rect l="l" t="t" r="r" b="b"/>
              <a:pathLst>
                <a:path w="434340" h="1356995">
                  <a:moveTo>
                    <a:pt x="434277" y="1356807"/>
                  </a:moveTo>
                  <a:lnTo>
                    <a:pt x="0" y="1356807"/>
                  </a:lnTo>
                  <a:lnTo>
                    <a:pt x="0" y="0"/>
                  </a:lnTo>
                  <a:lnTo>
                    <a:pt x="434277" y="0"/>
                  </a:lnTo>
                  <a:lnTo>
                    <a:pt x="434277" y="1356807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11715511" y="8098414"/>
            <a:ext cx="434340" cy="452755"/>
          </a:xfrm>
          <a:custGeom>
            <a:avLst/>
            <a:gdLst/>
            <a:ahLst/>
            <a:cxnLst/>
            <a:rect l="l" t="t" r="r" b="b"/>
            <a:pathLst>
              <a:path w="434340" h="452754">
                <a:moveTo>
                  <a:pt x="434277" y="452268"/>
                </a:moveTo>
                <a:lnTo>
                  <a:pt x="0" y="452268"/>
                </a:lnTo>
                <a:lnTo>
                  <a:pt x="0" y="0"/>
                </a:lnTo>
                <a:lnTo>
                  <a:pt x="434277" y="0"/>
                </a:lnTo>
                <a:lnTo>
                  <a:pt x="434277" y="452268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13153325" y="7193876"/>
            <a:ext cx="891540" cy="1356995"/>
            <a:chOff x="13153325" y="7193876"/>
            <a:chExt cx="891540" cy="1356995"/>
          </a:xfrm>
        </p:grpSpPr>
        <p:sp>
          <p:nvSpPr>
            <p:cNvPr id="35" name="object 35"/>
            <p:cNvSpPr/>
            <p:nvPr/>
          </p:nvSpPr>
          <p:spPr>
            <a:xfrm>
              <a:off x="13153325" y="8098414"/>
              <a:ext cx="434340" cy="452755"/>
            </a:xfrm>
            <a:custGeom>
              <a:avLst/>
              <a:gdLst/>
              <a:ahLst/>
              <a:cxnLst/>
              <a:rect l="l" t="t" r="r" b="b"/>
              <a:pathLst>
                <a:path w="434340" h="452754">
                  <a:moveTo>
                    <a:pt x="434277" y="452268"/>
                  </a:moveTo>
                  <a:lnTo>
                    <a:pt x="0" y="452268"/>
                  </a:lnTo>
                  <a:lnTo>
                    <a:pt x="0" y="0"/>
                  </a:lnTo>
                  <a:lnTo>
                    <a:pt x="434277" y="0"/>
                  </a:lnTo>
                  <a:lnTo>
                    <a:pt x="434277" y="452268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610460" y="7193876"/>
              <a:ext cx="434340" cy="1356995"/>
            </a:xfrm>
            <a:custGeom>
              <a:avLst/>
              <a:gdLst/>
              <a:ahLst/>
              <a:cxnLst/>
              <a:rect l="l" t="t" r="r" b="b"/>
              <a:pathLst>
                <a:path w="434340" h="1356995">
                  <a:moveTo>
                    <a:pt x="434277" y="1356807"/>
                  </a:moveTo>
                  <a:lnTo>
                    <a:pt x="0" y="1356807"/>
                  </a:lnTo>
                  <a:lnTo>
                    <a:pt x="0" y="0"/>
                  </a:lnTo>
                  <a:lnTo>
                    <a:pt x="434277" y="0"/>
                  </a:lnTo>
                  <a:lnTo>
                    <a:pt x="434277" y="1356807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4591140" y="5837069"/>
            <a:ext cx="891540" cy="2713990"/>
            <a:chOff x="14591140" y="5837069"/>
            <a:chExt cx="891540" cy="2713990"/>
          </a:xfrm>
        </p:grpSpPr>
        <p:sp>
          <p:nvSpPr>
            <p:cNvPr id="38" name="object 38"/>
            <p:cNvSpPr/>
            <p:nvPr/>
          </p:nvSpPr>
          <p:spPr>
            <a:xfrm>
              <a:off x="14591140" y="5837069"/>
              <a:ext cx="434340" cy="2713990"/>
            </a:xfrm>
            <a:custGeom>
              <a:avLst/>
              <a:gdLst/>
              <a:ahLst/>
              <a:cxnLst/>
              <a:rect l="l" t="t" r="r" b="b"/>
              <a:pathLst>
                <a:path w="434340" h="2713990">
                  <a:moveTo>
                    <a:pt x="434277" y="2713614"/>
                  </a:moveTo>
                  <a:lnTo>
                    <a:pt x="0" y="2713614"/>
                  </a:lnTo>
                  <a:lnTo>
                    <a:pt x="0" y="0"/>
                  </a:lnTo>
                  <a:lnTo>
                    <a:pt x="434277" y="0"/>
                  </a:lnTo>
                  <a:lnTo>
                    <a:pt x="434277" y="2713614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048274" y="6741607"/>
              <a:ext cx="434340" cy="1809114"/>
            </a:xfrm>
            <a:custGeom>
              <a:avLst/>
              <a:gdLst/>
              <a:ahLst/>
              <a:cxnLst/>
              <a:rect l="l" t="t" r="r" b="b"/>
              <a:pathLst>
                <a:path w="434340" h="1809115">
                  <a:moveTo>
                    <a:pt x="434277" y="1809076"/>
                  </a:moveTo>
                  <a:lnTo>
                    <a:pt x="0" y="1809076"/>
                  </a:lnTo>
                  <a:lnTo>
                    <a:pt x="0" y="0"/>
                  </a:lnTo>
                  <a:lnTo>
                    <a:pt x="434277" y="0"/>
                  </a:lnTo>
                  <a:lnTo>
                    <a:pt x="434277" y="1809076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6028954" y="4480262"/>
            <a:ext cx="891540" cy="4070985"/>
            <a:chOff x="16028954" y="4480262"/>
            <a:chExt cx="891540" cy="4070985"/>
          </a:xfrm>
        </p:grpSpPr>
        <p:sp>
          <p:nvSpPr>
            <p:cNvPr id="41" name="object 41"/>
            <p:cNvSpPr/>
            <p:nvPr/>
          </p:nvSpPr>
          <p:spPr>
            <a:xfrm>
              <a:off x="16028954" y="4480262"/>
              <a:ext cx="434340" cy="4070985"/>
            </a:xfrm>
            <a:custGeom>
              <a:avLst/>
              <a:gdLst/>
              <a:ahLst/>
              <a:cxnLst/>
              <a:rect l="l" t="t" r="r" b="b"/>
              <a:pathLst>
                <a:path w="434340" h="4070984">
                  <a:moveTo>
                    <a:pt x="434277" y="4070421"/>
                  </a:moveTo>
                  <a:lnTo>
                    <a:pt x="0" y="4070421"/>
                  </a:lnTo>
                  <a:lnTo>
                    <a:pt x="0" y="0"/>
                  </a:lnTo>
                  <a:lnTo>
                    <a:pt x="434277" y="0"/>
                  </a:lnTo>
                  <a:lnTo>
                    <a:pt x="434277" y="4070421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486089" y="4932531"/>
              <a:ext cx="434340" cy="3618229"/>
            </a:xfrm>
            <a:custGeom>
              <a:avLst/>
              <a:gdLst/>
              <a:ahLst/>
              <a:cxnLst/>
              <a:rect l="l" t="t" r="r" b="b"/>
              <a:pathLst>
                <a:path w="434340" h="3618229">
                  <a:moveTo>
                    <a:pt x="434277" y="3618152"/>
                  </a:moveTo>
                  <a:lnTo>
                    <a:pt x="0" y="3618152"/>
                  </a:lnTo>
                  <a:lnTo>
                    <a:pt x="0" y="0"/>
                  </a:lnTo>
                  <a:lnTo>
                    <a:pt x="434277" y="0"/>
                  </a:lnTo>
                  <a:lnTo>
                    <a:pt x="434277" y="3618152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7803" y="30228"/>
            <a:ext cx="658368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spc="-75" dirty="0">
                <a:latin typeface="Times New Roman"/>
                <a:cs typeface="Times New Roman"/>
              </a:rPr>
              <a:t>co</a:t>
            </a:r>
            <a:r>
              <a:rPr sz="12000" spc="-675" dirty="0">
                <a:latin typeface="Times New Roman"/>
                <a:cs typeface="Times New Roman"/>
              </a:rPr>
              <a:t>n</a:t>
            </a:r>
            <a:r>
              <a:rPr sz="12000" spc="-75" dirty="0">
                <a:latin typeface="Times New Roman"/>
                <a:cs typeface="Times New Roman"/>
              </a:rPr>
              <a:t>c</a:t>
            </a:r>
            <a:r>
              <a:rPr sz="12000" spc="-85" dirty="0">
                <a:latin typeface="Times New Roman"/>
                <a:cs typeface="Times New Roman"/>
              </a:rPr>
              <a:t>l</a:t>
            </a:r>
            <a:r>
              <a:rPr sz="12000" spc="-675" dirty="0">
                <a:latin typeface="Times New Roman"/>
                <a:cs typeface="Times New Roman"/>
              </a:rPr>
              <a:t>u</a:t>
            </a:r>
            <a:r>
              <a:rPr sz="12000" spc="-50" dirty="0">
                <a:latin typeface="Times New Roman"/>
                <a:cs typeface="Times New Roman"/>
              </a:rPr>
              <a:t>s</a:t>
            </a:r>
            <a:r>
              <a:rPr sz="12000" spc="-85" dirty="0">
                <a:latin typeface="Times New Roman"/>
                <a:cs typeface="Times New Roman"/>
              </a:rPr>
              <a:t>io</a:t>
            </a:r>
            <a:r>
              <a:rPr sz="12000" spc="-675" dirty="0">
                <a:latin typeface="Times New Roman"/>
                <a:cs typeface="Times New Roman"/>
              </a:rPr>
              <a:t>n</a:t>
            </a:r>
            <a:endParaRPr sz="1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7803" y="2457170"/>
            <a:ext cx="14576425" cy="65805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398145" indent="102870" algn="just">
              <a:lnSpc>
                <a:spcPts val="3229"/>
              </a:lnSpc>
              <a:spcBef>
                <a:spcPts val="215"/>
              </a:spcBef>
              <a:buAutoNum type="arabicPeriod"/>
              <a:tabLst>
                <a:tab pos="546735" algn="l"/>
              </a:tabLst>
            </a:pPr>
            <a:r>
              <a:rPr sz="2700" b="1" dirty="0">
                <a:latin typeface="Trebuchet MS"/>
                <a:cs typeface="Trebuchet MS"/>
              </a:rPr>
              <a:t>Analyze the Salary Distribution</a:t>
            </a:r>
            <a:r>
              <a:rPr sz="2700" dirty="0">
                <a:latin typeface="Trebuchet MS"/>
                <a:cs typeface="Trebuchet MS"/>
              </a:rPr>
              <a:t>:</a:t>
            </a:r>
            <a:r>
              <a:rPr sz="2700" spc="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- Identify the average, median, and range of salaries </a:t>
            </a:r>
            <a:r>
              <a:rPr sz="2700" spc="-80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within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each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department.</a:t>
            </a:r>
            <a:r>
              <a:rPr sz="2700" spc="79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-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Compare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these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statistics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across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departments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to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see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if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there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are </a:t>
            </a:r>
            <a:r>
              <a:rPr sz="2700" spc="-80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significant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differences.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rebuchet MS"/>
              <a:buAutoNum type="arabicPeriod"/>
            </a:pPr>
            <a:endParaRPr sz="2750">
              <a:latin typeface="Trebuchet MS"/>
              <a:cs typeface="Trebuchet MS"/>
            </a:endParaRPr>
          </a:p>
          <a:p>
            <a:pPr marL="12700" marR="724535">
              <a:lnSpc>
                <a:spcPts val="3229"/>
              </a:lnSpc>
              <a:buAutoNum type="arabicPeriod"/>
              <a:tabLst>
                <a:tab pos="340360" algn="l"/>
                <a:tab pos="5210810" algn="l"/>
                <a:tab pos="6336030" algn="l"/>
              </a:tabLst>
            </a:pPr>
            <a:r>
              <a:rPr sz="2700" b="1" dirty="0">
                <a:latin typeface="Trebuchet MS"/>
                <a:cs typeface="Trebuchet MS"/>
              </a:rPr>
              <a:t>Count Male and Female Employees</a:t>
            </a:r>
            <a:r>
              <a:rPr sz="2700" dirty="0">
                <a:latin typeface="Trebuchet MS"/>
                <a:cs typeface="Trebuchet MS"/>
              </a:rPr>
              <a:t>:	-</a:t>
            </a:r>
            <a:r>
              <a:rPr sz="2700" spc="-1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Calculate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the</a:t>
            </a:r>
            <a:r>
              <a:rPr sz="2700" spc="-1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total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number</a:t>
            </a:r>
            <a:r>
              <a:rPr sz="2700" spc="-1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of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male</a:t>
            </a:r>
            <a:r>
              <a:rPr sz="2700" spc="-1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and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female </a:t>
            </a:r>
            <a:r>
              <a:rPr sz="2700" spc="-80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employees in each department.	-</a:t>
            </a:r>
            <a:r>
              <a:rPr sz="2700" spc="-1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Determine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the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gender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ratio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within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each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department.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rebuchet MS"/>
              <a:buAutoNum type="arabicPeriod"/>
            </a:pPr>
            <a:endParaRPr sz="2650">
              <a:latin typeface="Trebuchet MS"/>
              <a:cs typeface="Trebuchet MS"/>
            </a:endParaRPr>
          </a:p>
          <a:p>
            <a:pPr marL="339725" indent="-327660">
              <a:lnSpc>
                <a:spcPts val="3229"/>
              </a:lnSpc>
              <a:spcBef>
                <a:spcPts val="5"/>
              </a:spcBef>
              <a:buAutoNum type="arabicPeriod"/>
              <a:tabLst>
                <a:tab pos="340360" algn="l"/>
                <a:tab pos="3576320" algn="l"/>
              </a:tabLst>
            </a:pPr>
            <a:r>
              <a:rPr sz="2700" b="1" dirty="0">
                <a:latin typeface="Trebuchet MS"/>
                <a:cs typeface="Trebuchet MS"/>
              </a:rPr>
              <a:t>Draw Conclusions</a:t>
            </a:r>
            <a:r>
              <a:rPr sz="2700" dirty="0">
                <a:latin typeface="Trebuchet MS"/>
                <a:cs typeface="Trebuchet MS"/>
              </a:rPr>
              <a:t>:	-</a:t>
            </a:r>
            <a:r>
              <a:rPr sz="2700" spc="-1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Salary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Distribution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: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Summarize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whether</a:t>
            </a:r>
            <a:r>
              <a:rPr sz="2700" spc="-1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salaries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are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evenly</a:t>
            </a:r>
            <a:endParaRPr sz="2700">
              <a:latin typeface="Trebuchet MS"/>
              <a:cs typeface="Trebuchet MS"/>
            </a:endParaRPr>
          </a:p>
          <a:p>
            <a:pPr marL="12700" marR="325120">
              <a:lnSpc>
                <a:spcPts val="3220"/>
              </a:lnSpc>
              <a:spcBef>
                <a:spcPts val="114"/>
              </a:spcBef>
              <a:tabLst>
                <a:tab pos="10370185" algn="l"/>
              </a:tabLst>
            </a:pPr>
            <a:r>
              <a:rPr sz="2700" dirty="0">
                <a:latin typeface="Trebuchet MS"/>
                <a:cs typeface="Trebuchet MS"/>
              </a:rPr>
              <a:t>distributed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or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if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there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are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discrepancies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between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departments.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For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example,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you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might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find </a:t>
            </a:r>
            <a:r>
              <a:rPr sz="2700" spc="-80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that some departments have higher average salaries than others.	- *Gender Distribution*: </a:t>
            </a:r>
            <a:r>
              <a:rPr sz="2700" spc="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Highlight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any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departments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with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significant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gender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imbalances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or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notable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patterns,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such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as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 </a:t>
            </a:r>
            <a:r>
              <a:rPr sz="2700" spc="-80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higher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proportion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of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males in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technical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roles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and females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in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administrative roles.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rebuchet MS"/>
              <a:cs typeface="Trebuchet MS"/>
            </a:endParaRPr>
          </a:p>
          <a:p>
            <a:pPr marL="12700" marR="5080">
              <a:lnSpc>
                <a:spcPts val="3229"/>
              </a:lnSpc>
              <a:buAutoNum type="arabicPeriod" startAt="4"/>
              <a:tabLst>
                <a:tab pos="340360" algn="l"/>
                <a:tab pos="3223260" algn="l"/>
              </a:tabLst>
            </a:pPr>
            <a:r>
              <a:rPr sz="2700" b="1" dirty="0">
                <a:latin typeface="Trebuchet MS"/>
                <a:cs typeface="Trebuchet MS"/>
              </a:rPr>
              <a:t>Identify Trends</a:t>
            </a:r>
            <a:r>
              <a:rPr sz="2700" dirty="0">
                <a:latin typeface="Trebuchet MS"/>
                <a:cs typeface="Trebuchet MS"/>
              </a:rPr>
              <a:t>:	-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Look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for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patterns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or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trends,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such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as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whether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higher-paying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departments </a:t>
            </a:r>
            <a:r>
              <a:rPr sz="2700" spc="-80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tend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to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have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particular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gender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balance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or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if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there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are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departments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where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one gender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is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ts val="3115"/>
              </a:lnSpc>
            </a:pPr>
            <a:r>
              <a:rPr sz="2700" dirty="0">
                <a:latin typeface="Trebuchet MS"/>
                <a:cs typeface="Trebuchet MS"/>
              </a:rPr>
              <a:t>disproportionately</a:t>
            </a:r>
            <a:r>
              <a:rPr sz="2700" spc="-5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represented.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7923" y="1661081"/>
            <a:ext cx="7237730" cy="11366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250" spc="30" dirty="0"/>
              <a:t>PROJECT</a:t>
            </a:r>
            <a:r>
              <a:rPr sz="7250" spc="-55" dirty="0"/>
              <a:t> </a:t>
            </a:r>
            <a:r>
              <a:rPr sz="7250" spc="25" dirty="0"/>
              <a:t>TITLE</a:t>
            </a:r>
            <a:endParaRPr sz="7250"/>
          </a:p>
        </p:txBody>
      </p:sp>
      <p:sp>
        <p:nvSpPr>
          <p:cNvPr id="3" name="object 3"/>
          <p:cNvSpPr txBox="1"/>
          <p:nvPr/>
        </p:nvSpPr>
        <p:spPr>
          <a:xfrm>
            <a:off x="3289670" y="3572338"/>
            <a:ext cx="10191115" cy="371729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40940" marR="5080" indent="-2315210">
              <a:lnSpc>
                <a:spcPts val="9680"/>
              </a:lnSpc>
              <a:spcBef>
                <a:spcPts val="455"/>
              </a:spcBef>
              <a:tabLst>
                <a:tab pos="5494655" algn="l"/>
                <a:tab pos="7563484" algn="l"/>
              </a:tabLst>
            </a:pPr>
            <a:r>
              <a:rPr sz="8100" b="1" spc="395" dirty="0">
                <a:solidFill>
                  <a:srgbClr val="952499"/>
                </a:solidFill>
                <a:latin typeface="Times New Roman"/>
                <a:cs typeface="Times New Roman"/>
              </a:rPr>
              <a:t>D</a:t>
            </a:r>
            <a:r>
              <a:rPr sz="8100" b="1" spc="-50" dirty="0">
                <a:solidFill>
                  <a:srgbClr val="952499"/>
                </a:solidFill>
                <a:latin typeface="Times New Roman"/>
                <a:cs typeface="Times New Roman"/>
              </a:rPr>
              <a:t>e</a:t>
            </a:r>
            <a:r>
              <a:rPr sz="8100" b="1" spc="-455" dirty="0">
                <a:solidFill>
                  <a:srgbClr val="952499"/>
                </a:solidFill>
                <a:latin typeface="Times New Roman"/>
                <a:cs typeface="Times New Roman"/>
              </a:rPr>
              <a:t>pa</a:t>
            </a:r>
            <a:r>
              <a:rPr sz="8100" b="1" spc="-480" dirty="0">
                <a:solidFill>
                  <a:srgbClr val="952499"/>
                </a:solidFill>
                <a:latin typeface="Times New Roman"/>
                <a:cs typeface="Times New Roman"/>
              </a:rPr>
              <a:t>r</a:t>
            </a:r>
            <a:r>
              <a:rPr sz="8100" b="1" spc="-5" dirty="0">
                <a:solidFill>
                  <a:srgbClr val="952499"/>
                </a:solidFill>
                <a:latin typeface="Times New Roman"/>
                <a:cs typeface="Times New Roman"/>
              </a:rPr>
              <a:t>t</a:t>
            </a:r>
            <a:r>
              <a:rPr sz="8100" b="1" spc="-505" dirty="0">
                <a:solidFill>
                  <a:srgbClr val="952499"/>
                </a:solidFill>
                <a:latin typeface="Times New Roman"/>
                <a:cs typeface="Times New Roman"/>
              </a:rPr>
              <a:t>m</a:t>
            </a:r>
            <a:r>
              <a:rPr sz="8100" b="1" spc="-50" dirty="0">
                <a:solidFill>
                  <a:srgbClr val="952499"/>
                </a:solidFill>
                <a:latin typeface="Times New Roman"/>
                <a:cs typeface="Times New Roman"/>
              </a:rPr>
              <a:t>e</a:t>
            </a:r>
            <a:r>
              <a:rPr sz="8100" b="1" spc="-229" dirty="0">
                <a:solidFill>
                  <a:srgbClr val="952499"/>
                </a:solidFill>
                <a:latin typeface="Times New Roman"/>
                <a:cs typeface="Times New Roman"/>
              </a:rPr>
              <a:t>nt	</a:t>
            </a:r>
            <a:r>
              <a:rPr sz="8100" b="1" spc="-450" dirty="0">
                <a:solidFill>
                  <a:srgbClr val="952499"/>
                </a:solidFill>
                <a:latin typeface="Times New Roman"/>
                <a:cs typeface="Times New Roman"/>
              </a:rPr>
              <a:t>w</a:t>
            </a:r>
            <a:r>
              <a:rPr sz="8100" b="1" spc="-60" dirty="0">
                <a:solidFill>
                  <a:srgbClr val="952499"/>
                </a:solidFill>
                <a:latin typeface="Times New Roman"/>
                <a:cs typeface="Times New Roman"/>
              </a:rPr>
              <a:t>i</a:t>
            </a:r>
            <a:r>
              <a:rPr sz="8100" b="1" spc="-35" dirty="0">
                <a:solidFill>
                  <a:srgbClr val="952499"/>
                </a:solidFill>
                <a:latin typeface="Times New Roman"/>
                <a:cs typeface="Times New Roman"/>
              </a:rPr>
              <a:t>s</a:t>
            </a:r>
            <a:r>
              <a:rPr sz="8100" b="1" spc="-50" dirty="0">
                <a:solidFill>
                  <a:srgbClr val="952499"/>
                </a:solidFill>
                <a:latin typeface="Times New Roman"/>
                <a:cs typeface="Times New Roman"/>
              </a:rPr>
              <a:t>e	</a:t>
            </a:r>
            <a:r>
              <a:rPr sz="8100" b="1" spc="-35" dirty="0">
                <a:solidFill>
                  <a:srgbClr val="952499"/>
                </a:solidFill>
                <a:latin typeface="Times New Roman"/>
                <a:cs typeface="Times New Roman"/>
              </a:rPr>
              <a:t>s</a:t>
            </a:r>
            <a:r>
              <a:rPr sz="8100" b="1" spc="-135" dirty="0">
                <a:solidFill>
                  <a:srgbClr val="952499"/>
                </a:solidFill>
                <a:latin typeface="Times New Roman"/>
                <a:cs typeface="Times New Roman"/>
              </a:rPr>
              <a:t>alary  </a:t>
            </a:r>
            <a:r>
              <a:rPr sz="8100" b="1" spc="-180" dirty="0">
                <a:solidFill>
                  <a:srgbClr val="952499"/>
                </a:solidFill>
                <a:latin typeface="Times New Roman"/>
                <a:cs typeface="Times New Roman"/>
              </a:rPr>
              <a:t>distribution,</a:t>
            </a:r>
            <a:endParaRPr sz="8100">
              <a:latin typeface="Times New Roman"/>
              <a:cs typeface="Times New Roman"/>
            </a:endParaRPr>
          </a:p>
          <a:p>
            <a:pPr marL="12700">
              <a:lnSpc>
                <a:spcPts val="9355"/>
              </a:lnSpc>
              <a:tabLst>
                <a:tab pos="2531745" algn="l"/>
                <a:tab pos="4331970" algn="l"/>
                <a:tab pos="7697470" algn="l"/>
              </a:tabLst>
            </a:pPr>
            <a:r>
              <a:rPr sz="8100" b="1" spc="65" dirty="0">
                <a:solidFill>
                  <a:srgbClr val="952499"/>
                </a:solidFill>
                <a:latin typeface="Times New Roman"/>
                <a:cs typeface="Times New Roman"/>
              </a:rPr>
              <a:t>Male	</a:t>
            </a:r>
            <a:r>
              <a:rPr sz="8100" b="1" spc="-305" dirty="0">
                <a:solidFill>
                  <a:srgbClr val="952499"/>
                </a:solidFill>
                <a:latin typeface="Times New Roman"/>
                <a:cs typeface="Times New Roman"/>
              </a:rPr>
              <a:t>and	</a:t>
            </a:r>
            <a:r>
              <a:rPr sz="8100" b="1" spc="-120" dirty="0">
                <a:solidFill>
                  <a:srgbClr val="952499"/>
                </a:solidFill>
                <a:latin typeface="Times New Roman"/>
                <a:cs typeface="Times New Roman"/>
              </a:rPr>
              <a:t>Female	</a:t>
            </a:r>
            <a:r>
              <a:rPr sz="8100" b="1" spc="-195" dirty="0">
                <a:solidFill>
                  <a:srgbClr val="952499"/>
                </a:solidFill>
                <a:latin typeface="Times New Roman"/>
                <a:cs typeface="Times New Roman"/>
              </a:rPr>
              <a:t>count</a:t>
            </a:r>
            <a:endParaRPr sz="8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84276" y="1519552"/>
            <a:ext cx="8070850" cy="825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6775" indent="-854710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/>
              <a:tabLst>
                <a:tab pos="867410" algn="l"/>
                <a:tab pos="3367404" algn="l"/>
              </a:tabLst>
            </a:pPr>
            <a:r>
              <a:rPr sz="6000" b="1" spc="-70" dirty="0">
                <a:solidFill>
                  <a:srgbClr val="0D0D0D"/>
                </a:solidFill>
                <a:latin typeface="Times New Roman"/>
                <a:cs typeface="Times New Roman"/>
              </a:rPr>
              <a:t>Project	</a:t>
            </a:r>
            <a:r>
              <a:rPr sz="6000" b="1" spc="-16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6000">
              <a:latin typeface="Times New Roman"/>
              <a:cs typeface="Times New Roman"/>
            </a:endParaRPr>
          </a:p>
          <a:p>
            <a:pPr marL="866775" indent="-854710">
              <a:lnSpc>
                <a:spcPct val="100000"/>
              </a:lnSpc>
              <a:buFont typeface="Times New Roman"/>
              <a:buAutoNum type="arabicPeriod"/>
              <a:tabLst>
                <a:tab pos="867410" algn="l"/>
                <a:tab pos="2327275" algn="l"/>
              </a:tabLst>
            </a:pPr>
            <a:r>
              <a:rPr sz="6000" b="1" spc="-225" dirty="0">
                <a:solidFill>
                  <a:srgbClr val="0D0D0D"/>
                </a:solidFill>
                <a:latin typeface="Times New Roman"/>
                <a:cs typeface="Times New Roman"/>
              </a:rPr>
              <a:t>End	</a:t>
            </a:r>
            <a:r>
              <a:rPr sz="6000" b="1" spc="-3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6000">
              <a:latin typeface="Times New Roman"/>
              <a:cs typeface="Times New Roman"/>
            </a:endParaRPr>
          </a:p>
          <a:p>
            <a:pPr marL="866775" indent="-854710">
              <a:lnSpc>
                <a:spcPct val="100000"/>
              </a:lnSpc>
              <a:buFont typeface="Times New Roman"/>
              <a:buAutoNum type="arabicPeriod"/>
              <a:tabLst>
                <a:tab pos="867410" algn="l"/>
                <a:tab pos="3748404" algn="l"/>
              </a:tabLst>
            </a:pPr>
            <a:r>
              <a:rPr sz="6000" b="1" spc="-114" dirty="0">
                <a:solidFill>
                  <a:srgbClr val="0D0D0D"/>
                </a:solidFill>
                <a:latin typeface="Times New Roman"/>
                <a:cs typeface="Times New Roman"/>
              </a:rPr>
              <a:t>Problem	</a:t>
            </a:r>
            <a:r>
              <a:rPr sz="6000" b="1" spc="-55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6000">
              <a:latin typeface="Times New Roman"/>
              <a:cs typeface="Times New Roman"/>
            </a:endParaRPr>
          </a:p>
          <a:p>
            <a:pPr marL="676275" marR="1720214" indent="-664210">
              <a:lnSpc>
                <a:spcPct val="100000"/>
              </a:lnSpc>
              <a:buFont typeface="Times New Roman"/>
              <a:buAutoNum type="arabicPeriod"/>
              <a:tabLst>
                <a:tab pos="867410" algn="l"/>
                <a:tab pos="2358390" algn="l"/>
                <a:tab pos="5200015" algn="l"/>
              </a:tabLst>
            </a:pPr>
            <a:r>
              <a:rPr sz="6000" b="1" spc="270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6000" b="1" spc="-340" dirty="0">
                <a:solidFill>
                  <a:srgbClr val="0D0D0D"/>
                </a:solidFill>
                <a:latin typeface="Times New Roman"/>
                <a:cs typeface="Times New Roman"/>
              </a:rPr>
              <a:t>u</a:t>
            </a:r>
            <a:r>
              <a:rPr sz="6000" b="1" spc="-355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6000" b="1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6000" b="1" spc="285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sz="6000" b="1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6000" b="1" spc="-45" dirty="0">
                <a:solidFill>
                  <a:srgbClr val="0D0D0D"/>
                </a:solidFill>
                <a:latin typeface="Times New Roman"/>
                <a:cs typeface="Times New Roman"/>
              </a:rPr>
              <a:t>l</a:t>
            </a:r>
            <a:r>
              <a:rPr sz="6000" b="1" spc="-340" dirty="0">
                <a:solidFill>
                  <a:srgbClr val="0D0D0D"/>
                </a:solidFill>
                <a:latin typeface="Times New Roman"/>
                <a:cs typeface="Times New Roman"/>
              </a:rPr>
              <a:t>u</a:t>
            </a:r>
            <a:r>
              <a:rPr sz="6000" b="1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6000" b="1" spc="-45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6000" b="1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6000" b="1" spc="-340" dirty="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sz="6000" b="1" dirty="0">
                <a:solidFill>
                  <a:srgbClr val="0D0D0D"/>
                </a:solidFill>
                <a:latin typeface="Times New Roman"/>
                <a:cs typeface="Times New Roman"/>
              </a:rPr>
              <a:t>	a</a:t>
            </a:r>
            <a:r>
              <a:rPr sz="6000" b="1" spc="-245" dirty="0">
                <a:solidFill>
                  <a:srgbClr val="0D0D0D"/>
                </a:solidFill>
                <a:latin typeface="Times New Roman"/>
                <a:cs typeface="Times New Roman"/>
              </a:rPr>
              <a:t>nd  </a:t>
            </a:r>
            <a:r>
              <a:rPr sz="6000" b="1" spc="-75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6000">
              <a:latin typeface="Times New Roman"/>
              <a:cs typeface="Times New Roman"/>
            </a:endParaRPr>
          </a:p>
          <a:p>
            <a:pPr marL="866775" indent="-854710">
              <a:lnSpc>
                <a:spcPct val="100000"/>
              </a:lnSpc>
              <a:buFont typeface="Times New Roman"/>
              <a:buAutoNum type="arabicPeriod"/>
              <a:tabLst>
                <a:tab pos="867410" algn="l"/>
                <a:tab pos="3541395" algn="l"/>
              </a:tabLst>
            </a:pPr>
            <a:r>
              <a:rPr sz="6000" b="1" spc="30" dirty="0">
                <a:solidFill>
                  <a:srgbClr val="0D0D0D"/>
                </a:solidFill>
                <a:latin typeface="Times New Roman"/>
                <a:cs typeface="Times New Roman"/>
              </a:rPr>
              <a:t>Dataset	</a:t>
            </a:r>
            <a:r>
              <a:rPr sz="6000" b="1" spc="-85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6000">
              <a:latin typeface="Times New Roman"/>
              <a:cs typeface="Times New Roman"/>
            </a:endParaRPr>
          </a:p>
          <a:p>
            <a:pPr marL="866775" indent="-854710">
              <a:lnSpc>
                <a:spcPct val="100000"/>
              </a:lnSpc>
              <a:buFont typeface="Times New Roman"/>
              <a:buAutoNum type="arabicPeriod"/>
              <a:tabLst>
                <a:tab pos="867410" algn="l"/>
                <a:tab pos="4288790" algn="l"/>
              </a:tabLst>
            </a:pPr>
            <a:r>
              <a:rPr sz="6000" b="1" spc="-65" dirty="0">
                <a:solidFill>
                  <a:srgbClr val="0D0D0D"/>
                </a:solidFill>
                <a:latin typeface="Times New Roman"/>
                <a:cs typeface="Times New Roman"/>
              </a:rPr>
              <a:t>Modelling	</a:t>
            </a:r>
            <a:r>
              <a:rPr sz="6000" b="1" spc="-18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6000">
              <a:latin typeface="Times New Roman"/>
              <a:cs typeface="Times New Roman"/>
            </a:endParaRPr>
          </a:p>
          <a:p>
            <a:pPr marL="866775" indent="-854710">
              <a:lnSpc>
                <a:spcPct val="100000"/>
              </a:lnSpc>
              <a:buFont typeface="Times New Roman"/>
              <a:buAutoNum type="arabicPeriod"/>
              <a:tabLst>
                <a:tab pos="867410" algn="l"/>
                <a:tab pos="3366770" algn="l"/>
                <a:tab pos="4700270" algn="l"/>
              </a:tabLst>
            </a:pPr>
            <a:r>
              <a:rPr sz="60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6000" b="1" spc="-40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6000" b="1" spc="-25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sz="6000" b="1" spc="-340" dirty="0">
                <a:solidFill>
                  <a:srgbClr val="0D0D0D"/>
                </a:solidFill>
                <a:latin typeface="Times New Roman"/>
                <a:cs typeface="Times New Roman"/>
              </a:rPr>
              <a:t>u</a:t>
            </a:r>
            <a:r>
              <a:rPr sz="6000" b="1" spc="-45" dirty="0">
                <a:solidFill>
                  <a:srgbClr val="0D0D0D"/>
                </a:solidFill>
                <a:latin typeface="Times New Roman"/>
                <a:cs typeface="Times New Roman"/>
              </a:rPr>
              <a:t>l</a:t>
            </a:r>
            <a:r>
              <a:rPr sz="6000" b="1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6000" b="1" spc="-25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sz="6000" b="1" dirty="0">
                <a:solidFill>
                  <a:srgbClr val="0D0D0D"/>
                </a:solidFill>
                <a:latin typeface="Times New Roman"/>
                <a:cs typeface="Times New Roman"/>
              </a:rPr>
              <a:t>	a</a:t>
            </a:r>
            <a:r>
              <a:rPr sz="6000" b="1" spc="-340" dirty="0">
                <a:solidFill>
                  <a:srgbClr val="0D0D0D"/>
                </a:solidFill>
                <a:latin typeface="Times New Roman"/>
                <a:cs typeface="Times New Roman"/>
              </a:rPr>
              <a:t>nd</a:t>
            </a:r>
            <a:r>
              <a:rPr sz="6000" b="1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6000" b="1" spc="290" dirty="0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sz="6000" b="1" spc="-45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6000" b="1" spc="-25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sz="6000" b="1" spc="-40" dirty="0">
                <a:solidFill>
                  <a:srgbClr val="0D0D0D"/>
                </a:solidFill>
                <a:latin typeface="Times New Roman"/>
                <a:cs typeface="Times New Roman"/>
              </a:rPr>
              <a:t>c</a:t>
            </a:r>
            <a:r>
              <a:rPr sz="6000" b="1" spc="-340" dirty="0">
                <a:solidFill>
                  <a:srgbClr val="0D0D0D"/>
                </a:solidFill>
                <a:latin typeface="Times New Roman"/>
                <a:cs typeface="Times New Roman"/>
              </a:rPr>
              <a:t>u</a:t>
            </a:r>
            <a:r>
              <a:rPr sz="6000" b="1" spc="-25" dirty="0">
                <a:solidFill>
                  <a:srgbClr val="0D0D0D"/>
                </a:solidFill>
                <a:latin typeface="Times New Roman"/>
                <a:cs typeface="Times New Roman"/>
              </a:rPr>
              <a:t>ss</a:t>
            </a:r>
            <a:r>
              <a:rPr sz="6000" b="1" spc="-45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6000" b="1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6000" b="1" spc="-340" dirty="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endParaRPr sz="6000">
              <a:latin typeface="Times New Roman"/>
              <a:cs typeface="Times New Roman"/>
            </a:endParaRPr>
          </a:p>
          <a:p>
            <a:pPr marL="866775" indent="-854710">
              <a:lnSpc>
                <a:spcPct val="100000"/>
              </a:lnSpc>
              <a:buFont typeface="Times New Roman"/>
              <a:buAutoNum type="arabicPeriod"/>
              <a:tabLst>
                <a:tab pos="867410" algn="l"/>
              </a:tabLst>
            </a:pPr>
            <a:r>
              <a:rPr sz="6000" b="1" spc="-12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3887" y="484379"/>
            <a:ext cx="356552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0" dirty="0">
                <a:solidFill>
                  <a:srgbClr val="BF0000"/>
                </a:solidFill>
                <a:latin typeface="Arial MT"/>
                <a:cs typeface="Arial MT"/>
              </a:rPr>
              <a:t>AGENDA</a:t>
            </a:r>
            <a:endParaRPr sz="6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2" y="4400550"/>
            <a:ext cx="4142740" cy="4886325"/>
            <a:chOff x="11987212" y="4400550"/>
            <a:chExt cx="4142740" cy="4886325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02507" y="2183360"/>
            <a:ext cx="978217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69790" algn="l"/>
              </a:tabLst>
            </a:pPr>
            <a:r>
              <a:rPr sz="6600" b="0" spc="15" dirty="0">
                <a:latin typeface="Arial MT"/>
                <a:cs typeface="Arial MT"/>
              </a:rPr>
              <a:t>PROBLEM	STATEMENT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08350" y="9046802"/>
            <a:ext cx="11557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E32D90"/>
                </a:solidFill>
                <a:latin typeface="Trebuchet MS"/>
                <a:cs typeface="Trebuchet MS"/>
              </a:rPr>
              <a:t>4</a:t>
            </a:r>
            <a:endParaRPr sz="13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05816" y="3986889"/>
            <a:ext cx="10504805" cy="36525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340"/>
              </a:spcBef>
              <a:tabLst>
                <a:tab pos="1275715" algn="l"/>
                <a:tab pos="1371600" algn="l"/>
                <a:tab pos="2438400" algn="l"/>
                <a:tab pos="2515235" algn="l"/>
                <a:tab pos="2780665" algn="l"/>
                <a:tab pos="3137535" algn="l"/>
                <a:tab pos="4267835" algn="l"/>
                <a:tab pos="5283200" algn="l"/>
                <a:tab pos="6153785" algn="l"/>
                <a:tab pos="7379970" algn="l"/>
                <a:tab pos="8446770" algn="l"/>
                <a:tab pos="9086850" algn="l"/>
                <a:tab pos="9983470" algn="l"/>
              </a:tabLst>
            </a:pPr>
            <a:r>
              <a:rPr sz="4800" b="1" spc="-85" dirty="0">
                <a:latin typeface="Times New Roman"/>
                <a:cs typeface="Times New Roman"/>
              </a:rPr>
              <a:t>This	</a:t>
            </a:r>
            <a:r>
              <a:rPr sz="4800" b="1" spc="-114" dirty="0">
                <a:latin typeface="Times New Roman"/>
                <a:cs typeface="Times New Roman"/>
              </a:rPr>
              <a:t>study	</a:t>
            </a:r>
            <a:r>
              <a:rPr sz="4800" b="1" spc="-100" dirty="0">
                <a:latin typeface="Times New Roman"/>
                <a:cs typeface="Times New Roman"/>
              </a:rPr>
              <a:t>identified	</a:t>
            </a:r>
            <a:r>
              <a:rPr sz="4800" b="1" spc="-95" dirty="0">
                <a:latin typeface="Times New Roman"/>
                <a:cs typeface="Times New Roman"/>
              </a:rPr>
              <a:t>average	</a:t>
            </a:r>
            <a:r>
              <a:rPr sz="4800" b="1" spc="-60" dirty="0">
                <a:latin typeface="Times New Roman"/>
                <a:cs typeface="Times New Roman"/>
              </a:rPr>
              <a:t>salary	</a:t>
            </a:r>
            <a:r>
              <a:rPr sz="4800" b="1" dirty="0">
                <a:latin typeface="Times New Roman"/>
                <a:cs typeface="Times New Roman"/>
              </a:rPr>
              <a:t>of </a:t>
            </a:r>
            <a:r>
              <a:rPr sz="4800" b="1" spc="5" dirty="0">
                <a:latin typeface="Times New Roman"/>
                <a:cs typeface="Times New Roman"/>
              </a:rPr>
              <a:t> </a:t>
            </a:r>
            <a:r>
              <a:rPr sz="4800" b="1" spc="-30" dirty="0">
                <a:latin typeface="Times New Roman"/>
                <a:cs typeface="Times New Roman"/>
              </a:rPr>
              <a:t>e</a:t>
            </a:r>
            <a:r>
              <a:rPr sz="4800" b="1" spc="-300" dirty="0">
                <a:latin typeface="Times New Roman"/>
                <a:cs typeface="Times New Roman"/>
              </a:rPr>
              <a:t>m</a:t>
            </a:r>
            <a:r>
              <a:rPr sz="4800" b="1" spc="-270" dirty="0">
                <a:latin typeface="Times New Roman"/>
                <a:cs typeface="Times New Roman"/>
              </a:rPr>
              <a:t>p</a:t>
            </a:r>
            <a:r>
              <a:rPr sz="4800" b="1" spc="-35" dirty="0">
                <a:latin typeface="Times New Roman"/>
                <a:cs typeface="Times New Roman"/>
              </a:rPr>
              <a:t>l</a:t>
            </a:r>
            <a:r>
              <a:rPr sz="4800" b="1" dirty="0">
                <a:latin typeface="Times New Roman"/>
                <a:cs typeface="Times New Roman"/>
              </a:rPr>
              <a:t>oy</a:t>
            </a:r>
            <a:r>
              <a:rPr sz="4800" b="1" spc="-30" dirty="0">
                <a:latin typeface="Times New Roman"/>
                <a:cs typeface="Times New Roman"/>
              </a:rPr>
              <a:t>ee</a:t>
            </a:r>
            <a:r>
              <a:rPr sz="4800" b="1" dirty="0">
                <a:latin typeface="Times New Roman"/>
                <a:cs typeface="Times New Roman"/>
              </a:rPr>
              <a:t>		</a:t>
            </a:r>
            <a:r>
              <a:rPr sz="4800" b="1" spc="-35" dirty="0">
                <a:latin typeface="Times New Roman"/>
                <a:cs typeface="Times New Roman"/>
              </a:rPr>
              <a:t>i</a:t>
            </a:r>
            <a:r>
              <a:rPr sz="4800" b="1" spc="-270" dirty="0">
                <a:latin typeface="Times New Roman"/>
                <a:cs typeface="Times New Roman"/>
              </a:rPr>
              <a:t>n</a:t>
            </a:r>
            <a:r>
              <a:rPr sz="4800" b="1" dirty="0">
                <a:latin typeface="Times New Roman"/>
                <a:cs typeface="Times New Roman"/>
              </a:rPr>
              <a:t>	</a:t>
            </a:r>
            <a:r>
              <a:rPr sz="4800" b="1" spc="-270" dirty="0">
                <a:latin typeface="Times New Roman"/>
                <a:cs typeface="Times New Roman"/>
              </a:rPr>
              <a:t>d</a:t>
            </a:r>
            <a:r>
              <a:rPr sz="4800" b="1" spc="-30" dirty="0">
                <a:latin typeface="Times New Roman"/>
                <a:cs typeface="Times New Roman"/>
              </a:rPr>
              <a:t>e</a:t>
            </a:r>
            <a:r>
              <a:rPr sz="4800" b="1" spc="-270" dirty="0">
                <a:latin typeface="Times New Roman"/>
                <a:cs typeface="Times New Roman"/>
              </a:rPr>
              <a:t>p</a:t>
            </a:r>
            <a:r>
              <a:rPr sz="4800" b="1" dirty="0">
                <a:latin typeface="Times New Roman"/>
                <a:cs typeface="Times New Roman"/>
              </a:rPr>
              <a:t>a</a:t>
            </a:r>
            <a:r>
              <a:rPr sz="4800" b="1" spc="-285" dirty="0">
                <a:latin typeface="Times New Roman"/>
                <a:cs typeface="Times New Roman"/>
              </a:rPr>
              <a:t>r</a:t>
            </a:r>
            <a:r>
              <a:rPr sz="4800" b="1" dirty="0">
                <a:latin typeface="Times New Roman"/>
                <a:cs typeface="Times New Roman"/>
              </a:rPr>
              <a:t>t</a:t>
            </a:r>
            <a:r>
              <a:rPr sz="4800" b="1" spc="-300" dirty="0">
                <a:latin typeface="Times New Roman"/>
                <a:cs typeface="Times New Roman"/>
              </a:rPr>
              <a:t>m</a:t>
            </a:r>
            <a:r>
              <a:rPr sz="4800" b="1" spc="-30" dirty="0">
                <a:latin typeface="Times New Roman"/>
                <a:cs typeface="Times New Roman"/>
              </a:rPr>
              <a:t>e</a:t>
            </a:r>
            <a:r>
              <a:rPr sz="4800" b="1" spc="-270" dirty="0">
                <a:latin typeface="Times New Roman"/>
                <a:cs typeface="Times New Roman"/>
              </a:rPr>
              <a:t>n</a:t>
            </a:r>
            <a:r>
              <a:rPr sz="4800" b="1" spc="-5" dirty="0">
                <a:latin typeface="Times New Roman"/>
                <a:cs typeface="Times New Roman"/>
              </a:rPr>
              <a:t>t	</a:t>
            </a:r>
            <a:r>
              <a:rPr sz="4800" b="1" spc="-265" dirty="0">
                <a:latin typeface="Times New Roman"/>
                <a:cs typeface="Times New Roman"/>
              </a:rPr>
              <a:t>w</a:t>
            </a:r>
            <a:r>
              <a:rPr sz="4800" b="1" spc="-35" dirty="0">
                <a:latin typeface="Times New Roman"/>
                <a:cs typeface="Times New Roman"/>
              </a:rPr>
              <a:t>i</a:t>
            </a:r>
            <a:r>
              <a:rPr sz="4800" b="1" spc="-20" dirty="0">
                <a:latin typeface="Times New Roman"/>
                <a:cs typeface="Times New Roman"/>
              </a:rPr>
              <a:t>s</a:t>
            </a:r>
            <a:r>
              <a:rPr sz="4800" b="1" spc="-30" dirty="0">
                <a:latin typeface="Times New Roman"/>
                <a:cs typeface="Times New Roman"/>
              </a:rPr>
              <a:t>e</a:t>
            </a:r>
            <a:r>
              <a:rPr sz="4800" b="1" dirty="0">
                <a:latin typeface="Times New Roman"/>
                <a:cs typeface="Times New Roman"/>
              </a:rPr>
              <a:t>	a</a:t>
            </a:r>
            <a:r>
              <a:rPr sz="4800" b="1" spc="-270" dirty="0">
                <a:latin typeface="Times New Roman"/>
                <a:cs typeface="Times New Roman"/>
              </a:rPr>
              <a:t>nd</a:t>
            </a:r>
            <a:r>
              <a:rPr sz="4800" b="1" dirty="0">
                <a:latin typeface="Times New Roman"/>
                <a:cs typeface="Times New Roman"/>
              </a:rPr>
              <a:t>	</a:t>
            </a:r>
            <a:r>
              <a:rPr sz="4800" b="1" spc="-30" dirty="0">
                <a:latin typeface="Times New Roman"/>
                <a:cs typeface="Times New Roman"/>
              </a:rPr>
              <a:t>c</a:t>
            </a:r>
            <a:r>
              <a:rPr sz="4800" b="1" dirty="0">
                <a:latin typeface="Times New Roman"/>
                <a:cs typeface="Times New Roman"/>
              </a:rPr>
              <a:t>o</a:t>
            </a:r>
            <a:r>
              <a:rPr sz="4800" b="1" spc="-270" dirty="0">
                <a:latin typeface="Times New Roman"/>
                <a:cs typeface="Times New Roman"/>
              </a:rPr>
              <a:t>un</a:t>
            </a:r>
            <a:r>
              <a:rPr sz="4800" b="1" dirty="0">
                <a:latin typeface="Times New Roman"/>
                <a:cs typeface="Times New Roman"/>
              </a:rPr>
              <a:t>t	of  </a:t>
            </a:r>
            <a:r>
              <a:rPr sz="4800" b="1" spc="-90" dirty="0">
                <a:latin typeface="Times New Roman"/>
                <a:cs typeface="Times New Roman"/>
              </a:rPr>
              <a:t>male		</a:t>
            </a:r>
            <a:r>
              <a:rPr sz="4800" b="1" spc="-180" dirty="0">
                <a:latin typeface="Times New Roman"/>
                <a:cs typeface="Times New Roman"/>
              </a:rPr>
              <a:t>and	</a:t>
            </a:r>
            <a:r>
              <a:rPr sz="4800" b="1" spc="-65" dirty="0">
                <a:latin typeface="Times New Roman"/>
                <a:cs typeface="Times New Roman"/>
              </a:rPr>
              <a:t>female	employee.</a:t>
            </a:r>
            <a:endParaRPr sz="4800">
              <a:latin typeface="Times New Roman"/>
              <a:cs typeface="Times New Roman"/>
            </a:endParaRPr>
          </a:p>
          <a:p>
            <a:pPr marL="12700" marR="755015">
              <a:lnSpc>
                <a:spcPts val="5700"/>
              </a:lnSpc>
              <a:tabLst>
                <a:tab pos="836930" algn="l"/>
                <a:tab pos="2031364" algn="l"/>
                <a:tab pos="2691765" algn="l"/>
                <a:tab pos="4761865" algn="l"/>
                <a:tab pos="5688965" algn="l"/>
                <a:tab pos="8192134" algn="l"/>
              </a:tabLst>
            </a:pPr>
            <a:r>
              <a:rPr sz="4800" b="1" spc="-20" dirty="0">
                <a:latin typeface="Times New Roman"/>
                <a:cs typeface="Times New Roman"/>
              </a:rPr>
              <a:t>I</a:t>
            </a:r>
            <a:r>
              <a:rPr sz="4800" b="1" dirty="0">
                <a:latin typeface="Times New Roman"/>
                <a:cs typeface="Times New Roman"/>
              </a:rPr>
              <a:t>t</a:t>
            </a:r>
            <a:r>
              <a:rPr sz="4800" b="1" spc="-20" dirty="0">
                <a:latin typeface="Times New Roman"/>
                <a:cs typeface="Times New Roman"/>
              </a:rPr>
              <a:t>s	</a:t>
            </a:r>
            <a:r>
              <a:rPr sz="4800" b="1" spc="-270" dirty="0">
                <a:latin typeface="Times New Roman"/>
                <a:cs typeface="Times New Roman"/>
              </a:rPr>
              <a:t>h</a:t>
            </a:r>
            <a:r>
              <a:rPr sz="4800" b="1" spc="-30" dirty="0">
                <a:latin typeface="Times New Roman"/>
                <a:cs typeface="Times New Roman"/>
              </a:rPr>
              <a:t>e</a:t>
            </a:r>
            <a:r>
              <a:rPr sz="4800" b="1" spc="-35" dirty="0">
                <a:latin typeface="Times New Roman"/>
                <a:cs typeface="Times New Roman"/>
              </a:rPr>
              <a:t>l</a:t>
            </a:r>
            <a:r>
              <a:rPr sz="4800" b="1" spc="-270" dirty="0">
                <a:latin typeface="Times New Roman"/>
                <a:cs typeface="Times New Roman"/>
              </a:rPr>
              <a:t>p	to	</a:t>
            </a:r>
            <a:r>
              <a:rPr sz="4800" b="1" spc="-35" dirty="0">
                <a:latin typeface="Times New Roman"/>
                <a:cs typeface="Times New Roman"/>
              </a:rPr>
              <a:t>i</a:t>
            </a:r>
            <a:r>
              <a:rPr sz="4800" b="1" spc="-270" dirty="0">
                <a:latin typeface="Times New Roman"/>
                <a:cs typeface="Times New Roman"/>
              </a:rPr>
              <a:t>d</a:t>
            </a:r>
            <a:r>
              <a:rPr sz="4800" b="1" spc="-30" dirty="0">
                <a:latin typeface="Times New Roman"/>
                <a:cs typeface="Times New Roman"/>
              </a:rPr>
              <a:t>e</a:t>
            </a:r>
            <a:r>
              <a:rPr sz="4800" b="1" spc="-270" dirty="0">
                <a:latin typeface="Times New Roman"/>
                <a:cs typeface="Times New Roman"/>
              </a:rPr>
              <a:t>n</a:t>
            </a:r>
            <a:r>
              <a:rPr sz="4800" b="1" dirty="0">
                <a:latin typeface="Times New Roman"/>
                <a:cs typeface="Times New Roman"/>
              </a:rPr>
              <a:t>t</a:t>
            </a:r>
            <a:r>
              <a:rPr sz="4800" b="1" spc="-35" dirty="0">
                <a:latin typeface="Times New Roman"/>
                <a:cs typeface="Times New Roman"/>
              </a:rPr>
              <a:t>i</a:t>
            </a:r>
            <a:r>
              <a:rPr sz="4800" b="1" spc="-5" dirty="0">
                <a:latin typeface="Times New Roman"/>
                <a:cs typeface="Times New Roman"/>
              </a:rPr>
              <a:t>fy	t</a:t>
            </a:r>
            <a:r>
              <a:rPr sz="4800" b="1" spc="-270" dirty="0">
                <a:latin typeface="Times New Roman"/>
                <a:cs typeface="Times New Roman"/>
              </a:rPr>
              <a:t>h</a:t>
            </a:r>
            <a:r>
              <a:rPr sz="4800" b="1" spc="-30" dirty="0">
                <a:latin typeface="Times New Roman"/>
                <a:cs typeface="Times New Roman"/>
              </a:rPr>
              <a:t>e	e</a:t>
            </a:r>
            <a:r>
              <a:rPr sz="4800" b="1" spc="-300" dirty="0">
                <a:latin typeface="Times New Roman"/>
                <a:cs typeface="Times New Roman"/>
              </a:rPr>
              <a:t>m</a:t>
            </a:r>
            <a:r>
              <a:rPr sz="4800" b="1" spc="-270" dirty="0">
                <a:latin typeface="Times New Roman"/>
                <a:cs typeface="Times New Roman"/>
              </a:rPr>
              <a:t>p</a:t>
            </a:r>
            <a:r>
              <a:rPr sz="4800" b="1" spc="-35" dirty="0">
                <a:latin typeface="Times New Roman"/>
                <a:cs typeface="Times New Roman"/>
              </a:rPr>
              <a:t>loy</a:t>
            </a:r>
            <a:r>
              <a:rPr sz="4800" b="1" spc="-30" dirty="0">
                <a:latin typeface="Times New Roman"/>
                <a:cs typeface="Times New Roman"/>
              </a:rPr>
              <a:t>ee	</a:t>
            </a:r>
            <a:r>
              <a:rPr sz="4800" b="1" spc="-20" dirty="0">
                <a:latin typeface="Times New Roman"/>
                <a:cs typeface="Times New Roman"/>
              </a:rPr>
              <a:t>sa</a:t>
            </a:r>
            <a:r>
              <a:rPr sz="4800" b="1" spc="-35" dirty="0">
                <a:latin typeface="Times New Roman"/>
                <a:cs typeface="Times New Roman"/>
              </a:rPr>
              <a:t>la</a:t>
            </a:r>
            <a:r>
              <a:rPr sz="4800" b="1" spc="-285" dirty="0">
                <a:latin typeface="Times New Roman"/>
                <a:cs typeface="Times New Roman"/>
              </a:rPr>
              <a:t>ry  </a:t>
            </a:r>
            <a:r>
              <a:rPr sz="4800" b="1" spc="-105" dirty="0">
                <a:latin typeface="Times New Roman"/>
                <a:cs typeface="Times New Roman"/>
              </a:rPr>
              <a:t>growth.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70460" y="2837162"/>
            <a:ext cx="49606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dirty="0">
                <a:solidFill>
                  <a:srgbClr val="E32D90"/>
                </a:solidFill>
                <a:latin typeface="Arial"/>
                <a:cs typeface="Arial"/>
              </a:rPr>
              <a:t>OVERVIEW</a:t>
            </a:r>
            <a:endParaRPr sz="7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08350" y="9046802"/>
            <a:ext cx="11557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E32D90"/>
                </a:solidFill>
                <a:latin typeface="Trebuchet MS"/>
                <a:cs typeface="Trebuchet MS"/>
              </a:rPr>
              <a:t>5</a:t>
            </a:r>
            <a:endParaRPr sz="135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50239" y="3677113"/>
            <a:ext cx="11694160" cy="1659889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29"/>
              </a:spcBef>
            </a:pPr>
            <a:r>
              <a:rPr sz="3600" spc="120" dirty="0">
                <a:latin typeface="Times New Roman"/>
                <a:cs typeface="Times New Roman"/>
              </a:rPr>
              <a:t>The </a:t>
            </a:r>
            <a:r>
              <a:rPr sz="3600" spc="125" dirty="0">
                <a:latin typeface="Times New Roman"/>
                <a:cs typeface="Times New Roman"/>
              </a:rPr>
              <a:t>purpose </a:t>
            </a:r>
            <a:r>
              <a:rPr sz="3600" spc="90" dirty="0">
                <a:latin typeface="Times New Roman"/>
                <a:cs typeface="Times New Roman"/>
              </a:rPr>
              <a:t>of </a:t>
            </a:r>
            <a:r>
              <a:rPr sz="3600" spc="85" dirty="0">
                <a:latin typeface="Times New Roman"/>
                <a:cs typeface="Times New Roman"/>
              </a:rPr>
              <a:t>this </a:t>
            </a:r>
            <a:r>
              <a:rPr sz="3600" spc="95" dirty="0">
                <a:latin typeface="Times New Roman"/>
                <a:cs typeface="Times New Roman"/>
              </a:rPr>
              <a:t>project </a:t>
            </a:r>
            <a:r>
              <a:rPr sz="3600" spc="-20" dirty="0">
                <a:latin typeface="Times New Roman"/>
                <a:cs typeface="Times New Roman"/>
              </a:rPr>
              <a:t>is </a:t>
            </a:r>
            <a:r>
              <a:rPr sz="3600" spc="190" dirty="0">
                <a:latin typeface="Times New Roman"/>
                <a:cs typeface="Times New Roman"/>
              </a:rPr>
              <a:t>to </a:t>
            </a:r>
            <a:r>
              <a:rPr sz="3600" spc="75" dirty="0">
                <a:latin typeface="Times New Roman"/>
                <a:cs typeface="Times New Roman"/>
              </a:rPr>
              <a:t>analyze </a:t>
            </a:r>
            <a:r>
              <a:rPr sz="3600" spc="120" dirty="0">
                <a:latin typeface="Times New Roman"/>
                <a:cs typeface="Times New Roman"/>
              </a:rPr>
              <a:t>the </a:t>
            </a:r>
            <a:r>
              <a:rPr sz="3600" spc="40" dirty="0">
                <a:latin typeface="Times New Roman"/>
                <a:cs typeface="Times New Roman"/>
              </a:rPr>
              <a:t>employee's </a:t>
            </a:r>
            <a:r>
              <a:rPr sz="3600" spc="45" dirty="0">
                <a:latin typeface="Times New Roman"/>
                <a:cs typeface="Times New Roman"/>
              </a:rPr>
              <a:t> </a:t>
            </a:r>
            <a:r>
              <a:rPr sz="3600" spc="100" dirty="0">
                <a:latin typeface="Times New Roman"/>
                <a:cs typeface="Times New Roman"/>
              </a:rPr>
              <a:t>working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145" dirty="0">
                <a:latin typeface="Times New Roman"/>
                <a:cs typeface="Times New Roman"/>
              </a:rPr>
              <a:t>department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190" dirty="0">
                <a:latin typeface="Times New Roman"/>
                <a:cs typeface="Times New Roman"/>
              </a:rPr>
              <a:t>and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50" dirty="0">
                <a:latin typeface="Times New Roman"/>
                <a:cs typeface="Times New Roman"/>
              </a:rPr>
              <a:t>its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85" dirty="0">
                <a:latin typeface="Times New Roman"/>
                <a:cs typeface="Times New Roman"/>
              </a:rPr>
              <a:t>salary.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120" dirty="0">
                <a:latin typeface="Times New Roman"/>
                <a:cs typeface="Times New Roman"/>
              </a:rPr>
              <a:t>The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85" dirty="0">
                <a:latin typeface="Times New Roman"/>
                <a:cs typeface="Times New Roman"/>
              </a:rPr>
              <a:t>gender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145" dirty="0">
                <a:latin typeface="Times New Roman"/>
                <a:cs typeface="Times New Roman"/>
              </a:rPr>
              <a:t>count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120" dirty="0">
                <a:latin typeface="Times New Roman"/>
                <a:cs typeface="Times New Roman"/>
              </a:rPr>
              <a:t>can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80" dirty="0">
                <a:latin typeface="Times New Roman"/>
                <a:cs typeface="Times New Roman"/>
              </a:rPr>
              <a:t>be </a:t>
            </a:r>
            <a:r>
              <a:rPr sz="3600" spc="-890" dirty="0">
                <a:latin typeface="Times New Roman"/>
                <a:cs typeface="Times New Roman"/>
              </a:rPr>
              <a:t> </a:t>
            </a:r>
            <a:r>
              <a:rPr sz="3600" spc="40" dirty="0">
                <a:latin typeface="Times New Roman"/>
                <a:cs typeface="Times New Roman"/>
              </a:rPr>
              <a:t>beneficial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80" dirty="0">
                <a:latin typeface="Times New Roman"/>
                <a:cs typeface="Times New Roman"/>
              </a:rPr>
              <a:t>in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110" dirty="0">
                <a:latin typeface="Times New Roman"/>
                <a:cs typeface="Times New Roman"/>
              </a:rPr>
              <a:t>boosting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120" dirty="0">
                <a:latin typeface="Times New Roman"/>
                <a:cs typeface="Times New Roman"/>
              </a:rPr>
              <a:t>the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145" dirty="0">
                <a:latin typeface="Times New Roman"/>
                <a:cs typeface="Times New Roman"/>
              </a:rPr>
              <a:t>number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90" dirty="0">
                <a:latin typeface="Times New Roman"/>
                <a:cs typeface="Times New Roman"/>
              </a:rPr>
              <a:t>of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50" dirty="0">
                <a:latin typeface="Times New Roman"/>
                <a:cs typeface="Times New Roman"/>
              </a:rPr>
              <a:t>employees.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58242" y="6378642"/>
            <a:ext cx="104775" cy="10477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825488" y="6061142"/>
            <a:ext cx="4578350" cy="2745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00"/>
              </a:lnSpc>
              <a:spcBef>
                <a:spcPts val="100"/>
              </a:spcBef>
            </a:pPr>
            <a:r>
              <a:rPr sz="3600" spc="125" dirty="0">
                <a:latin typeface="Times New Roman"/>
                <a:cs typeface="Times New Roman"/>
              </a:rPr>
              <a:t>TABLES</a:t>
            </a:r>
            <a:endParaRPr sz="3600">
              <a:latin typeface="Times New Roman"/>
              <a:cs typeface="Times New Roman"/>
            </a:endParaRPr>
          </a:p>
          <a:p>
            <a:pPr marL="12700" marR="5080">
              <a:lnSpc>
                <a:spcPts val="4280"/>
              </a:lnSpc>
              <a:spcBef>
                <a:spcPts val="150"/>
              </a:spcBef>
            </a:pPr>
            <a:r>
              <a:rPr sz="3600" spc="130" dirty="0">
                <a:latin typeface="Times New Roman"/>
                <a:cs typeface="Times New Roman"/>
              </a:rPr>
              <a:t>Conditional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spc="125" dirty="0">
                <a:latin typeface="Times New Roman"/>
                <a:cs typeface="Times New Roman"/>
              </a:rPr>
              <a:t>formatting </a:t>
            </a:r>
            <a:r>
              <a:rPr sz="3600" spc="-890" dirty="0">
                <a:latin typeface="Times New Roman"/>
                <a:cs typeface="Times New Roman"/>
              </a:rPr>
              <a:t> </a:t>
            </a:r>
            <a:r>
              <a:rPr sz="3600" spc="105" dirty="0">
                <a:latin typeface="Times New Roman"/>
                <a:cs typeface="Times New Roman"/>
              </a:rPr>
              <a:t>Pivot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105" dirty="0">
                <a:latin typeface="Times New Roman"/>
                <a:cs typeface="Times New Roman"/>
              </a:rPr>
              <a:t>table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ts val="4110"/>
              </a:lnSpc>
            </a:pPr>
            <a:r>
              <a:rPr sz="3600" spc="105" dirty="0">
                <a:latin typeface="Times New Roman"/>
                <a:cs typeface="Times New Roman"/>
              </a:rPr>
              <a:t>Pivot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spc="190" dirty="0">
                <a:latin typeface="Times New Roman"/>
                <a:cs typeface="Times New Roman"/>
              </a:rPr>
              <a:t>Chart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ts val="4300"/>
              </a:lnSpc>
            </a:pPr>
            <a:r>
              <a:rPr sz="3600" spc="70" dirty="0">
                <a:latin typeface="Times New Roman"/>
                <a:cs typeface="Times New Roman"/>
              </a:rPr>
              <a:t>Average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58242" y="6921568"/>
            <a:ext cx="104775" cy="10477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58242" y="7464493"/>
            <a:ext cx="104775" cy="10477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58242" y="8007417"/>
            <a:ext cx="104775" cy="10477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58242" y="8550343"/>
            <a:ext cx="104775" cy="1047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18531" y="1578370"/>
            <a:ext cx="7915909" cy="2031364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7880"/>
              </a:lnSpc>
              <a:spcBef>
                <a:spcPts val="234"/>
              </a:spcBef>
            </a:pPr>
            <a:r>
              <a:rPr sz="6600" b="0" spc="-10" dirty="0">
                <a:latin typeface="Arial MT"/>
                <a:cs typeface="Arial MT"/>
              </a:rPr>
              <a:t>WHO</a:t>
            </a:r>
            <a:r>
              <a:rPr sz="6600" b="0" spc="-65" dirty="0">
                <a:latin typeface="Arial MT"/>
                <a:cs typeface="Arial MT"/>
              </a:rPr>
              <a:t> </a:t>
            </a:r>
            <a:r>
              <a:rPr sz="6600" b="0" spc="-10" dirty="0">
                <a:latin typeface="Arial MT"/>
                <a:cs typeface="Arial MT"/>
              </a:rPr>
              <a:t>ARE</a:t>
            </a:r>
            <a:r>
              <a:rPr sz="6600" b="0" spc="-65" dirty="0">
                <a:latin typeface="Arial MT"/>
                <a:cs typeface="Arial MT"/>
              </a:rPr>
              <a:t> </a:t>
            </a:r>
            <a:r>
              <a:rPr sz="6600" b="0" spc="-10" dirty="0">
                <a:latin typeface="Arial MT"/>
                <a:cs typeface="Arial MT"/>
              </a:rPr>
              <a:t>THE</a:t>
            </a:r>
            <a:r>
              <a:rPr sz="6600" b="0" spc="-60" dirty="0">
                <a:latin typeface="Arial MT"/>
                <a:cs typeface="Arial MT"/>
              </a:rPr>
              <a:t> </a:t>
            </a:r>
            <a:r>
              <a:rPr sz="6600" b="0" spc="-10" dirty="0">
                <a:latin typeface="Arial MT"/>
                <a:cs typeface="Arial MT"/>
              </a:rPr>
              <a:t>END </a:t>
            </a:r>
            <a:r>
              <a:rPr sz="6600" b="0" spc="-1825" dirty="0">
                <a:latin typeface="Arial MT"/>
                <a:cs typeface="Arial MT"/>
              </a:rPr>
              <a:t> </a:t>
            </a:r>
            <a:r>
              <a:rPr sz="6600" b="0" spc="-15" dirty="0">
                <a:latin typeface="Arial MT"/>
                <a:cs typeface="Arial MT"/>
              </a:rPr>
              <a:t>USERS?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08350" y="9046802"/>
            <a:ext cx="11557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E32D90"/>
                </a:solidFill>
                <a:latin typeface="Trebuchet MS"/>
                <a:cs typeface="Trebuchet MS"/>
              </a:rPr>
              <a:t>6</a:t>
            </a:r>
            <a:endParaRPr sz="135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76599" cy="7334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508829" y="3747025"/>
            <a:ext cx="11481435" cy="3305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">
              <a:lnSpc>
                <a:spcPts val="6465"/>
              </a:lnSpc>
              <a:spcBef>
                <a:spcPts val="100"/>
              </a:spcBef>
              <a:tabLst>
                <a:tab pos="3045460" algn="l"/>
                <a:tab pos="6196330" algn="l"/>
                <a:tab pos="7917815" algn="l"/>
              </a:tabLst>
            </a:pPr>
            <a:r>
              <a:rPr sz="5400" spc="300" dirty="0">
                <a:latin typeface="Times New Roman"/>
                <a:cs typeface="Times New Roman"/>
              </a:rPr>
              <a:t>a</a:t>
            </a:r>
            <a:r>
              <a:rPr sz="5400" spc="110" dirty="0">
                <a:latin typeface="Times New Roman"/>
                <a:cs typeface="Times New Roman"/>
              </a:rPr>
              <a:t>.</a:t>
            </a:r>
            <a:r>
              <a:rPr sz="5400" spc="-815" dirty="0">
                <a:latin typeface="Times New Roman"/>
                <a:cs typeface="Times New Roman"/>
              </a:rPr>
              <a:t> </a:t>
            </a:r>
            <a:r>
              <a:rPr sz="5400" spc="540" dirty="0">
                <a:latin typeface="Times New Roman"/>
                <a:cs typeface="Times New Roman"/>
              </a:rPr>
              <a:t>H</a:t>
            </a:r>
            <a:r>
              <a:rPr sz="5400" spc="280" dirty="0">
                <a:latin typeface="Times New Roman"/>
                <a:cs typeface="Times New Roman"/>
              </a:rPr>
              <a:t>u</a:t>
            </a:r>
            <a:r>
              <a:rPr sz="5400" spc="240" dirty="0">
                <a:latin typeface="Times New Roman"/>
                <a:cs typeface="Times New Roman"/>
              </a:rPr>
              <a:t>m</a:t>
            </a:r>
            <a:r>
              <a:rPr sz="5400" spc="300" dirty="0">
                <a:latin typeface="Times New Roman"/>
                <a:cs typeface="Times New Roman"/>
              </a:rPr>
              <a:t>a</a:t>
            </a:r>
            <a:r>
              <a:rPr sz="5400" spc="280" dirty="0">
                <a:latin typeface="Times New Roman"/>
                <a:cs typeface="Times New Roman"/>
              </a:rPr>
              <a:t>n</a:t>
            </a:r>
            <a:r>
              <a:rPr sz="5400" dirty="0">
                <a:latin typeface="Times New Roman"/>
                <a:cs typeface="Times New Roman"/>
              </a:rPr>
              <a:t>	</a:t>
            </a:r>
            <a:r>
              <a:rPr sz="5400" spc="560" dirty="0">
                <a:latin typeface="Times New Roman"/>
                <a:cs typeface="Times New Roman"/>
              </a:rPr>
              <a:t>R</a:t>
            </a:r>
            <a:r>
              <a:rPr sz="5400" spc="-35" dirty="0">
                <a:latin typeface="Times New Roman"/>
                <a:cs typeface="Times New Roman"/>
              </a:rPr>
              <a:t>e</a:t>
            </a:r>
            <a:r>
              <a:rPr sz="5400" spc="-25" dirty="0">
                <a:latin typeface="Times New Roman"/>
                <a:cs typeface="Times New Roman"/>
              </a:rPr>
              <a:t>s</a:t>
            </a:r>
            <a:r>
              <a:rPr sz="5400" spc="280" dirty="0">
                <a:latin typeface="Times New Roman"/>
                <a:cs typeface="Times New Roman"/>
              </a:rPr>
              <a:t>our</a:t>
            </a:r>
            <a:r>
              <a:rPr sz="5400" spc="-35" dirty="0">
                <a:latin typeface="Times New Roman"/>
                <a:cs typeface="Times New Roman"/>
              </a:rPr>
              <a:t>ce</a:t>
            </a:r>
            <a:r>
              <a:rPr sz="5400" spc="-25" dirty="0">
                <a:latin typeface="Times New Roman"/>
                <a:cs typeface="Times New Roman"/>
              </a:rPr>
              <a:t>s</a:t>
            </a:r>
            <a:r>
              <a:rPr sz="5400" dirty="0">
                <a:latin typeface="Times New Roman"/>
                <a:cs typeface="Times New Roman"/>
              </a:rPr>
              <a:t>	(</a:t>
            </a:r>
            <a:r>
              <a:rPr sz="5400" spc="540" dirty="0">
                <a:latin typeface="Times New Roman"/>
                <a:cs typeface="Times New Roman"/>
              </a:rPr>
              <a:t>H</a:t>
            </a:r>
            <a:r>
              <a:rPr sz="5400" spc="560" dirty="0">
                <a:latin typeface="Times New Roman"/>
                <a:cs typeface="Times New Roman"/>
              </a:rPr>
              <a:t>R</a:t>
            </a:r>
            <a:r>
              <a:rPr sz="5400" spc="-5" dirty="0">
                <a:latin typeface="Times New Roman"/>
                <a:cs typeface="Times New Roman"/>
              </a:rPr>
              <a:t>)	</a:t>
            </a:r>
            <a:r>
              <a:rPr sz="5400" spc="540" dirty="0">
                <a:latin typeface="Times New Roman"/>
                <a:cs typeface="Times New Roman"/>
              </a:rPr>
              <a:t>D</a:t>
            </a:r>
            <a:r>
              <a:rPr sz="5400" spc="-35" dirty="0">
                <a:latin typeface="Times New Roman"/>
                <a:cs typeface="Times New Roman"/>
              </a:rPr>
              <a:t>e</a:t>
            </a:r>
            <a:r>
              <a:rPr sz="5400" spc="280" dirty="0">
                <a:latin typeface="Times New Roman"/>
                <a:cs typeface="Times New Roman"/>
              </a:rPr>
              <a:t>p</a:t>
            </a:r>
            <a:r>
              <a:rPr sz="5400" spc="290" dirty="0">
                <a:latin typeface="Times New Roman"/>
                <a:cs typeface="Times New Roman"/>
              </a:rPr>
              <a:t>ar</a:t>
            </a:r>
            <a:r>
              <a:rPr sz="5400" spc="295" dirty="0">
                <a:latin typeface="Times New Roman"/>
                <a:cs typeface="Times New Roman"/>
              </a:rPr>
              <a:t>t</a:t>
            </a:r>
            <a:r>
              <a:rPr sz="5400" spc="240" dirty="0">
                <a:latin typeface="Times New Roman"/>
                <a:cs typeface="Times New Roman"/>
              </a:rPr>
              <a:t>m</a:t>
            </a:r>
            <a:r>
              <a:rPr sz="5400" spc="-35" dirty="0">
                <a:latin typeface="Times New Roman"/>
                <a:cs typeface="Times New Roman"/>
              </a:rPr>
              <a:t>e</a:t>
            </a:r>
            <a:r>
              <a:rPr sz="5400" spc="280" dirty="0">
                <a:latin typeface="Times New Roman"/>
                <a:cs typeface="Times New Roman"/>
              </a:rPr>
              <a:t>n</a:t>
            </a:r>
            <a:r>
              <a:rPr sz="5400" spc="295" dirty="0">
                <a:latin typeface="Times New Roman"/>
                <a:cs typeface="Times New Roman"/>
              </a:rPr>
              <a:t>t</a:t>
            </a:r>
            <a:endParaRPr sz="5400">
              <a:latin typeface="Times New Roman"/>
              <a:cs typeface="Times New Roman"/>
            </a:endParaRPr>
          </a:p>
          <a:p>
            <a:pPr marL="12700">
              <a:lnSpc>
                <a:spcPts val="6450"/>
              </a:lnSpc>
              <a:tabLst>
                <a:tab pos="3724910" algn="l"/>
                <a:tab pos="7705090" algn="l"/>
              </a:tabLst>
            </a:pPr>
            <a:r>
              <a:rPr sz="5400" spc="195" dirty="0">
                <a:latin typeface="Times New Roman"/>
                <a:cs typeface="Times New Roman"/>
              </a:rPr>
              <a:t>b.</a:t>
            </a:r>
            <a:r>
              <a:rPr sz="5400" spc="-815" dirty="0">
                <a:latin typeface="Times New Roman"/>
                <a:cs typeface="Times New Roman"/>
              </a:rPr>
              <a:t> </a:t>
            </a:r>
            <a:r>
              <a:rPr sz="5400" spc="125" dirty="0">
                <a:latin typeface="Times New Roman"/>
                <a:cs typeface="Times New Roman"/>
              </a:rPr>
              <a:t>Employee	</a:t>
            </a:r>
            <a:r>
              <a:rPr sz="5400" spc="190" dirty="0">
                <a:latin typeface="Times New Roman"/>
                <a:cs typeface="Times New Roman"/>
              </a:rPr>
              <a:t>Requirement	</a:t>
            </a:r>
            <a:r>
              <a:rPr sz="5400" spc="200" dirty="0">
                <a:latin typeface="Times New Roman"/>
                <a:cs typeface="Times New Roman"/>
              </a:rPr>
              <a:t>team</a:t>
            </a:r>
            <a:endParaRPr sz="5400">
              <a:latin typeface="Times New Roman"/>
              <a:cs typeface="Times New Roman"/>
            </a:endParaRPr>
          </a:p>
          <a:p>
            <a:pPr marL="90805">
              <a:lnSpc>
                <a:spcPts val="6450"/>
              </a:lnSpc>
              <a:tabLst>
                <a:tab pos="4331335" algn="l"/>
              </a:tabLst>
            </a:pPr>
            <a:r>
              <a:rPr sz="5400" spc="40" dirty="0">
                <a:latin typeface="Times New Roman"/>
                <a:cs typeface="Times New Roman"/>
              </a:rPr>
              <a:t>c.</a:t>
            </a:r>
            <a:r>
              <a:rPr sz="5400" spc="-805" dirty="0">
                <a:latin typeface="Times New Roman"/>
                <a:cs typeface="Times New Roman"/>
              </a:rPr>
              <a:t> </a:t>
            </a:r>
            <a:r>
              <a:rPr sz="5400" spc="195" dirty="0">
                <a:latin typeface="Times New Roman"/>
                <a:cs typeface="Times New Roman"/>
              </a:rPr>
              <a:t>Operational	</a:t>
            </a:r>
            <a:r>
              <a:rPr sz="5400" spc="204" dirty="0">
                <a:latin typeface="Times New Roman"/>
                <a:cs typeface="Times New Roman"/>
              </a:rPr>
              <a:t>Managers</a:t>
            </a:r>
            <a:endParaRPr sz="5400">
              <a:latin typeface="Times New Roman"/>
              <a:cs typeface="Times New Roman"/>
            </a:endParaRPr>
          </a:p>
          <a:p>
            <a:pPr marL="12700">
              <a:lnSpc>
                <a:spcPts val="6465"/>
              </a:lnSpc>
              <a:tabLst>
                <a:tab pos="1709420" algn="l"/>
                <a:tab pos="2981325" algn="l"/>
                <a:tab pos="4631055" algn="l"/>
                <a:tab pos="8660765" algn="l"/>
              </a:tabLst>
            </a:pPr>
            <a:r>
              <a:rPr sz="5400" spc="195" dirty="0">
                <a:latin typeface="Times New Roman"/>
                <a:cs typeface="Times New Roman"/>
              </a:rPr>
              <a:t>d.</a:t>
            </a:r>
            <a:r>
              <a:rPr sz="5400" spc="535" dirty="0">
                <a:latin typeface="Times New Roman"/>
                <a:cs typeface="Times New Roman"/>
              </a:rPr>
              <a:t> </a:t>
            </a:r>
            <a:r>
              <a:rPr sz="5400" spc="290" dirty="0">
                <a:latin typeface="Times New Roman"/>
                <a:cs typeface="Times New Roman"/>
              </a:rPr>
              <a:t>IT	</a:t>
            </a:r>
            <a:r>
              <a:rPr sz="5400" spc="285" dirty="0">
                <a:latin typeface="Times New Roman"/>
                <a:cs typeface="Times New Roman"/>
              </a:rPr>
              <a:t>and	</a:t>
            </a:r>
            <a:r>
              <a:rPr sz="5400" spc="360" dirty="0">
                <a:latin typeface="Times New Roman"/>
                <a:cs typeface="Times New Roman"/>
              </a:rPr>
              <a:t>Data	</a:t>
            </a:r>
            <a:r>
              <a:rPr sz="5400" spc="215" dirty="0">
                <a:latin typeface="Times New Roman"/>
                <a:cs typeface="Times New Roman"/>
              </a:rPr>
              <a:t>Management	</a:t>
            </a:r>
            <a:r>
              <a:rPr sz="5400" spc="155" dirty="0">
                <a:latin typeface="Times New Roman"/>
                <a:cs typeface="Times New Roman"/>
              </a:rPr>
              <a:t>Teams</a:t>
            </a:r>
            <a:endParaRPr sz="5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10015"/>
            <a:ext cx="3571874" cy="42290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4377" y="1529397"/>
            <a:ext cx="138595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20" dirty="0">
                <a:latin typeface="Trebuchet MS"/>
                <a:cs typeface="Trebuchet MS"/>
              </a:rPr>
              <a:t>OUR</a:t>
            </a:r>
            <a:r>
              <a:rPr sz="5400" b="0" spc="65" dirty="0">
                <a:latin typeface="Trebuchet MS"/>
                <a:cs typeface="Trebuchet MS"/>
              </a:rPr>
              <a:t> </a:t>
            </a:r>
            <a:r>
              <a:rPr sz="5400" b="0" spc="30" dirty="0">
                <a:latin typeface="Trebuchet MS"/>
                <a:cs typeface="Trebuchet MS"/>
              </a:rPr>
              <a:t>SOLUTION</a:t>
            </a:r>
            <a:r>
              <a:rPr sz="5400" b="0" spc="70" dirty="0">
                <a:latin typeface="Trebuchet MS"/>
                <a:cs typeface="Trebuchet MS"/>
              </a:rPr>
              <a:t> </a:t>
            </a:r>
            <a:r>
              <a:rPr sz="5400" b="0" spc="20" dirty="0">
                <a:latin typeface="Trebuchet MS"/>
                <a:cs typeface="Trebuchet MS"/>
              </a:rPr>
              <a:t>AND</a:t>
            </a:r>
            <a:r>
              <a:rPr sz="5400" b="0" spc="70" dirty="0">
                <a:latin typeface="Trebuchet MS"/>
                <a:cs typeface="Trebuchet MS"/>
              </a:rPr>
              <a:t> </a:t>
            </a:r>
            <a:r>
              <a:rPr sz="5400" b="0" spc="20" dirty="0">
                <a:latin typeface="Trebuchet MS"/>
                <a:cs typeface="Trebuchet MS"/>
              </a:rPr>
              <a:t>ITS</a:t>
            </a:r>
            <a:r>
              <a:rPr sz="5400" b="0" spc="70" dirty="0">
                <a:latin typeface="Trebuchet MS"/>
                <a:cs typeface="Trebuchet MS"/>
              </a:rPr>
              <a:t> </a:t>
            </a:r>
            <a:r>
              <a:rPr sz="5400" b="0" spc="25" dirty="0">
                <a:latin typeface="Trebuchet MS"/>
                <a:cs typeface="Trebuchet MS"/>
              </a:rPr>
              <a:t>VALUE</a:t>
            </a:r>
            <a:r>
              <a:rPr sz="5400" b="0" spc="70" dirty="0">
                <a:latin typeface="Trebuchet MS"/>
                <a:cs typeface="Trebuchet MS"/>
              </a:rPr>
              <a:t> </a:t>
            </a:r>
            <a:r>
              <a:rPr sz="5400" b="0" spc="30" dirty="0">
                <a:latin typeface="Trebuchet MS"/>
                <a:cs typeface="Trebuchet MS"/>
              </a:rPr>
              <a:t>PROPOSITION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08350" y="9046802"/>
            <a:ext cx="11557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E32D90"/>
                </a:solidFill>
                <a:latin typeface="Trebuchet MS"/>
                <a:cs typeface="Trebuchet MS"/>
              </a:rPr>
              <a:t>7</a:t>
            </a:r>
            <a:endParaRPr sz="135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34506" y="3892317"/>
            <a:ext cx="104775" cy="1047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01752" y="3304307"/>
            <a:ext cx="6983095" cy="4940300"/>
          </a:xfrm>
          <a:prstGeom prst="rect">
            <a:avLst/>
          </a:prstGeom>
        </p:spPr>
        <p:txBody>
          <a:bodyPr vert="horz" wrap="square" lIns="0" tIns="283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30"/>
              </a:spcBef>
            </a:pPr>
            <a:r>
              <a:rPr sz="3600" spc="90" dirty="0">
                <a:latin typeface="Times New Roman"/>
                <a:cs typeface="Times New Roman"/>
              </a:rPr>
              <a:t>Comprehensive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240" dirty="0">
                <a:latin typeface="Times New Roman"/>
                <a:cs typeface="Times New Roman"/>
              </a:rPr>
              <a:t>Data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145" dirty="0">
                <a:latin typeface="Times New Roman"/>
                <a:cs typeface="Times New Roman"/>
              </a:rPr>
              <a:t>Management</a:t>
            </a:r>
            <a:endParaRPr sz="3600">
              <a:latin typeface="Times New Roman"/>
              <a:cs typeface="Times New Roman"/>
            </a:endParaRPr>
          </a:p>
          <a:p>
            <a:pPr marL="288290" indent="-276225">
              <a:lnSpc>
                <a:spcPct val="100000"/>
              </a:lnSpc>
              <a:spcBef>
                <a:spcPts val="2130"/>
              </a:spcBef>
              <a:buChar char="•"/>
              <a:tabLst>
                <a:tab pos="288925" algn="l"/>
              </a:tabLst>
            </a:pPr>
            <a:r>
              <a:rPr sz="3600" spc="110" dirty="0">
                <a:latin typeface="Times New Roman"/>
                <a:cs typeface="Times New Roman"/>
              </a:rPr>
              <a:t>Advanced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85" dirty="0">
                <a:latin typeface="Times New Roman"/>
                <a:cs typeface="Times New Roman"/>
              </a:rPr>
              <a:t>Analytical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105" dirty="0">
                <a:latin typeface="Times New Roman"/>
                <a:cs typeface="Times New Roman"/>
              </a:rPr>
              <a:t>Tools</a:t>
            </a:r>
            <a:endParaRPr sz="3600">
              <a:latin typeface="Times New Roman"/>
              <a:cs typeface="Times New Roman"/>
            </a:endParaRPr>
          </a:p>
          <a:p>
            <a:pPr marL="288290" indent="-276225">
              <a:lnSpc>
                <a:spcPct val="100000"/>
              </a:lnSpc>
              <a:spcBef>
                <a:spcPts val="2130"/>
              </a:spcBef>
              <a:buChar char="•"/>
              <a:tabLst>
                <a:tab pos="288925" algn="l"/>
              </a:tabLst>
            </a:pPr>
            <a:r>
              <a:rPr sz="3600" spc="160" dirty="0">
                <a:latin typeface="Times New Roman"/>
                <a:cs typeface="Times New Roman"/>
              </a:rPr>
              <a:t>Formulas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190" dirty="0">
                <a:latin typeface="Times New Roman"/>
                <a:cs typeface="Times New Roman"/>
              </a:rPr>
              <a:t>and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140" dirty="0">
                <a:latin typeface="Times New Roman"/>
                <a:cs typeface="Times New Roman"/>
              </a:rPr>
              <a:t>Functions</a:t>
            </a:r>
            <a:endParaRPr sz="3600">
              <a:latin typeface="Times New Roman"/>
              <a:cs typeface="Times New Roman"/>
            </a:endParaRPr>
          </a:p>
          <a:p>
            <a:pPr marL="288290" indent="-276225">
              <a:lnSpc>
                <a:spcPct val="100000"/>
              </a:lnSpc>
              <a:spcBef>
                <a:spcPts val="2130"/>
              </a:spcBef>
              <a:buChar char="•"/>
              <a:tabLst>
                <a:tab pos="288925" algn="l"/>
              </a:tabLst>
            </a:pPr>
            <a:r>
              <a:rPr sz="3600" spc="105" dirty="0">
                <a:latin typeface="Times New Roman"/>
                <a:cs typeface="Times New Roman"/>
              </a:rPr>
              <a:t>Pivot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spc="85" dirty="0">
                <a:latin typeface="Times New Roman"/>
                <a:cs typeface="Times New Roman"/>
              </a:rPr>
              <a:t>Tables</a:t>
            </a:r>
            <a:endParaRPr sz="3600">
              <a:latin typeface="Times New Roman"/>
              <a:cs typeface="Times New Roman"/>
            </a:endParaRPr>
          </a:p>
          <a:p>
            <a:pPr marL="288290" indent="-276225">
              <a:lnSpc>
                <a:spcPct val="100000"/>
              </a:lnSpc>
              <a:spcBef>
                <a:spcPts val="2130"/>
              </a:spcBef>
              <a:buChar char="•"/>
              <a:tabLst>
                <a:tab pos="288925" algn="l"/>
              </a:tabLst>
            </a:pPr>
            <a:r>
              <a:rPr sz="3600" spc="50" dirty="0">
                <a:latin typeface="Times New Roman"/>
                <a:cs typeface="Times New Roman"/>
              </a:rPr>
              <a:t>Visual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125" dirty="0">
                <a:latin typeface="Times New Roman"/>
                <a:cs typeface="Times New Roman"/>
              </a:rPr>
              <a:t>Representation</a:t>
            </a:r>
            <a:endParaRPr sz="3600">
              <a:latin typeface="Times New Roman"/>
              <a:cs typeface="Times New Roman"/>
            </a:endParaRPr>
          </a:p>
          <a:p>
            <a:pPr marL="288290" indent="-276225">
              <a:lnSpc>
                <a:spcPct val="100000"/>
              </a:lnSpc>
              <a:spcBef>
                <a:spcPts val="2130"/>
              </a:spcBef>
              <a:buChar char="•"/>
              <a:tabLst>
                <a:tab pos="288925" algn="l"/>
              </a:tabLst>
            </a:pPr>
            <a:r>
              <a:rPr sz="3600" spc="125" dirty="0">
                <a:latin typeface="Times New Roman"/>
                <a:cs typeface="Times New Roman"/>
              </a:rPr>
              <a:t>Used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190" dirty="0">
                <a:latin typeface="Times New Roman"/>
                <a:cs typeface="Times New Roman"/>
              </a:rPr>
              <a:t>to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75" dirty="0">
                <a:latin typeface="Times New Roman"/>
                <a:cs typeface="Times New Roman"/>
              </a:rPr>
              <a:t>analyse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75" dirty="0">
                <a:latin typeface="Times New Roman"/>
                <a:cs typeface="Times New Roman"/>
              </a:rPr>
              <a:t>different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120" dirty="0">
                <a:latin typeface="Times New Roman"/>
                <a:cs typeface="Times New Roman"/>
              </a:rPr>
              <a:t>situation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1737" y="700403"/>
            <a:ext cx="80384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03600" algn="l"/>
              </a:tabLst>
            </a:pPr>
            <a:r>
              <a:rPr b="0" dirty="0">
                <a:latin typeface="Trebuchet MS"/>
                <a:cs typeface="Trebuchet MS"/>
              </a:rPr>
              <a:t>Dataset	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3827" y="2339631"/>
            <a:ext cx="15783560" cy="7456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5400" algn="l"/>
              </a:tabLst>
            </a:pPr>
            <a:r>
              <a:rPr sz="4200" b="1" dirty="0">
                <a:solidFill>
                  <a:srgbClr val="FF0000"/>
                </a:solidFill>
                <a:latin typeface="Trebuchet MS"/>
                <a:cs typeface="Trebuchet MS"/>
              </a:rPr>
              <a:t>Data	Overview</a:t>
            </a:r>
            <a:r>
              <a:rPr sz="4200" b="1" dirty="0">
                <a:latin typeface="Trebuchet MS"/>
                <a:cs typeface="Trebuchet MS"/>
              </a:rPr>
              <a:t>:</a:t>
            </a:r>
            <a:endParaRPr sz="4200">
              <a:latin typeface="Trebuchet MS"/>
              <a:cs typeface="Trebuchet MS"/>
            </a:endParaRPr>
          </a:p>
          <a:p>
            <a:pPr marL="12700" marR="5080">
              <a:lnSpc>
                <a:spcPts val="3229"/>
              </a:lnSpc>
              <a:spcBef>
                <a:spcPts val="175"/>
              </a:spcBef>
            </a:pPr>
            <a:r>
              <a:rPr sz="2700" b="1" dirty="0">
                <a:latin typeface="Trebuchet MS"/>
                <a:cs typeface="Trebuchet MS"/>
              </a:rPr>
              <a:t>The</a:t>
            </a:r>
            <a:r>
              <a:rPr sz="2700" b="1" spc="-10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dataset</a:t>
            </a:r>
            <a:r>
              <a:rPr sz="2700" b="1" spc="-10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contains</a:t>
            </a:r>
            <a:r>
              <a:rPr sz="2700" b="1" spc="-10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information</a:t>
            </a:r>
            <a:r>
              <a:rPr sz="2700" b="1" spc="-10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about</a:t>
            </a:r>
            <a:r>
              <a:rPr sz="2700" b="1" spc="-10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employees</a:t>
            </a:r>
            <a:r>
              <a:rPr sz="2700" b="1" spc="-5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within</a:t>
            </a:r>
            <a:r>
              <a:rPr sz="2700" b="1" spc="-10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an</a:t>
            </a:r>
            <a:r>
              <a:rPr sz="2700" b="1" spc="-10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organization,</a:t>
            </a:r>
            <a:r>
              <a:rPr sz="2700" b="1" spc="-10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including</a:t>
            </a:r>
            <a:r>
              <a:rPr sz="2700" b="1" spc="-10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their</a:t>
            </a:r>
            <a:r>
              <a:rPr sz="2700" b="1" spc="-5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salaries </a:t>
            </a:r>
            <a:r>
              <a:rPr sz="2700" b="1" spc="-805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and</a:t>
            </a:r>
            <a:r>
              <a:rPr sz="2700" b="1" spc="-5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ages.</a:t>
            </a:r>
            <a:r>
              <a:rPr sz="2700" b="1" spc="-5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This</a:t>
            </a:r>
            <a:r>
              <a:rPr sz="2700" b="1" spc="-5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data</a:t>
            </a:r>
            <a:r>
              <a:rPr sz="2700" b="1" spc="-5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is</a:t>
            </a:r>
            <a:r>
              <a:rPr sz="2700" b="1" spc="-5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used</a:t>
            </a:r>
            <a:r>
              <a:rPr sz="2700" b="1" spc="-5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to calculate</a:t>
            </a:r>
            <a:r>
              <a:rPr sz="2700" b="1" spc="-5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and</a:t>
            </a:r>
            <a:r>
              <a:rPr sz="2700" b="1" spc="-5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analyze</a:t>
            </a:r>
            <a:r>
              <a:rPr sz="2700" b="1" spc="-5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average</a:t>
            </a:r>
            <a:r>
              <a:rPr sz="2700" b="1" spc="-5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salary</a:t>
            </a:r>
            <a:r>
              <a:rPr sz="2700" b="1" spc="-5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and average</a:t>
            </a:r>
            <a:r>
              <a:rPr sz="2700" b="1" spc="-5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age</a:t>
            </a:r>
            <a:r>
              <a:rPr sz="2700" b="1" spc="-5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metrics.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ts val="4840"/>
              </a:lnSpc>
              <a:tabLst>
                <a:tab pos="1295400" algn="l"/>
              </a:tabLst>
            </a:pPr>
            <a:r>
              <a:rPr sz="4200" b="1" dirty="0">
                <a:latin typeface="Trebuchet MS"/>
                <a:cs typeface="Trebuchet MS"/>
              </a:rPr>
              <a:t>Data	Fields:</a:t>
            </a:r>
            <a:endParaRPr sz="4200">
              <a:latin typeface="Trebuchet MS"/>
              <a:cs typeface="Trebuchet MS"/>
            </a:endParaRPr>
          </a:p>
          <a:p>
            <a:pPr marL="501015" indent="-340995">
              <a:lnSpc>
                <a:spcPts val="3229"/>
              </a:lnSpc>
              <a:spcBef>
                <a:spcPts val="60"/>
              </a:spcBef>
              <a:buFont typeface="Trebuchet MS"/>
              <a:buAutoNum type="arabicPeriod"/>
              <a:tabLst>
                <a:tab pos="501650" algn="l"/>
              </a:tabLst>
            </a:pPr>
            <a:r>
              <a:rPr sz="2700" b="1" dirty="0">
                <a:latin typeface="Trebuchet MS"/>
                <a:cs typeface="Trebuchet MS"/>
              </a:rPr>
              <a:t>ID</a:t>
            </a:r>
            <a:endParaRPr sz="2700">
              <a:latin typeface="Trebuchet MS"/>
              <a:cs typeface="Trebuchet MS"/>
            </a:endParaRPr>
          </a:p>
          <a:p>
            <a:pPr marL="501015" indent="-340995">
              <a:lnSpc>
                <a:spcPts val="3225"/>
              </a:lnSpc>
              <a:buFont typeface="Trebuchet MS"/>
              <a:buAutoNum type="arabicPeriod"/>
              <a:tabLst>
                <a:tab pos="501650" algn="l"/>
              </a:tabLst>
            </a:pPr>
            <a:r>
              <a:rPr sz="2700" b="1" dirty="0">
                <a:latin typeface="Trebuchet MS"/>
                <a:cs typeface="Trebuchet MS"/>
              </a:rPr>
              <a:t>Name</a:t>
            </a:r>
            <a:endParaRPr sz="2700">
              <a:latin typeface="Trebuchet MS"/>
              <a:cs typeface="Trebuchet MS"/>
            </a:endParaRPr>
          </a:p>
          <a:p>
            <a:pPr marL="501015" indent="-340995">
              <a:lnSpc>
                <a:spcPts val="3225"/>
              </a:lnSpc>
              <a:buFont typeface="Trebuchet MS"/>
              <a:buAutoNum type="arabicPeriod"/>
              <a:tabLst>
                <a:tab pos="501650" algn="l"/>
              </a:tabLst>
            </a:pPr>
            <a:r>
              <a:rPr sz="2700" b="1" dirty="0">
                <a:latin typeface="Trebuchet MS"/>
                <a:cs typeface="Trebuchet MS"/>
              </a:rPr>
              <a:t>Surname</a:t>
            </a:r>
            <a:endParaRPr sz="2700">
              <a:latin typeface="Trebuchet MS"/>
              <a:cs typeface="Trebuchet MS"/>
            </a:endParaRPr>
          </a:p>
          <a:p>
            <a:pPr marL="501015" indent="-340995">
              <a:lnSpc>
                <a:spcPts val="3225"/>
              </a:lnSpc>
              <a:buFont typeface="Trebuchet MS"/>
              <a:buAutoNum type="arabicPeriod"/>
              <a:tabLst>
                <a:tab pos="501650" algn="l"/>
              </a:tabLst>
            </a:pPr>
            <a:r>
              <a:rPr sz="2700" b="1" dirty="0">
                <a:latin typeface="Trebuchet MS"/>
                <a:cs typeface="Trebuchet MS"/>
              </a:rPr>
              <a:t>Age</a:t>
            </a:r>
            <a:endParaRPr sz="2700">
              <a:latin typeface="Trebuchet MS"/>
              <a:cs typeface="Trebuchet MS"/>
            </a:endParaRPr>
          </a:p>
          <a:p>
            <a:pPr marL="501015" indent="-340995">
              <a:lnSpc>
                <a:spcPts val="3225"/>
              </a:lnSpc>
              <a:buFont typeface="Trebuchet MS"/>
              <a:buAutoNum type="arabicPeriod"/>
              <a:tabLst>
                <a:tab pos="501650" algn="l"/>
              </a:tabLst>
            </a:pPr>
            <a:r>
              <a:rPr sz="2700" b="1" dirty="0">
                <a:latin typeface="Trebuchet MS"/>
                <a:cs typeface="Trebuchet MS"/>
              </a:rPr>
              <a:t>Tenure</a:t>
            </a:r>
            <a:endParaRPr sz="2700">
              <a:latin typeface="Trebuchet MS"/>
              <a:cs typeface="Trebuchet MS"/>
            </a:endParaRPr>
          </a:p>
          <a:p>
            <a:pPr marL="501015" indent="-340995">
              <a:lnSpc>
                <a:spcPts val="3225"/>
              </a:lnSpc>
              <a:buFont typeface="Trebuchet MS"/>
              <a:buAutoNum type="arabicPeriod"/>
              <a:tabLst>
                <a:tab pos="501650" algn="l"/>
              </a:tabLst>
            </a:pPr>
            <a:r>
              <a:rPr sz="2700" b="1" dirty="0">
                <a:latin typeface="Trebuchet MS"/>
                <a:cs typeface="Trebuchet MS"/>
              </a:rPr>
              <a:t>Gender</a:t>
            </a:r>
            <a:endParaRPr sz="2700">
              <a:latin typeface="Trebuchet MS"/>
              <a:cs typeface="Trebuchet MS"/>
            </a:endParaRPr>
          </a:p>
          <a:p>
            <a:pPr marL="501015" indent="-340995">
              <a:lnSpc>
                <a:spcPts val="3225"/>
              </a:lnSpc>
              <a:buFont typeface="Trebuchet MS"/>
              <a:buAutoNum type="arabicPeriod"/>
              <a:tabLst>
                <a:tab pos="501650" algn="l"/>
              </a:tabLst>
            </a:pPr>
            <a:r>
              <a:rPr sz="2700" b="1" dirty="0">
                <a:latin typeface="Trebuchet MS"/>
                <a:cs typeface="Trebuchet MS"/>
              </a:rPr>
              <a:t>Region</a:t>
            </a:r>
            <a:endParaRPr sz="2700">
              <a:latin typeface="Trebuchet MS"/>
              <a:cs typeface="Trebuchet MS"/>
            </a:endParaRPr>
          </a:p>
          <a:p>
            <a:pPr marL="501015" indent="-340995">
              <a:lnSpc>
                <a:spcPts val="3225"/>
              </a:lnSpc>
              <a:buFont typeface="Trebuchet MS"/>
              <a:buAutoNum type="arabicPeriod"/>
              <a:tabLst>
                <a:tab pos="501650" algn="l"/>
              </a:tabLst>
            </a:pPr>
            <a:r>
              <a:rPr sz="2700" b="1" dirty="0">
                <a:latin typeface="Trebuchet MS"/>
                <a:cs typeface="Trebuchet MS"/>
              </a:rPr>
              <a:t>Department</a:t>
            </a:r>
            <a:endParaRPr sz="2700">
              <a:latin typeface="Trebuchet MS"/>
              <a:cs typeface="Trebuchet MS"/>
            </a:endParaRPr>
          </a:p>
          <a:p>
            <a:pPr marL="501015" indent="-340995">
              <a:lnSpc>
                <a:spcPts val="3225"/>
              </a:lnSpc>
              <a:buFont typeface="Trebuchet MS"/>
              <a:buAutoNum type="arabicPeriod"/>
              <a:tabLst>
                <a:tab pos="501650" algn="l"/>
              </a:tabLst>
            </a:pPr>
            <a:r>
              <a:rPr sz="2700" b="1" dirty="0">
                <a:latin typeface="Trebuchet MS"/>
                <a:cs typeface="Trebuchet MS"/>
              </a:rPr>
              <a:t>Manager</a:t>
            </a:r>
            <a:endParaRPr sz="2700">
              <a:latin typeface="Trebuchet MS"/>
              <a:cs typeface="Trebuchet MS"/>
            </a:endParaRPr>
          </a:p>
          <a:p>
            <a:pPr marL="501015" indent="-488950">
              <a:lnSpc>
                <a:spcPts val="3225"/>
              </a:lnSpc>
              <a:buFont typeface="Trebuchet MS"/>
              <a:buAutoNum type="arabicPeriod"/>
              <a:tabLst>
                <a:tab pos="501650" algn="l"/>
              </a:tabLst>
            </a:pPr>
            <a:r>
              <a:rPr sz="2700" b="1" dirty="0">
                <a:latin typeface="Trebuchet MS"/>
                <a:cs typeface="Trebuchet MS"/>
              </a:rPr>
              <a:t>Hours</a:t>
            </a:r>
            <a:endParaRPr sz="2700">
              <a:latin typeface="Trebuchet MS"/>
              <a:cs typeface="Trebuchet MS"/>
            </a:endParaRPr>
          </a:p>
          <a:p>
            <a:pPr marL="12700" marR="13209905">
              <a:lnSpc>
                <a:spcPts val="3229"/>
              </a:lnSpc>
              <a:spcBef>
                <a:spcPts val="90"/>
              </a:spcBef>
              <a:buFont typeface="Trebuchet MS"/>
              <a:buAutoNum type="arabicPeriod"/>
              <a:tabLst>
                <a:tab pos="501650" algn="l"/>
              </a:tabLst>
            </a:pPr>
            <a:r>
              <a:rPr sz="2700" b="1" dirty="0">
                <a:latin typeface="Trebuchet MS"/>
                <a:cs typeface="Trebuchet MS"/>
              </a:rPr>
              <a:t>Salary Band </a:t>
            </a:r>
            <a:r>
              <a:rPr sz="2700" b="1" spc="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12.</a:t>
            </a:r>
            <a:r>
              <a:rPr sz="2700" b="1" dirty="0">
                <a:latin typeface="Trebuchet MS"/>
                <a:cs typeface="Trebuchet MS"/>
              </a:rPr>
              <a:t>Salary </a:t>
            </a:r>
            <a:r>
              <a:rPr sz="2700" b="1" spc="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13</a:t>
            </a:r>
            <a:r>
              <a:rPr sz="2700" spc="20" dirty="0">
                <a:latin typeface="Trebuchet MS"/>
                <a:cs typeface="Trebuchet MS"/>
              </a:rPr>
              <a:t>.</a:t>
            </a:r>
            <a:r>
              <a:rPr sz="2700" b="1" dirty="0">
                <a:latin typeface="Trebuchet MS"/>
                <a:cs typeface="Trebuchet MS"/>
              </a:rPr>
              <a:t>Performance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6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903126" y="9694764"/>
            <a:ext cx="13589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2D936A"/>
                </a:solidFill>
                <a:latin typeface="Trebuchet MS"/>
                <a:cs typeface="Trebuchet MS"/>
              </a:rPr>
              <a:t>9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0089" y="4274323"/>
            <a:ext cx="947801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0444" indent="-574040">
              <a:lnSpc>
                <a:spcPct val="100000"/>
              </a:lnSpc>
              <a:spcBef>
                <a:spcPts val="100"/>
              </a:spcBef>
              <a:buFont typeface="Trebuchet MS"/>
              <a:buAutoNum type="romanLcPeriod"/>
              <a:tabLst>
                <a:tab pos="1021080" algn="l"/>
                <a:tab pos="2853690" algn="l"/>
              </a:tabLst>
            </a:pPr>
            <a:r>
              <a:rPr sz="6000" b="1" dirty="0">
                <a:latin typeface="Trebuchet MS"/>
                <a:cs typeface="Trebuchet MS"/>
              </a:rPr>
              <a:t>Data	cleaning.</a:t>
            </a:r>
            <a:endParaRPr sz="6000">
              <a:latin typeface="Trebuchet MS"/>
              <a:cs typeface="Trebuchet MS"/>
            </a:endParaRPr>
          </a:p>
          <a:p>
            <a:pPr marL="1020444" indent="-791210">
              <a:lnSpc>
                <a:spcPct val="100000"/>
              </a:lnSpc>
              <a:buFont typeface="Trebuchet MS"/>
              <a:buAutoNum type="romanLcPeriod"/>
              <a:tabLst>
                <a:tab pos="1021080" algn="l"/>
                <a:tab pos="4246880" algn="l"/>
              </a:tabLst>
            </a:pPr>
            <a:r>
              <a:rPr sz="6000" b="1" dirty="0">
                <a:latin typeface="Trebuchet MS"/>
                <a:cs typeface="Trebuchet MS"/>
              </a:rPr>
              <a:t>Creating	table.</a:t>
            </a:r>
            <a:endParaRPr sz="6000">
              <a:latin typeface="Trebuchet MS"/>
              <a:cs typeface="Trebuchet MS"/>
            </a:endParaRPr>
          </a:p>
          <a:p>
            <a:pPr marL="1020444" indent="-1008380">
              <a:lnSpc>
                <a:spcPct val="100000"/>
              </a:lnSpc>
              <a:buFont typeface="Trebuchet MS"/>
              <a:buAutoNum type="romanLcPeriod"/>
              <a:tabLst>
                <a:tab pos="1021080" algn="l"/>
                <a:tab pos="4246880" algn="l"/>
                <a:tab pos="6283325" algn="l"/>
              </a:tabLst>
            </a:pPr>
            <a:r>
              <a:rPr sz="6000" b="1" dirty="0">
                <a:latin typeface="Trebuchet MS"/>
                <a:cs typeface="Trebuchet MS"/>
              </a:rPr>
              <a:t>Creating	pivot	chart.</a:t>
            </a:r>
            <a:endParaRPr sz="6000">
              <a:latin typeface="Trebuchet MS"/>
              <a:cs typeface="Trebuchet MS"/>
            </a:endParaRPr>
          </a:p>
          <a:p>
            <a:pPr marL="1020444" indent="-947419">
              <a:lnSpc>
                <a:spcPct val="100000"/>
              </a:lnSpc>
              <a:buFont typeface="Trebuchet MS"/>
              <a:buAutoNum type="romanLcPeriod"/>
              <a:tabLst>
                <a:tab pos="1021080" algn="l"/>
                <a:tab pos="3383279" algn="l"/>
                <a:tab pos="6410960" algn="l"/>
              </a:tabLst>
            </a:pPr>
            <a:r>
              <a:rPr sz="6000" b="1" dirty="0">
                <a:latin typeface="Trebuchet MS"/>
                <a:cs typeface="Trebuchet MS"/>
              </a:rPr>
              <a:t>Using	average	formula.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46689" y="2220407"/>
            <a:ext cx="49015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B4176E"/>
                </a:solidFill>
                <a:latin typeface="Trebuchet MS"/>
                <a:cs typeface="Trebuchet MS"/>
              </a:rPr>
              <a:t>MODELLIN</a:t>
            </a:r>
            <a:r>
              <a:rPr dirty="0">
                <a:solidFill>
                  <a:srgbClr val="B4176E"/>
                </a:solidFill>
                <a:latin typeface="Trebuchet MS"/>
                <a:cs typeface="Trebuchet MS"/>
              </a:rPr>
              <a:t>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</vt:lpstr>
      <vt:lpstr>PROJECT TITLE</vt:lpstr>
      <vt:lpstr>AGENDA</vt:lpstr>
      <vt:lpstr>PROBLEM STATEMENT</vt:lpstr>
      <vt:lpstr>PROJECT</vt:lpstr>
      <vt:lpstr>WHO ARE THE END  USERS?</vt:lpstr>
      <vt:lpstr>OUR SOLUTION AND ITS VALUE PROPOSITION</vt:lpstr>
      <vt:lpstr>Dataset Description</vt:lpstr>
      <vt:lpstr>MODELLING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YOGALAKSHMI R.pptx</dc:title>
  <dc:creator>PADMANABHUNI BHAVYA SRI</dc:creator>
  <cp:keywords>DAGPWTHtcsA,BAF_1DzMiL4</cp:keywords>
  <cp:lastModifiedBy>rhariraj05@gmail.com</cp:lastModifiedBy>
  <cp:revision>2</cp:revision>
  <dcterms:created xsi:type="dcterms:W3CDTF">2024-08-31T12:18:44Z</dcterms:created>
  <dcterms:modified xsi:type="dcterms:W3CDTF">2024-09-01T05:10:12Z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2024-08-30T00:00:00Z</vt:filetime>
  </property>
  <property fmtid="{D5CDD505-2E9C-101B-9397-08002B2CF9AE}" pid="3" name="Creator">
    <vt:lpwstr>Canva</vt:lpwstr>
  </property>
  <property fmtid="{D5CDD505-2E9C-101B-9397-08002B2CF9AE}" pid="4" name="LastSaved">
    <vt:filetime>2024-08-31T00:00:00Z</vt:filetime>
  </property>
</Properties>
</file>