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arasu\Desktop\naan%20mudalvan.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arasu\Desktop\naan%20mud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mudalvan.xlsx]Sheet2!PivotTable1</c:name>
    <c:fmtId val="-1"/>
  </c:pivotSource>
  <c:chart>
    <c:autoTitleDeleted val="1"/>
    <c:plotArea>
      <c:layout/>
      <c:barChart>
        <c:barDir val="col"/>
        <c:grouping val="clustered"/>
        <c:varyColors val="0"/>
        <c:ser>
          <c:idx val="0"/>
          <c:order val="0"/>
          <c:tx>
            <c:strRef>
              <c:f>'[naan mudalvan.xlsx]Sheet2'!$B$3:$B$4</c:f>
              <c:strCache>
                <c:ptCount val="1"/>
                <c:pt idx="0">
                  <c:v>high</c:v>
                </c:pt>
              </c:strCache>
            </c:strRef>
          </c:tx>
          <c:spPr>
            <a:solidFill>
              <a:schemeClr val="accent1"/>
            </a:solidFill>
            <a:ln>
              <a:noFill/>
            </a:ln>
            <a:effectLst/>
          </c:spPr>
          <c:invertIfNegative val="0"/>
          <c:dLbls>
            <c:delete val="1"/>
          </c:dLbls>
          <c:cat>
            <c:strRef>
              <c:f>'[naan mudalvan.xlsx]Sheet2'!$A$5:$A$15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mudalvan.xlsx]Sheet2'!$B$5:$B$15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'[naan mudalvan.xlsx]Sheet2'!$C$3:$C$4</c:f>
              <c:strCache>
                <c:ptCount val="1"/>
                <c:pt idx="0">
                  <c:v>low</c:v>
                </c:pt>
              </c:strCache>
            </c:strRef>
          </c:tx>
          <c:spPr>
            <a:solidFill>
              <a:schemeClr val="accent2"/>
            </a:solidFill>
            <a:ln>
              <a:noFill/>
            </a:ln>
            <a:effectLst/>
          </c:spPr>
          <c:invertIfNegative val="0"/>
          <c:dLbls>
            <c:delete val="1"/>
          </c:dLbls>
          <c:cat>
            <c:strRef>
              <c:f>'[naan mudalvan.xlsx]Sheet2'!$A$5:$A$15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mudalvan.xlsx]Sheet2'!$C$5:$C$15</c:f>
              <c:numCache>
                <c:formatCode>General</c:formatCode>
                <c:ptCount val="10"/>
                <c:pt idx="0">
                  <c:v>79</c:v>
                </c:pt>
                <c:pt idx="1">
                  <c:v>89</c:v>
                </c:pt>
                <c:pt idx="2">
                  <c:v>78</c:v>
                </c:pt>
                <c:pt idx="3">
                  <c:v>76</c:v>
                </c:pt>
                <c:pt idx="4">
                  <c:v>73</c:v>
                </c:pt>
                <c:pt idx="5">
                  <c:v>68</c:v>
                </c:pt>
                <c:pt idx="6">
                  <c:v>85</c:v>
                </c:pt>
                <c:pt idx="7">
                  <c:v>78</c:v>
                </c:pt>
                <c:pt idx="8">
                  <c:v>75</c:v>
                </c:pt>
                <c:pt idx="9">
                  <c:v>79</c:v>
                </c:pt>
              </c:numCache>
            </c:numRef>
          </c:val>
        </c:ser>
        <c:ser>
          <c:idx val="2"/>
          <c:order val="2"/>
          <c:tx>
            <c:strRef>
              <c:f>'[naan mudalvan.xlsx]Sheet2'!$D$3:$D$4</c:f>
              <c:strCache>
                <c:ptCount val="1"/>
                <c:pt idx="0">
                  <c:v>medium</c:v>
                </c:pt>
              </c:strCache>
            </c:strRef>
          </c:tx>
          <c:spPr>
            <a:solidFill>
              <a:schemeClr val="accent3"/>
            </a:solidFill>
            <a:ln>
              <a:noFill/>
            </a:ln>
            <a:effectLst/>
          </c:spPr>
          <c:invertIfNegative val="0"/>
          <c:dLbls>
            <c:delete val="1"/>
          </c:dLbls>
          <c:cat>
            <c:strRef>
              <c:f>'[naan mudalvan.xlsx]Sheet2'!$A$5:$A$15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mudalvan.xlsx]Sheet2'!$D$5:$D$15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'[naan mudalvan.xlsx]Sheet2'!$E$3:$E$4</c:f>
              <c:strCache>
                <c:ptCount val="1"/>
                <c:pt idx="0">
                  <c:v>very high</c:v>
                </c:pt>
              </c:strCache>
            </c:strRef>
          </c:tx>
          <c:spPr>
            <a:solidFill>
              <a:schemeClr val="accent4"/>
            </a:solidFill>
            <a:ln>
              <a:noFill/>
            </a:ln>
            <a:effectLst/>
          </c:spPr>
          <c:invertIfNegative val="0"/>
          <c:dLbls>
            <c:delete val="1"/>
          </c:dLbls>
          <c:cat>
            <c:strRef>
              <c:f>'[naan mudalvan.xlsx]Sheet2'!$A$5:$A$15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mudalvan.xlsx]Sheet2'!$E$5:$E$15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246"/>
        <c:overlap val="-28"/>
        <c:axId val="370213365"/>
        <c:axId val="351586431"/>
      </c:barChart>
      <c:catAx>
        <c:axId val="37021336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1586431"/>
        <c:crosses val="autoZero"/>
        <c:auto val="1"/>
        <c:lblAlgn val="ctr"/>
        <c:lblOffset val="100"/>
        <c:noMultiLvlLbl val="0"/>
      </c:catAx>
      <c:valAx>
        <c:axId val="35158643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70213365"/>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mudalvan.xlsx]Sheet2!PivotTable1</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tx>
            <c:strRef>
              <c:f>'[naan mudalvan.xlsx]Sheet2'!$B$3:$B$4</c:f>
              <c:strCache>
                <c:ptCount val="1"/>
                <c:pt idx="0">
                  <c:v>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delete val="1"/>
          </c:dLbls>
          <c:cat>
            <c:strRef>
              <c:f>'[naan mudalvan.xlsx]Sheet2'!$A$5:$A$15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mudalvan.xlsx]Sheet2'!$B$5:$B$15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'[naan mudalvan.xlsx]Sheet2'!$C$3:$C$4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'[naan mudalvan.xlsx]Sheet2'!$A$5:$A$15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mudalvan.xlsx]Sheet2'!$C$5:$C$15</c:f>
              <c:numCache>
                <c:formatCode>General</c:formatCode>
                <c:ptCount val="10"/>
                <c:pt idx="0">
                  <c:v>79</c:v>
                </c:pt>
                <c:pt idx="1">
                  <c:v>89</c:v>
                </c:pt>
                <c:pt idx="2">
                  <c:v>78</c:v>
                </c:pt>
                <c:pt idx="3">
                  <c:v>76</c:v>
                </c:pt>
                <c:pt idx="4">
                  <c:v>73</c:v>
                </c:pt>
                <c:pt idx="5">
                  <c:v>68</c:v>
                </c:pt>
                <c:pt idx="6">
                  <c:v>85</c:v>
                </c:pt>
                <c:pt idx="7">
                  <c:v>78</c:v>
                </c:pt>
                <c:pt idx="8">
                  <c:v>75</c:v>
                </c:pt>
                <c:pt idx="9">
                  <c:v>79</c:v>
                </c:pt>
              </c:numCache>
            </c:numRef>
          </c:val>
        </c:ser>
        <c:ser>
          <c:idx val="2"/>
          <c:order val="2"/>
          <c:tx>
            <c:strRef>
              <c:f>'[naan mudalvan.xlsx]Sheet2'!$D$3:$D$4</c:f>
              <c:strCache>
                <c:ptCount val="1"/>
                <c:pt idx="0">
                  <c:v>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'[naan mudalvan.xlsx]Sheet2'!$A$5:$A$15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mudalvan.xlsx]Sheet2'!$D$5:$D$15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'[naan mudalvan.xlsx]Sheet2'!$E$3:$E$4</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'[naan mudalvan.xlsx]Sheet2'!$A$5:$A$15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mudalvan.xlsx]Sheet2'!$E$5:$E$15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Mathumitha.K</a:t>
            </a:r>
            <a:endParaRPr lang="en-US" sz="2400" dirty="0"/>
          </a:p>
          <a:p>
            <a:r>
              <a:rPr lang="en-US" sz="2400" dirty="0"/>
              <a:t>REGISTER NO:122203086  (unm14512022h24 )</a:t>
            </a:r>
            <a:endParaRPr lang="en-US" sz="2400" dirty="0"/>
          </a:p>
          <a:p>
            <a:r>
              <a:rPr lang="en-US" sz="2400" dirty="0"/>
              <a:t>DEPARTMENT:B.COM ( CORPORATE SECRETARYSHIP)</a:t>
            </a:r>
            <a:endParaRPr lang="en-US" sz="2400" dirty="0"/>
          </a:p>
          <a:p>
            <a:r>
              <a:rPr lang="en-US" sz="2400" dirty="0"/>
              <a:t>COLLEGE: MAHALASHMI WOMENS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381000" y="1066165"/>
            <a:ext cx="9902825" cy="4815205"/>
          </a:xfrm>
          <a:prstGeom prst="rect">
            <a:avLst/>
          </a:prstGeom>
          <a:noFill/>
        </p:spPr>
        <p:txBody>
          <a:bodyPr wrap="square" rtlCol="0">
            <a:noAutofit/>
          </a:bodyPr>
          <a:p>
            <a:r>
              <a:rPr lang="en-US" sz="2800"/>
              <a:t>SUMMARIZING</a:t>
            </a:r>
            <a:endParaRPr lang="en-US" sz="2800"/>
          </a:p>
          <a:p>
            <a:endParaRPr lang="en-US" sz="2800"/>
          </a:p>
          <a:p>
            <a:r>
              <a:rPr lang="en-US" sz="2800"/>
              <a:t>Pivot table is created to summarise the data </a:t>
            </a:r>
            <a:endParaRPr lang="en-US" sz="2800"/>
          </a:p>
          <a:p>
            <a:pPr marL="457200" indent="-457200">
              <a:buFont typeface="Wingdings" panose="05000000000000000000" charset="0"/>
              <a:buChar char="Ø"/>
            </a:pPr>
            <a:r>
              <a:rPr lang="en-US" sz="2800"/>
              <a:t>FILTER-By gender to analysis total employees</a:t>
            </a:r>
            <a:endParaRPr lang="en-US" sz="2800"/>
          </a:p>
          <a:p>
            <a:pPr marL="457200" indent="-457200">
              <a:buFont typeface="Wingdings" panose="05000000000000000000" charset="0"/>
              <a:buChar char="Ø"/>
            </a:pPr>
            <a:r>
              <a:rPr lang="en-US" sz="2800"/>
              <a:t>LEGEND(SERIES)-it is to know the performances level of employees.</a:t>
            </a:r>
            <a:endParaRPr lang="en-US" sz="2800"/>
          </a:p>
          <a:p>
            <a:pPr marL="457200" indent="-457200">
              <a:buFont typeface="Wingdings" panose="05000000000000000000" charset="0"/>
              <a:buChar char="Ø"/>
            </a:pPr>
            <a:r>
              <a:rPr lang="en-US" sz="2800"/>
              <a:t>VALUES-To know the name of employees </a:t>
            </a:r>
            <a:endParaRPr lang="en-US" sz="2800"/>
          </a:p>
          <a:p>
            <a:pPr marL="457200" indent="-457200">
              <a:buFont typeface="Wingdings" panose="05000000000000000000" charset="0"/>
              <a:buChar char="Ø"/>
            </a:pPr>
            <a:endParaRPr lang="en-US" sz="2800"/>
          </a:p>
          <a:p>
            <a:pPr indent="0">
              <a:buNone/>
            </a:pPr>
            <a:r>
              <a:rPr lang="en-US" sz="2800"/>
              <a:t>VISUALIZATION</a:t>
            </a:r>
            <a:endParaRPr lang="en-US" sz="2800"/>
          </a:p>
          <a:p>
            <a:pPr marL="457200" indent="-457200">
              <a:buFont typeface="Wingdings" panose="05000000000000000000" charset="0"/>
              <a:buChar char="Ø"/>
            </a:pPr>
            <a:r>
              <a:rPr lang="en-US" sz="2800"/>
              <a:t>Used the bar graph chart to analyze the employees in various business unit category.</a:t>
            </a:r>
            <a:endParaRPr lang="en-US" sz="2800"/>
          </a:p>
          <a:p>
            <a:pPr marL="457200" indent="-457200">
              <a:buFont typeface="Wingdings" panose="05000000000000000000" charset="0"/>
              <a:buChar char="Ø"/>
            </a:pPr>
            <a:r>
              <a:rPr lang="en-US" sz="2800"/>
              <a:t>Used the pie chart to analyze the employees overall percentage in various business unit </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2" name="Chart 11"/>
          <p:cNvGraphicFramePr/>
          <p:nvPr/>
        </p:nvGraphicFramePr>
        <p:xfrm>
          <a:off x="1479550" y="1946910"/>
          <a:ext cx="6186805" cy="35712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hart 4"/>
          <p:cNvGraphicFramePr/>
          <p:nvPr/>
        </p:nvGraphicFramePr>
        <p:xfrm>
          <a:off x="1972310" y="1489075"/>
          <a:ext cx="5731510" cy="36271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131570" y="1802130"/>
            <a:ext cx="8116570" cy="3834130"/>
          </a:xfrm>
          <a:prstGeom prst="rect">
            <a:avLst/>
          </a:prstGeom>
          <a:noFill/>
        </p:spPr>
        <p:txBody>
          <a:bodyPr wrap="square" rtlCol="0">
            <a:noAutofit/>
          </a:bodyPr>
          <a:p>
            <a:r>
              <a:rPr lang="en-US" sz="2800"/>
              <a:t>In conclusion,the employee performance analysis has provided valuable insights into individual and team performance.By leveraging excel for data analysis and visualization,we have identified key trends and areas for improvement.This information can be used to make informed decision aimed at enhancing productivity and performance within the organization</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170940" y="1695450"/>
            <a:ext cx="5302885" cy="5836920"/>
          </a:xfrm>
          <a:prstGeom prst="rect">
            <a:avLst/>
          </a:prstGeom>
          <a:noFill/>
        </p:spPr>
        <p:txBody>
          <a:bodyPr wrap="square" rtlCol="0">
            <a:noAutofit/>
          </a:bodyPr>
          <a:p>
            <a:pPr algn="l"/>
            <a:r>
              <a:rPr lang="en-US" sz="2800"/>
              <a:t>The problem statement should clearly define the issue you are trying to address in terms of analyzing employee performance using excel: Analyzing employee performance data efficiently and effectively to identify areas for improvement and make informed decisions using excel</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5" name="Text Box 14"/>
          <p:cNvSpPr txBox="1"/>
          <p:nvPr/>
        </p:nvSpPr>
        <p:spPr>
          <a:xfrm>
            <a:off x="1236345" y="2131695"/>
            <a:ext cx="6200140" cy="3969385"/>
          </a:xfrm>
          <a:prstGeom prst="rect">
            <a:avLst/>
          </a:prstGeom>
          <a:noFill/>
        </p:spPr>
        <p:txBody>
          <a:bodyPr wrap="square" rtlCol="0">
            <a:spAutoFit/>
          </a:bodyPr>
          <a:p>
            <a:r>
              <a:rPr lang="en-US" sz="2800"/>
              <a:t>The employee performance analysis project involves using excel to assess individual and team performance data. Through data analysis and visualization,the project aims to identify trends,strenght,and areas for improvement to help inform decision making and performance within the organisation.</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 Box 13"/>
          <p:cNvSpPr txBox="1"/>
          <p:nvPr/>
        </p:nvSpPr>
        <p:spPr>
          <a:xfrm>
            <a:off x="1795780" y="4208780"/>
            <a:ext cx="4017645" cy="970915"/>
          </a:xfrm>
          <a:prstGeom prst="rect">
            <a:avLst/>
          </a:prstGeom>
          <a:noFill/>
        </p:spPr>
        <p:txBody>
          <a:bodyPr wrap="square" rtlCol="0">
            <a:noAutofit/>
          </a:bodyPr>
          <a:p>
            <a:endParaRPr lang="en-US" sz="2800"/>
          </a:p>
        </p:txBody>
      </p:sp>
      <p:sp>
        <p:nvSpPr>
          <p:cNvPr id="15" name="Text Box 14"/>
          <p:cNvSpPr txBox="1"/>
          <p:nvPr/>
        </p:nvSpPr>
        <p:spPr>
          <a:xfrm>
            <a:off x="1035050" y="2950845"/>
            <a:ext cx="4064000" cy="2245360"/>
          </a:xfrm>
          <a:prstGeom prst="rect">
            <a:avLst/>
          </a:prstGeom>
          <a:noFill/>
        </p:spPr>
        <p:txBody>
          <a:bodyPr wrap="square" rtlCol="0">
            <a:spAutoFit/>
          </a:bodyPr>
          <a:p>
            <a:pPr marL="457200" indent="-457200">
              <a:buFont typeface="Wingdings" panose="05000000000000000000" charset="0"/>
              <a:buChar char="§"/>
            </a:pPr>
            <a:r>
              <a:rPr lang="en-US" sz="2800"/>
              <a:t>IT-Companies</a:t>
            </a:r>
            <a:endParaRPr lang="en-US" sz="2800"/>
          </a:p>
          <a:p>
            <a:pPr marL="457200" indent="-457200">
              <a:buFont typeface="Wingdings" panose="05000000000000000000" charset="0"/>
              <a:buChar char="§"/>
            </a:pPr>
            <a:r>
              <a:rPr lang="en-US" sz="2800"/>
              <a:t>Banks</a:t>
            </a:r>
            <a:endParaRPr lang="en-US" sz="2800"/>
          </a:p>
          <a:p>
            <a:pPr marL="457200" indent="-457200">
              <a:buFont typeface="Wingdings" panose="05000000000000000000" charset="0"/>
              <a:buChar char="§"/>
            </a:pPr>
            <a:r>
              <a:rPr lang="en-US" sz="2800"/>
              <a:t>Industries</a:t>
            </a:r>
            <a:endParaRPr lang="en-US" sz="2800"/>
          </a:p>
          <a:p>
            <a:pPr marL="457200" indent="-457200">
              <a:buFont typeface="Wingdings" panose="05000000000000000000" charset="0"/>
              <a:buChar char="§"/>
            </a:pPr>
            <a:r>
              <a:rPr lang="en-US" sz="2800"/>
              <a:t>Human Resources Department</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244215" y="1997710"/>
            <a:ext cx="7205345" cy="3162300"/>
          </a:xfrm>
          <a:prstGeom prst="rect">
            <a:avLst/>
          </a:prstGeom>
          <a:noFill/>
        </p:spPr>
        <p:txBody>
          <a:bodyPr wrap="square" rtlCol="0">
            <a:noAutofit/>
          </a:bodyPr>
          <a:p>
            <a:pPr marL="285750" indent="-285750">
              <a:buFont typeface="Wingdings" panose="05000000000000000000" charset="0"/>
              <a:buChar char="v"/>
            </a:pPr>
            <a:r>
              <a:rPr lang="en-US"/>
              <a:t>  </a:t>
            </a:r>
            <a:r>
              <a:rPr lang="en-US" sz="2800"/>
              <a:t>Filter</a:t>
            </a:r>
            <a:endParaRPr lang="en-US" sz="2800"/>
          </a:p>
          <a:p>
            <a:pPr marL="285750" indent="-285750">
              <a:buFont typeface="Wingdings" panose="05000000000000000000" charset="0"/>
              <a:buChar char="v"/>
            </a:pPr>
            <a:r>
              <a:rPr lang="en-US" sz="2800"/>
              <a:t> Formatting </a:t>
            </a:r>
            <a:endParaRPr lang="en-US" sz="2800"/>
          </a:p>
          <a:p>
            <a:pPr marL="285750" indent="-285750">
              <a:buFont typeface="Wingdings" panose="05000000000000000000" charset="0"/>
              <a:buChar char="v"/>
            </a:pPr>
            <a:r>
              <a:rPr lang="en-US" sz="2800"/>
              <a:t> pivot table for summarising</a:t>
            </a:r>
            <a:endParaRPr lang="en-US" sz="2800"/>
          </a:p>
          <a:p>
            <a:pPr marL="285750" indent="-285750">
              <a:buFont typeface="Wingdings" panose="05000000000000000000" charset="0"/>
              <a:buChar char="v"/>
            </a:pPr>
            <a:r>
              <a:rPr lang="en-US" sz="2800"/>
              <a:t> Bar graph - data visualizing</a:t>
            </a:r>
            <a:endParaRPr lang="en-US" sz="2800"/>
          </a:p>
          <a:p>
            <a:pPr marL="285750" indent="-285750">
              <a:buFont typeface="Wingdings" panose="05000000000000000000" charset="0"/>
              <a:buChar char="v"/>
            </a:pPr>
            <a:r>
              <a:rPr lang="en-US" sz="2800"/>
              <a:t> Pie chart - to figure out overall performance percentage</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838200" y="1524000"/>
            <a:ext cx="9705340" cy="3107690"/>
          </a:xfrm>
          <a:prstGeom prst="rect">
            <a:avLst/>
          </a:prstGeom>
          <a:noFill/>
        </p:spPr>
        <p:txBody>
          <a:bodyPr wrap="square" rtlCol="0">
            <a:spAutoFit/>
          </a:bodyPr>
          <a:p>
            <a:pPr marL="285750" indent="-285750">
              <a:buFont typeface="Wingdings" panose="05000000000000000000" charset="0"/>
              <a:buChar char="q"/>
            </a:pPr>
            <a:r>
              <a:rPr lang="en-US" sz="2800"/>
              <a:t> Employee dataset - downloaded from edunet dashboard</a:t>
            </a:r>
            <a:endParaRPr lang="en-US" sz="2800"/>
          </a:p>
          <a:p>
            <a:pPr marL="285750" indent="-285750">
              <a:buFont typeface="Wingdings" panose="05000000000000000000" charset="0"/>
              <a:buChar char="q"/>
            </a:pPr>
            <a:r>
              <a:rPr lang="en-US" sz="2800"/>
              <a:t> Features - totally 26 features were available in that 4  features were considered.</a:t>
            </a:r>
            <a:endParaRPr lang="en-US" sz="2800"/>
          </a:p>
          <a:p>
            <a:pPr marL="285750" indent="-285750">
              <a:buFont typeface="Wingdings" panose="05000000000000000000" charset="0"/>
              <a:buChar char="q"/>
            </a:pPr>
            <a:r>
              <a:rPr lang="en-US" sz="2800"/>
              <a:t> Gender - male, female</a:t>
            </a:r>
            <a:endParaRPr lang="en-US" sz="2800"/>
          </a:p>
          <a:p>
            <a:pPr marL="285750" indent="-285750">
              <a:buFont typeface="Wingdings" panose="05000000000000000000" charset="0"/>
              <a:buChar char="q"/>
            </a:pPr>
            <a:r>
              <a:rPr lang="en-US" sz="2800"/>
              <a:t> Performance level</a:t>
            </a:r>
            <a:endParaRPr lang="en-US" sz="2800"/>
          </a:p>
          <a:p>
            <a:pPr marL="285750" indent="-285750">
              <a:buFont typeface="Wingdings" panose="05000000000000000000" charset="0"/>
              <a:buChar char="q"/>
            </a:pPr>
            <a:r>
              <a:rPr lang="en-US" sz="2800"/>
              <a:t> Business unit</a:t>
            </a:r>
            <a:endParaRPr lang="en-US" sz="2800"/>
          </a:p>
          <a:p>
            <a:pPr marL="285750" indent="-285750">
              <a:buFont typeface="Wingdings" panose="05000000000000000000" charset="0"/>
              <a:buChar char="q"/>
            </a:pPr>
            <a:r>
              <a:rPr lang="en-US" sz="2800"/>
              <a:t> First name</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1814830"/>
          </a:xfrm>
          <a:prstGeom prst="rect">
            <a:avLst/>
          </a:prstGeom>
          <a:noFill/>
        </p:spPr>
        <p:txBody>
          <a:bodyPr wrap="square" rtlCol="0">
            <a:spAutoFit/>
          </a:bodyPr>
          <a:lstStyle/>
          <a:p>
            <a:pPr indent="0" algn="l">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To identify the performance level,</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IFS(K2&gt;=5, ‘VERY HIGH’, K2&gt;=4, “HIGH”, K2&gt;=3, “MEDIUM, “TRUE”, 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2428</Words>
  <Application>WPS Presentation</Application>
  <PresentationFormat>Widescreen</PresentationFormat>
  <Paragraphs>105</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parasu</cp:lastModifiedBy>
  <cp:revision>21</cp:revision>
  <dcterms:created xsi:type="dcterms:W3CDTF">2024-03-29T15:07:00Z</dcterms:created>
  <dcterms:modified xsi:type="dcterms:W3CDTF">2024-09-01T02:50:29Z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2024-03-18T16:00:00Z</vt:filetime>
  </property>
  <property fmtid="{D5CDD505-2E9C-101B-9397-08002B2CF9AE}" pid="3" name="LastSaved">
    <vt:filetime>2024-03-26T16:00:00Z</vt:filetime>
  </property>
  <property fmtid="{D5CDD505-2E9C-101B-9397-08002B2CF9AE}" pid="4" name="ICV">
    <vt:lpwstr>3A24726F60C8456191A80D94739D76D2_13</vt:lpwstr>
  </property>
  <property fmtid="{D5CDD505-2E9C-101B-9397-08002B2CF9AE}" pid="5" name="KSOProductBuildVer">
    <vt:lpwstr>1033-12.2.0.17562</vt:lpwstr>
  </property>
</Properties>
</file>