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98008E-53C9-4801-B404-A15D1566D713}">
  <a:tblStyle styleId="{C198008E-53C9-4801-B404-A15D1566D7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8f116a3c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8f116a3c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8f116a3c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8f116a3c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b3bfa59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b3bfa5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b3bfa596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b3bfa596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8f116a3cf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8f116a3c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b3bfa596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b3bfa596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f3806e0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f3806e0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b3bfa596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b3bfa596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c59b020b32751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c59b020b32751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b3bfa596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b3bfa596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e01bcbc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e01bcb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8f116a3c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8f116a3c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916a5da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916a5da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b3bfa59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b3bfa59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8f116a3c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8f116a3c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8f116a3cf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8f116a3c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space.mit.edu/handle/1721.1/128575" TargetMode="External"/><Relationship Id="rId4" Type="http://schemas.openxmlformats.org/officeDocument/2006/relationships/hyperlink" Target="https://www.mdpi.com/1660-4601/19/11/6665" TargetMode="External"/><Relationship Id="rId5" Type="http://schemas.openxmlformats.org/officeDocument/2006/relationships/hyperlink" Target="https://www.klippa.com/en/ocr/medical-documents/medical-prescrip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0" y="130290"/>
            <a:ext cx="9144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Roboto"/>
                <a:ea typeface="Roboto"/>
                <a:cs typeface="Roboto"/>
                <a:sym typeface="Roboto"/>
              </a:rPr>
              <a:t>MINOR PROJECT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773700" y="2040989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Impact"/>
                <a:ea typeface="Impact"/>
                <a:cs typeface="Impact"/>
                <a:sym typeface="Impact"/>
              </a:rPr>
              <a:t>Prescription Label Reading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007782" y="3465853"/>
            <a:ext cx="289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Swapnil Pant	201B278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Satyam Thakur	201B244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Utkarsh Mathur 201B294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367200" y="3571603"/>
            <a:ext cx="26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Project Guide 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    Dr. Nileshkumar R. Patel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0" y="594125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Impact"/>
                <a:ea typeface="Impact"/>
                <a:cs typeface="Impact"/>
                <a:sym typeface="Impact"/>
              </a:rPr>
              <a:t>Project No. - 63</a:t>
            </a:r>
            <a:endParaRPr sz="19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325" y="1215295"/>
            <a:ext cx="1261350" cy="11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649275" y="1353201"/>
            <a:ext cx="3497100" cy="31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Keras - an open-source software library that provides a Python interface for artificial neural networks.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Acts as an interface for the TensorFlow library.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560436" y="522950"/>
            <a:ext cx="3497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Keras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671" y="412537"/>
            <a:ext cx="1052126" cy="105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838493" y="523988"/>
            <a:ext cx="38709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 </a:t>
            </a:r>
            <a:r>
              <a:rPr lang="en-GB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Tensorflow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838500" y="1875947"/>
            <a:ext cx="3728700" cy="23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- an open source framework to run machine learning, deep learning and other statistical and predictive analytics workloads.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6304" y="412512"/>
            <a:ext cx="1077598" cy="105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2"/>
          <p:cNvCxnSpPr/>
          <p:nvPr/>
        </p:nvCxnSpPr>
        <p:spPr>
          <a:xfrm flipH="1">
            <a:off x="4559688" y="849741"/>
            <a:ext cx="24600" cy="3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33025" y="12507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(Front-End)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896" y="489146"/>
            <a:ext cx="1530600" cy="1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1553200" y="1958675"/>
            <a:ext cx="12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React.js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597" y="489147"/>
            <a:ext cx="1591125" cy="15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6479625" y="1958675"/>
            <a:ext cx="13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HTML, CSS, JS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3928200" y="4421875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Flask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4138" y="2987525"/>
            <a:ext cx="1434375" cy="14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4650" y="608938"/>
            <a:ext cx="2696702" cy="13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251375" y="1148613"/>
            <a:ext cx="3999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React.js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251375" y="2042950"/>
            <a:ext cx="3999900" cy="13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</a:t>
            </a:r>
            <a:r>
              <a:rPr lang="en-GB"/>
              <a:t>n open-source JavaScript framework and library.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Uses - building interactive user interfaces and web applications efficiently.</a:t>
            </a:r>
            <a:endParaRPr/>
          </a:p>
        </p:txBody>
      </p:sp>
      <p:sp>
        <p:nvSpPr>
          <p:cNvPr id="162" name="Google Shape;162;p24"/>
          <p:cNvSpPr txBox="1"/>
          <p:nvPr>
            <p:ph idx="2" type="body"/>
          </p:nvPr>
        </p:nvSpPr>
        <p:spPr>
          <a:xfrm>
            <a:off x="4892725" y="2133000"/>
            <a:ext cx="3999900" cy="13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</a:t>
            </a:r>
            <a:r>
              <a:rPr lang="en-GB"/>
              <a:t> micro web framework written in Python.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Uses - </a:t>
            </a:r>
            <a:r>
              <a:rPr lang="en-GB"/>
              <a:t> building scalable network applications.</a:t>
            </a:r>
            <a:endParaRPr/>
          </a:p>
        </p:txBody>
      </p:sp>
      <p:cxnSp>
        <p:nvCxnSpPr>
          <p:cNvPr id="163" name="Google Shape;163;p24"/>
          <p:cNvCxnSpPr/>
          <p:nvPr/>
        </p:nvCxnSpPr>
        <p:spPr>
          <a:xfrm flipH="1">
            <a:off x="4551625" y="1121025"/>
            <a:ext cx="8100" cy="20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/>
        </p:nvSpPr>
        <p:spPr>
          <a:xfrm>
            <a:off x="4804725" y="1176225"/>
            <a:ext cx="399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latin typeface="Economica"/>
                <a:ea typeface="Economica"/>
                <a:cs typeface="Economica"/>
                <a:sym typeface="Economica"/>
              </a:rPr>
              <a:t>     Flask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650" y="1121025"/>
            <a:ext cx="886525" cy="8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3725" y="1148625"/>
            <a:ext cx="886525" cy="88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1371600" y="3412675"/>
            <a:ext cx="13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00" y="839575"/>
            <a:ext cx="4316800" cy="32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375" y="850150"/>
            <a:ext cx="4357200" cy="326150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0" y="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Economica"/>
                <a:ea typeface="Economica"/>
                <a:cs typeface="Economica"/>
                <a:sym typeface="Economica"/>
              </a:rPr>
              <a:t>Sample UI</a:t>
            </a:r>
            <a:endParaRPr sz="3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524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35551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</a:t>
            </a:r>
            <a:r>
              <a:rPr lang="en-GB"/>
              <a:t>o gain a solid understanding of Machine Learning fundamentals.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the principles of deep learning and computer vision.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Know a variety of Optical Character Recognition Models thoroughly.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how to deploy scalable applications and combine machine learning models with the front end.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73613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(until Next Presentation)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1108800" y="1225225"/>
            <a:ext cx="77235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an interactive application that is easy to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Prepare and train our optical character recognition working models (OCR).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the accuracy of our most recent models.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 </a:t>
            </a:r>
            <a:r>
              <a:rPr lang="en-GB"/>
              <a:t>: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Automating data extraction from prescription document images to reduce human error (MIT Research Paper)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200"/>
              <a:t>Link: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https://dspace.mit.edu/handle/1721.1/128575</a:t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Health Literacy Level and Comprehension of Prescription and Nonprescription Drug Information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Link: </a:t>
            </a:r>
            <a:r>
              <a:rPr lang="en-GB" sz="1200" u="sng">
                <a:solidFill>
                  <a:schemeClr val="hlink"/>
                </a:solidFill>
                <a:hlinkClick r:id="rId4"/>
              </a:rPr>
              <a:t>https://www.mdpi.com/1660-4601/19/11/6665</a:t>
            </a:r>
            <a:endParaRPr sz="1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Klippa - Medical prescription OCR &amp; data capturing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Link: </a:t>
            </a:r>
            <a:r>
              <a:rPr lang="en-GB" sz="1200" u="sng">
                <a:solidFill>
                  <a:schemeClr val="hlink"/>
                </a:solidFill>
                <a:hlinkClick r:id="rId5"/>
              </a:rPr>
              <a:t>https://www.klippa.com/en/ocr/medical-documents/medical-prescription/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0" y="-30275"/>
            <a:ext cx="9144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142038" y="6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{C198008E-53C9-4801-B404-A15D1566D713}</a:tableStyleId>
              </a:tblPr>
              <a:tblGrid>
                <a:gridCol w="2647575"/>
                <a:gridCol w="2647575"/>
                <a:gridCol w="2647575"/>
              </a:tblGrid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Serial No.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Title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Slide No.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Introduction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Problem Statement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Solution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Block Diagram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What is OCR?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Technologies Used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8 - 12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Sample UI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Learning Outcomes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Target (until next Presentation)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73700" y="3221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234500" y="1741126"/>
            <a:ext cx="5026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Doctors in India are too busy to write digital prescriptions.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Prescription on paper can be tough to read and understand for the common folks.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various attempts by our government, still this problem persists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Prescription reading will help solve the problem caused due to misinterpretation of prescriptions.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00" y="1535200"/>
            <a:ext cx="2627900" cy="2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0" y="270872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Economica"/>
                <a:ea typeface="Economica"/>
                <a:cs typeface="Economica"/>
                <a:sym typeface="Economica"/>
              </a:rPr>
              <a:t>Problem Statement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24" y="217050"/>
            <a:ext cx="1853400" cy="13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50" y="1004225"/>
            <a:ext cx="8220723" cy="355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0" y="1548417"/>
            <a:ext cx="91440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Expected Outcome from this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15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954100"/>
            <a:ext cx="8520600" cy="28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To build a solution </a:t>
            </a:r>
            <a:r>
              <a:rPr lang="en-GB" sz="1400"/>
              <a:t>that will recognize and identify the text in the prescriptions and should read out the name of medicines and dosage limits to the patients.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To build a deployable user interface or to expose our entire solution as an API.</a:t>
            </a:r>
            <a:endParaRPr sz="1400"/>
          </a:p>
        </p:txBody>
      </p:sp>
      <p:sp>
        <p:nvSpPr>
          <p:cNvPr id="94" name="Google Shape;94;p17"/>
          <p:cNvSpPr txBox="1"/>
          <p:nvPr/>
        </p:nvSpPr>
        <p:spPr>
          <a:xfrm>
            <a:off x="0" y="0"/>
            <a:ext cx="914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Economica"/>
                <a:ea typeface="Economica"/>
                <a:cs typeface="Economica"/>
                <a:sym typeface="Economica"/>
              </a:rPr>
              <a:t>SOLUTION</a:t>
            </a:r>
            <a:endParaRPr b="1" sz="3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0" y="127994"/>
            <a:ext cx="9144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DIAGRAM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38" y="959300"/>
            <a:ext cx="7483925" cy="41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OCR? And how does it work?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OCR stands for </a:t>
            </a:r>
            <a:r>
              <a:rPr lang="en-GB"/>
              <a:t>Optical Character Recognition/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 is the process that converts an image of text into a machine-readable text format.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OCR engine works by using the following steps: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Image acquisition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Preprocessing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Text recognition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Pattern matching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Feature extraction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Post processing</a:t>
            </a: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>
            <a:off x="4600425" y="1322800"/>
            <a:ext cx="6600" cy="29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375" y="2622450"/>
            <a:ext cx="1281251" cy="140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25717" l="26050" r="25717" t="26050"/>
          <a:stretch/>
        </p:blipFill>
        <p:spPr>
          <a:xfrm>
            <a:off x="1512360" y="465775"/>
            <a:ext cx="1224775" cy="1224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">
            <a:off x="6399802" y="513390"/>
            <a:ext cx="1167200" cy="112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1">
            <a:off x="5824624" y="2672357"/>
            <a:ext cx="2317562" cy="130408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720492" y="1681710"/>
            <a:ext cx="808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589824" y="4026362"/>
            <a:ext cx="1069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 flipH="1" rot="-2757">
            <a:off x="6452889" y="1662934"/>
            <a:ext cx="149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2395200" y="1919700"/>
            <a:ext cx="43536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rgbClr val="222222"/>
                </a:solidFill>
                <a:highlight>
                  <a:srgbClr val="FFFFFF"/>
                </a:highlight>
              </a:rPr>
              <a:t>Tech Stack ( for AI models)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/>
          </a:p>
        </p:txBody>
      </p:sp>
      <p:sp>
        <p:nvSpPr>
          <p:cNvPr id="121" name="Google Shape;121;p20"/>
          <p:cNvSpPr txBox="1"/>
          <p:nvPr/>
        </p:nvSpPr>
        <p:spPr>
          <a:xfrm>
            <a:off x="6399811" y="3861286"/>
            <a:ext cx="138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PyTesseract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18241" y="650107"/>
            <a:ext cx="3496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Python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93667" y="1605775"/>
            <a:ext cx="4077000" cy="29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OpenCV</a:t>
            </a:r>
            <a:r>
              <a:rPr lang="en-GB"/>
              <a:t> - Python open-source library used for computer vision in Artificial intelligence and Machine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purpose of computer vision is to understand the content of the images. 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335" y="420826"/>
            <a:ext cx="1177124" cy="1289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>
            <a:off x="4571991" y="1097112"/>
            <a:ext cx="0" cy="29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 txBox="1"/>
          <p:nvPr/>
        </p:nvSpPr>
        <p:spPr>
          <a:xfrm>
            <a:off x="3660001" y="650102"/>
            <a:ext cx="45282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PyTesseract</a:t>
            </a:r>
            <a:endParaRPr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b="0" l="14783" r="13557" t="0"/>
          <a:stretch/>
        </p:blipFill>
        <p:spPr>
          <a:xfrm>
            <a:off x="7246661" y="497550"/>
            <a:ext cx="1447250" cy="11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4840000" y="1878200"/>
            <a:ext cx="3765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Python-tesseract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an Optical Character Recognition (OCR) tool for Python.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Will read and recognize the text in images, license plates etc.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9B2222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