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9207F-674C-483B-AA3F-7CBD80881F6C}">
  <a:tblStyle styleId="{F689207F-674C-483B-AA3F-7CBD80881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f116a3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f116a3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d1c611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d1c611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d1c611a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d1c611a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d1c611a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d1c611a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b3bfa59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b3bfa59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59b020b3275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59b020b3275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3bfa59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3bfa59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01bcb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01bcb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16a5da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16a5da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3bfa59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3bfa59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8f116a3c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8f116a3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8f116a3c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8f116a3c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d1c611a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d1c611a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space.mit.edu/handle/1721.1/128575" TargetMode="External"/><Relationship Id="rId4" Type="http://schemas.openxmlformats.org/officeDocument/2006/relationships/hyperlink" Target="https://www.mdpi.com/1660-4601/19/11/6665" TargetMode="External"/><Relationship Id="rId5" Type="http://schemas.openxmlformats.org/officeDocument/2006/relationships/hyperlink" Target="https://www.klippa.com/en/ocr/medical-documents/medical-prescrip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0" y="130290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MINOR PROJECT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73700" y="2040989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Impact"/>
                <a:ea typeface="Impact"/>
                <a:cs typeface="Impact"/>
                <a:sym typeface="Impact"/>
              </a:rPr>
              <a:t>Prescription Label Reading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7782" y="3465853"/>
            <a:ext cx="28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Swapnil Pant	201B278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Satyam Thakur	201B244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Mathur 201B294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67200" y="3571603"/>
            <a:ext cx="2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Project Guide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Dr. Nileshkumar R. Patel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5941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Impact"/>
                <a:ea typeface="Impact"/>
                <a:cs typeface="Impact"/>
                <a:sym typeface="Impact"/>
              </a:rPr>
              <a:t>Project No. - 63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1215295"/>
            <a:ext cx="1261350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72100" y="189575"/>
            <a:ext cx="78729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-GB" sz="3000"/>
              <a:t>AI Models</a:t>
            </a:r>
            <a:endParaRPr sz="30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14" y="741575"/>
            <a:ext cx="7545976" cy="42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75" y="127575"/>
            <a:ext cx="69644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75" y="109951"/>
            <a:ext cx="6808450" cy="48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15400" y="303525"/>
            <a:ext cx="8113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06 - References </a:t>
            </a:r>
            <a:r>
              <a:rPr lang="en-GB"/>
              <a:t>: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Automating data extraction from prescription document images to reduce human error (MIT Research Paper)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https://dspace.mit.edu/handle/1721.1/128575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Health Literacy Level and Comprehension of Prescription and Nonprescription Drug Information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https://www.mdpi.com/1660-4601/19/11/6665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Klippa - Medical prescription OCR &amp; data capturing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https://www.klippa.com/en/ocr/medical-documents/medical-prescription/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74650"/>
            <a:ext cx="85206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Table of Contents</a:t>
            </a:r>
            <a:endParaRPr sz="6000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601200" y="14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{F689207F-674C-483B-AA3F-7CBD80881F6C}</a:tableStyleId>
              </a:tblPr>
              <a:tblGrid>
                <a:gridCol w="2647200"/>
                <a:gridCol w="2647200"/>
                <a:gridCol w="26472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Serial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Title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Slide No.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Recap - Problem Statement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3-4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Workflow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What is OCR?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Tech Stack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Results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8-12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059325" y="210525"/>
            <a:ext cx="63111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RECAP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234500" y="1741126"/>
            <a:ext cx="502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Doctors in India are too busy to write digital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on paper can be tough to read and understand for the common folks.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various attempts by our government, still this problem persists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reading will help solve the problem caused due to misinterpretation of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496225"/>
            <a:ext cx="2627900" cy="2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68025" y="144675"/>
            <a:ext cx="1191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Economica"/>
                <a:ea typeface="Economica"/>
                <a:cs typeface="Economica"/>
                <a:sym typeface="Economica"/>
              </a:rPr>
              <a:t>01c</a:t>
            </a:r>
            <a:endParaRPr sz="9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0" y="270872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Problem Statement (contd.)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4" y="217050"/>
            <a:ext cx="1853400" cy="1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5" y="1071275"/>
            <a:ext cx="8320200" cy="3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0050" y="202450"/>
            <a:ext cx="711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02 -  </a:t>
            </a:r>
            <a:r>
              <a:rPr lang="en-GB" sz="4800"/>
              <a:t>WORKFLOW</a:t>
            </a:r>
            <a:endParaRPr sz="4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38" y="959300"/>
            <a:ext cx="7483925" cy="4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754225" y="315925"/>
            <a:ext cx="6078000" cy="13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What is OCR?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5"/>
              <a:t>And how does it work?</a:t>
            </a:r>
            <a:endParaRPr sz="3555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746650"/>
            <a:ext cx="3999900" cy="28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OCR stands for </a:t>
            </a:r>
            <a:r>
              <a:rPr lang="en-GB"/>
              <a:t>Optical Character Recognition/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the process that converts an image of text into a machine-readable text format.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746625"/>
            <a:ext cx="3999900" cy="28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OCR engine works by using the following steps: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acquisition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recognition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Pattern matching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Feature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Post processing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4619050" y="1806725"/>
            <a:ext cx="6600" cy="29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1625000" y="158575"/>
            <a:ext cx="119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Economica"/>
                <a:ea typeface="Economica"/>
                <a:cs typeface="Economica"/>
                <a:sym typeface="Economica"/>
              </a:rPr>
              <a:t>03</a:t>
            </a:r>
            <a:endParaRPr sz="9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2843683"/>
            <a:ext cx="866824" cy="94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25717" l="26050" r="25717" t="26050"/>
          <a:stretch/>
        </p:blipFill>
        <p:spPr>
          <a:xfrm>
            <a:off x="1153375" y="1332837"/>
            <a:ext cx="866825" cy="8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">
            <a:off x="2705175" y="1332836"/>
            <a:ext cx="895718" cy="86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">
            <a:off x="2315875" y="2916844"/>
            <a:ext cx="1755712" cy="9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182542" y="2230497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051887" y="370942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 flipH="1" rot="-2757">
            <a:off x="2404977" y="2232447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773700" y="181125"/>
            <a:ext cx="75966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50">
                <a:solidFill>
                  <a:srgbClr val="222222"/>
                </a:solidFill>
                <a:highlight>
                  <a:srgbClr val="FFFFFF"/>
                </a:highlight>
              </a:rPr>
              <a:t>04 - Tech Stack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16" name="Google Shape;116;p19"/>
          <p:cNvSpPr txBox="1"/>
          <p:nvPr/>
        </p:nvSpPr>
        <p:spPr>
          <a:xfrm>
            <a:off x="2501486" y="3678023"/>
            <a:ext cx="13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PyTesseract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2474" y="1332824"/>
            <a:ext cx="987950" cy="9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707450" y="2232450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React.js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561325" y="33931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HTML, CSS,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672638" y="36780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Flask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75" y="2773400"/>
            <a:ext cx="987950" cy="98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5762" y="2049350"/>
            <a:ext cx="1776362" cy="1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6775" y="1615450"/>
            <a:ext cx="4809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Results</a:t>
            </a:r>
            <a:r>
              <a:rPr lang="en-GB" sz="4900"/>
              <a:t>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Our Work So Far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Between P1 and P2</a:t>
            </a:r>
            <a:endParaRPr sz="3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325" y="2532425"/>
            <a:ext cx="3210725" cy="1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908600" y="1615450"/>
            <a:ext cx="189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0">
                <a:latin typeface="Economica"/>
                <a:ea typeface="Economica"/>
                <a:cs typeface="Economica"/>
                <a:sym typeface="Economica"/>
              </a:rPr>
              <a:t>05</a:t>
            </a:r>
            <a:endParaRPr sz="13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711" y="810100"/>
            <a:ext cx="3231964" cy="1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23950" y="307450"/>
            <a:ext cx="80961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User Interface</a:t>
            </a:r>
            <a:endParaRPr sz="30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00" y="915250"/>
            <a:ext cx="7410301" cy="39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9B2222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