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323FE7-0D16-4840-B8D3-85A57791FB6A}">
  <a:tblStyle styleId="{18323FE7-0D16-4840-B8D3-85A57791FB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f116a3c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f116a3c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b3bfa59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b3bfa59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f3806e0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f3806e0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b3bfa59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b3bfa59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59b020b3275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59b020b3275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b3bfa59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b3bfa59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01bcb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e01bcb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f116a3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8f116a3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916a5da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916a5da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3bfa59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3bfa59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8f116a3c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8f116a3c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8f116a3c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8f116a3c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space.mit.edu/handle/1721.1/128575" TargetMode="External"/><Relationship Id="rId4" Type="http://schemas.openxmlformats.org/officeDocument/2006/relationships/hyperlink" Target="https://www.mdpi.com/1660-4601/19/11/6665" TargetMode="External"/><Relationship Id="rId5" Type="http://schemas.openxmlformats.org/officeDocument/2006/relationships/hyperlink" Target="https://www.klippa.com/en/ocr/medical-documents/medical-prescrip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0" y="130290"/>
            <a:ext cx="9144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MINOR PROJECT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73700" y="2040989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Impact"/>
                <a:ea typeface="Impact"/>
                <a:cs typeface="Impact"/>
                <a:sym typeface="Impact"/>
              </a:rPr>
              <a:t>Prescription Label Reading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07782" y="3465853"/>
            <a:ext cx="289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Swapnil Pant	201B278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Satyam Thakur	201B244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Utkarsh Mathur 201B294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67200" y="3571603"/>
            <a:ext cx="26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Project Guide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Dr. Nileshkumar R. Patel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0" y="5941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Impact"/>
                <a:ea typeface="Impact"/>
                <a:cs typeface="Impact"/>
                <a:sym typeface="Impact"/>
              </a:rPr>
              <a:t>Project No. - 63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1215295"/>
            <a:ext cx="1261350" cy="1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524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35551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o gain a solid understanding of Machine Learning fundamentals.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the principles of deep learning and computer vision.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Know a variety of Optical Character Recognition Models thoroughly.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how to deploy scalable applications and combine machine learning models with the front end.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73613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(until Next Presentation)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108800" y="1225225"/>
            <a:ext cx="77235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an interactive application that is easy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Prepare and train our optical character recognition working models (OCR).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the accuracy of our most recent models.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r>
              <a:rPr lang="en-GB"/>
              <a:t>: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Automating data extraction from prescription document images to reduce human error (MIT Research Paper)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https://dspace.mit.edu/handle/1721.1/128575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Health Literacy Level and Comprehension of Prescription and Nonprescription Drug Information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https://www.mdpi.com/1660-4601/19/11/6665</a:t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Klippa - Medical prescription OCR &amp; data capturing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https://www.klippa.com/en/ocr/medical-documents/medical-prescription/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0" y="-30275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142038" y="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{18323FE7-0D16-4840-B8D3-85A57791FB6A}</a:tableStyleId>
              </a:tblPr>
              <a:tblGrid>
                <a:gridCol w="2647575"/>
                <a:gridCol w="2647575"/>
                <a:gridCol w="2647575"/>
              </a:tblGrid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Serial No.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Title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Slide No.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Introduction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Problem Statement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Solution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Block Diagram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What is OCR?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Technologies Used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8 - 12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Sample UI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Learning Outcomes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Target (until next Presentation)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73700" y="3221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234500" y="1741126"/>
            <a:ext cx="5026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Doctors in India are too busy to write digital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on paper can be tough to read and understand for the common folks.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various attempts by our government, still this problem persists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reading will help solve the problem caused due to misinterpretation of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0" y="1535200"/>
            <a:ext cx="2627900" cy="2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270872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Economica"/>
                <a:ea typeface="Economica"/>
                <a:cs typeface="Economica"/>
                <a:sym typeface="Economica"/>
              </a:rPr>
              <a:t>Problem Statement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4" y="217050"/>
            <a:ext cx="1853400" cy="1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50" y="1004225"/>
            <a:ext cx="8220723" cy="35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1548417"/>
            <a:ext cx="91440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Expected Outcome from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15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954100"/>
            <a:ext cx="8520600" cy="28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build a solution </a:t>
            </a:r>
            <a:r>
              <a:rPr lang="en-GB" sz="1400"/>
              <a:t>that will recognize and identify the text in the prescriptions and should read out the name of medicines and dosage limits to the patients.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build a deployable user interface or to expose our entire solution as an API.</a:t>
            </a:r>
            <a:endParaRPr sz="1400"/>
          </a:p>
        </p:txBody>
      </p:sp>
      <p:sp>
        <p:nvSpPr>
          <p:cNvPr id="94" name="Google Shape;94;p17"/>
          <p:cNvSpPr txBox="1"/>
          <p:nvPr/>
        </p:nvSpPr>
        <p:spPr>
          <a:xfrm>
            <a:off x="0" y="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Economica"/>
                <a:ea typeface="Economica"/>
                <a:cs typeface="Economica"/>
                <a:sym typeface="Economica"/>
              </a:rPr>
              <a:t>SOLUTION</a:t>
            </a:r>
            <a:endParaRPr b="1" sz="3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127994"/>
            <a:ext cx="9144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38" y="959300"/>
            <a:ext cx="7483925" cy="41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OCR? And how does it work?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OCR stands for </a:t>
            </a:r>
            <a:r>
              <a:rPr lang="en-GB"/>
              <a:t>Optical Character Recognition/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the process that converts an image of text into a machine-readable text format.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OCR engine works by using the following steps: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Image acquisition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Text recognition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Pattern matching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Feature extraction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Post processing</a:t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4600425" y="1322800"/>
            <a:ext cx="6600" cy="29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75" y="2843683"/>
            <a:ext cx="866824" cy="94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25717" l="26050" r="25717" t="26050"/>
          <a:stretch/>
        </p:blipFill>
        <p:spPr>
          <a:xfrm>
            <a:off x="1153375" y="1332837"/>
            <a:ext cx="866825" cy="8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">
            <a:off x="2705175" y="1332836"/>
            <a:ext cx="895718" cy="86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2">
            <a:off x="2315875" y="2916844"/>
            <a:ext cx="1755712" cy="98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182542" y="2230497"/>
            <a:ext cx="8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051887" y="370942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 flipH="1" rot="-2757">
            <a:off x="2404977" y="2232447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773700" y="181125"/>
            <a:ext cx="75966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50">
                <a:solidFill>
                  <a:srgbClr val="222222"/>
                </a:solidFill>
                <a:highlight>
                  <a:srgbClr val="FFFFFF"/>
                </a:highlight>
              </a:rPr>
              <a:t>Tech Stack</a:t>
            </a:r>
            <a:endParaRPr sz="4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21" name="Google Shape;121;p20"/>
          <p:cNvSpPr txBox="1"/>
          <p:nvPr/>
        </p:nvSpPr>
        <p:spPr>
          <a:xfrm>
            <a:off x="2501486" y="3678023"/>
            <a:ext cx="13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PyTesseract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2474" y="1332824"/>
            <a:ext cx="987950" cy="9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707450" y="2232450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React.js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561325" y="339312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HTML, CSS, 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672638" y="367802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Flask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75" y="2773400"/>
            <a:ext cx="987950" cy="98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5762" y="2049350"/>
            <a:ext cx="1776362" cy="1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00" y="839575"/>
            <a:ext cx="4316800" cy="32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75" y="850150"/>
            <a:ext cx="4357200" cy="326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Economica"/>
                <a:ea typeface="Economica"/>
                <a:cs typeface="Economica"/>
                <a:sym typeface="Economica"/>
              </a:rPr>
              <a:t>Sample UI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9B2222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