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28DD0C-CCA0-4A01-A747-6EA9C23CCEC5}">
  <a:tblStyle styleId="{0128DD0C-CCA0-4A01-A747-6EA9C23CCE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8f116a3cf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8f116a3c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d1c611a2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9d1c611a2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9d1c611a2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9d1c611a2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9d1c611a2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9d1c611a2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9d1c611a28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9d1c611a2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b3bfa596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5b3bfa596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d1c611a2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d1c611a2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c59b020b32751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c59b020b32751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b3bfa596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b3bfa596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e01bcbc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e01bcbc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916a5da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916a5da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b3bfa596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b3bfa596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8f116a3cf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8f116a3c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8f116a3cf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8f116a3cf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space.mit.edu/handle/1721.1/128575" TargetMode="External"/><Relationship Id="rId4" Type="http://schemas.openxmlformats.org/officeDocument/2006/relationships/hyperlink" Target="https://www.mdpi.com/1660-4601/19/11/6665" TargetMode="External"/><Relationship Id="rId5" Type="http://schemas.openxmlformats.org/officeDocument/2006/relationships/hyperlink" Target="https://www.klippa.com/en/ocr/medical-documents/medical-prescripti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18.png"/><Relationship Id="rId8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/>
        </p:nvSpPr>
        <p:spPr>
          <a:xfrm>
            <a:off x="0" y="130290"/>
            <a:ext cx="91440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Roboto"/>
                <a:ea typeface="Roboto"/>
                <a:cs typeface="Roboto"/>
                <a:sym typeface="Roboto"/>
              </a:rPr>
              <a:t>MINOR PROJECT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773700" y="2040989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latin typeface="Impact"/>
                <a:ea typeface="Impact"/>
                <a:cs typeface="Impact"/>
                <a:sym typeface="Impact"/>
              </a:rPr>
              <a:t>Prescription Label Reading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007782" y="3465853"/>
            <a:ext cx="289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Swapnil Pant	201B278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Satyam Thakur	201B244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Utkarsh Mathur 201B294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367200" y="3571603"/>
            <a:ext cx="268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Project Guide 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        Dr. Nileshkumar R. Patel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0" y="594125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Impact"/>
                <a:ea typeface="Impact"/>
                <a:cs typeface="Impact"/>
                <a:sym typeface="Impact"/>
              </a:rPr>
              <a:t>Project No. - 63</a:t>
            </a:r>
            <a:endParaRPr sz="19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325" y="1215295"/>
            <a:ext cx="1261350" cy="11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523950" y="307450"/>
            <a:ext cx="80961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GB" sz="3000"/>
              <a:t>User Interface</a:t>
            </a:r>
            <a:endParaRPr sz="3000"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100" y="915250"/>
            <a:ext cx="7410301" cy="396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72100" y="189575"/>
            <a:ext cx="7872900" cy="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 startAt="2"/>
            </a:pPr>
            <a:r>
              <a:rPr lang="en-GB" sz="3000"/>
              <a:t>AI Models</a:t>
            </a:r>
            <a:endParaRPr sz="3000"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14" y="741575"/>
            <a:ext cx="7545976" cy="421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775" y="127575"/>
            <a:ext cx="696445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775" y="109951"/>
            <a:ext cx="6808450" cy="48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515400" y="303525"/>
            <a:ext cx="81132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06 - References </a:t>
            </a:r>
            <a:r>
              <a:rPr lang="en-GB"/>
              <a:t>: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Automating data extraction from prescription document images to reduce human error (MIT Research Paper)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r>
              <a:rPr lang="en-GB" sz="1200"/>
              <a:t>Link: </a:t>
            </a:r>
            <a:r>
              <a:rPr lang="en-GB" sz="1200" u="sng">
                <a:solidFill>
                  <a:schemeClr val="hlink"/>
                </a:solidFill>
                <a:hlinkClick r:id="rId3"/>
              </a:rPr>
              <a:t>https://dspace.mit.edu/handle/1721.1/128575</a:t>
            </a:r>
            <a:endParaRPr sz="16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Health Literacy Level and Comprehension of Prescription and Nonprescription Drug Information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Link: </a:t>
            </a:r>
            <a:r>
              <a:rPr lang="en-GB" sz="1200" u="sng">
                <a:solidFill>
                  <a:schemeClr val="hlink"/>
                </a:solidFill>
                <a:hlinkClick r:id="rId4"/>
              </a:rPr>
              <a:t>https://www.mdpi.com/1660-4601/19/11/6665</a:t>
            </a:r>
            <a:endParaRPr sz="12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Klippa - Medical prescription OCR &amp; data capturing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/>
              <a:t>Link: </a:t>
            </a:r>
            <a:r>
              <a:rPr lang="en-GB" sz="1200" u="sng">
                <a:solidFill>
                  <a:schemeClr val="hlink"/>
                </a:solidFill>
                <a:hlinkClick r:id="rId5"/>
              </a:rPr>
              <a:t>https://www.klippa.com/en/ocr/medical-documents/medical-prescription/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0" y="13029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latin typeface="Roboto"/>
                <a:ea typeface="Roboto"/>
                <a:cs typeface="Roboto"/>
                <a:sym typeface="Roboto"/>
              </a:rPr>
              <a:t>MINOR PROJECT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773700" y="2040989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latin typeface="Impact"/>
                <a:ea typeface="Impact"/>
                <a:cs typeface="Impact"/>
                <a:sym typeface="Impact"/>
              </a:rPr>
              <a:t>Prescription Label Reading</a:t>
            </a:r>
            <a:endParaRPr sz="5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1007782" y="3465853"/>
            <a:ext cx="289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Swapnil Pant	201B278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Satyam Thakur	201B244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Utkarsh Mathur 201B294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367200" y="3571603"/>
            <a:ext cx="268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Project Guide :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         Dr. Nileshkumar R. Patel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0" y="594125"/>
            <a:ext cx="9144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Impact"/>
                <a:ea typeface="Impact"/>
                <a:cs typeface="Impact"/>
                <a:sym typeface="Impact"/>
              </a:rPr>
              <a:t>Project No. - 63</a:t>
            </a:r>
            <a:endParaRPr sz="1900"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1325" y="1215295"/>
            <a:ext cx="1261350" cy="11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274650"/>
            <a:ext cx="85206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Table of Contents</a:t>
            </a:r>
            <a:endParaRPr sz="6000"/>
          </a:p>
        </p:txBody>
      </p:sp>
      <p:graphicFrame>
        <p:nvGraphicFramePr>
          <p:cNvPr id="83" name="Google Shape;83;p15"/>
          <p:cNvGraphicFramePr/>
          <p:nvPr/>
        </p:nvGraphicFramePr>
        <p:xfrm>
          <a:off x="601200" y="144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{0128DD0C-CCA0-4A01-A747-6EA9C23CCEC5}</a:tableStyleId>
              </a:tblPr>
              <a:tblGrid>
                <a:gridCol w="2647200"/>
                <a:gridCol w="2647200"/>
                <a:gridCol w="26472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Serial No.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Title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Slide No.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Recap - Problem Statement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3-4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Workflow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What is OCR?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Tech Stack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Results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8-12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6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References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13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2059325" y="210525"/>
            <a:ext cx="63111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RECAP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3234500" y="1741126"/>
            <a:ext cx="50262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Doctors in India are too busy to write digital prescriptions.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Prescription on paper can be tough to read and understand for the common folks.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After various attempts by our government, still this problem persists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Roboto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Prescription reading will help solve the problem caused due to misinterpretation of prescriptions.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00" y="1496225"/>
            <a:ext cx="2627900" cy="26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868025" y="144675"/>
            <a:ext cx="1191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latin typeface="Economica"/>
                <a:ea typeface="Economica"/>
                <a:cs typeface="Economica"/>
                <a:sym typeface="Economica"/>
              </a:rPr>
              <a:t>01c</a:t>
            </a:r>
            <a:endParaRPr sz="9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0" y="270872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Economica"/>
                <a:ea typeface="Economica"/>
                <a:cs typeface="Economica"/>
                <a:sym typeface="Economica"/>
              </a:rPr>
              <a:t>Problem Statement (contd.)</a:t>
            </a:r>
            <a:endParaRPr sz="4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24" y="217050"/>
            <a:ext cx="1853400" cy="139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125" y="1071275"/>
            <a:ext cx="8320200" cy="36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830050" y="202450"/>
            <a:ext cx="711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02 -  </a:t>
            </a:r>
            <a:r>
              <a:rPr lang="en-GB" sz="4800"/>
              <a:t>WORKFLOW</a:t>
            </a:r>
            <a:endParaRPr sz="48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038" y="959300"/>
            <a:ext cx="7483925" cy="414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754225" y="315925"/>
            <a:ext cx="6078000" cy="13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What is OCR?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55"/>
              <a:t>And how does it work?</a:t>
            </a:r>
            <a:endParaRPr sz="3555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746650"/>
            <a:ext cx="3999900" cy="28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OCR stands for </a:t>
            </a:r>
            <a:r>
              <a:rPr lang="en-GB"/>
              <a:t>Optical Character Recognition/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It is the process that converts an image of text into a machine-readable text format.</a:t>
            </a:r>
            <a:endParaRPr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832400" y="1746625"/>
            <a:ext cx="3999900" cy="28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OCR engine works by using the following steps: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Image acquisition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Preprocessing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Text recognition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Pattern matching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GB"/>
              <a:t>Feature extraction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Post processing</a:t>
            </a:r>
            <a:endParaRPr/>
          </a:p>
        </p:txBody>
      </p:sp>
      <p:cxnSp>
        <p:nvCxnSpPr>
          <p:cNvPr id="112" name="Google Shape;112;p19"/>
          <p:cNvCxnSpPr/>
          <p:nvPr/>
        </p:nvCxnSpPr>
        <p:spPr>
          <a:xfrm>
            <a:off x="4619050" y="1806725"/>
            <a:ext cx="6600" cy="29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9"/>
          <p:cNvSpPr txBox="1"/>
          <p:nvPr/>
        </p:nvSpPr>
        <p:spPr>
          <a:xfrm>
            <a:off x="1625000" y="158575"/>
            <a:ext cx="1191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latin typeface="Economica"/>
                <a:ea typeface="Economica"/>
                <a:cs typeface="Economica"/>
                <a:sym typeface="Economica"/>
              </a:rPr>
              <a:t>03</a:t>
            </a:r>
            <a:endParaRPr sz="96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375" y="2843683"/>
            <a:ext cx="866824" cy="949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 rotWithShape="1">
          <a:blip r:embed="rId4">
            <a:alphaModFix/>
          </a:blip>
          <a:srcRect b="25717" l="26050" r="25717" t="26050"/>
          <a:stretch/>
        </p:blipFill>
        <p:spPr>
          <a:xfrm>
            <a:off x="1153375" y="1332837"/>
            <a:ext cx="866825" cy="866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">
            <a:off x="2705175" y="1332836"/>
            <a:ext cx="895718" cy="866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2">
            <a:off x="2315875" y="2916844"/>
            <a:ext cx="1755712" cy="98793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1182542" y="2230497"/>
            <a:ext cx="80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Keras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051887" y="370942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 flipH="1" rot="-2757">
            <a:off x="2404977" y="2232447"/>
            <a:ext cx="149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Tensorflow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0"/>
          <p:cNvSpPr txBox="1"/>
          <p:nvPr>
            <p:ph type="title"/>
          </p:nvPr>
        </p:nvSpPr>
        <p:spPr>
          <a:xfrm>
            <a:off x="773700" y="181125"/>
            <a:ext cx="7596600" cy="11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650">
                <a:solidFill>
                  <a:srgbClr val="222222"/>
                </a:solidFill>
                <a:highlight>
                  <a:srgbClr val="FFFFFF"/>
                </a:highlight>
              </a:rPr>
              <a:t>04 - Tech Stack</a:t>
            </a:r>
            <a:endParaRPr sz="46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3"/>
          </a:p>
        </p:txBody>
      </p:sp>
      <p:sp>
        <p:nvSpPr>
          <p:cNvPr id="126" name="Google Shape;126;p20"/>
          <p:cNvSpPr txBox="1"/>
          <p:nvPr/>
        </p:nvSpPr>
        <p:spPr>
          <a:xfrm>
            <a:off x="2501486" y="3678023"/>
            <a:ext cx="138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PyTesseract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2474" y="1332824"/>
            <a:ext cx="987950" cy="98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4707450" y="2232450"/>
            <a:ext cx="12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React.js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6561325" y="3393125"/>
            <a:ext cx="13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HTML, CSS, JS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672638" y="3678025"/>
            <a:ext cx="12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Open Sans"/>
                <a:ea typeface="Open Sans"/>
                <a:cs typeface="Open Sans"/>
                <a:sym typeface="Open Sans"/>
              </a:rPr>
              <a:t>Flask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4675" y="2773400"/>
            <a:ext cx="987950" cy="98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15762" y="2049350"/>
            <a:ext cx="1776362" cy="13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2406775" y="1800250"/>
            <a:ext cx="4809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55"/>
              <a:t>Results</a:t>
            </a:r>
            <a:r>
              <a:rPr lang="en-GB" sz="4900"/>
              <a:t> </a:t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66"/>
              <a:t>Our Work So Far..</a:t>
            </a:r>
            <a:endParaRPr sz="4566">
              <a:solidFill>
                <a:srgbClr val="000000"/>
              </a:solidFill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325" y="2532425"/>
            <a:ext cx="3210725" cy="13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1215475" y="1800250"/>
            <a:ext cx="1191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latin typeface="Economica"/>
                <a:ea typeface="Economica"/>
                <a:cs typeface="Economica"/>
                <a:sym typeface="Economica"/>
              </a:rPr>
              <a:t>05</a:t>
            </a:r>
            <a:endParaRPr sz="96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711" y="728675"/>
            <a:ext cx="3231964" cy="13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9B2222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