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7" r:id="rId2"/>
    <p:sldId id="258" r:id="rId3"/>
    <p:sldId id="266" r:id="rId4"/>
    <p:sldId id="267" r:id="rId5"/>
    <p:sldId id="260" r:id="rId6"/>
    <p:sldId id="270" r:id="rId7"/>
    <p:sldId id="271" r:id="rId8"/>
    <p:sldId id="268" r:id="rId9"/>
    <p:sldId id="261" r:id="rId10"/>
    <p:sldId id="269" r:id="rId11"/>
    <p:sldId id="259"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FBC8CA-855F-4293-97CC-3C3B339F9050}">
          <p14:sldIdLst>
            <p14:sldId id="257"/>
            <p14:sldId id="258"/>
            <p14:sldId id="266"/>
            <p14:sldId id="267"/>
            <p14:sldId id="260"/>
            <p14:sldId id="270"/>
            <p14:sldId id="271"/>
            <p14:sldId id="268"/>
          </p14:sldIdLst>
        </p14:section>
        <p14:section name="Untitled Section" id="{12436CFA-F59A-47B9-82A1-FEB51F3A389D}">
          <p14:sldIdLst>
            <p14:sldId id="261"/>
            <p14:sldId id="269"/>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FAFC"/>
    <a:srgbClr val="F7CA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111" d="100"/>
          <a:sy n="111"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1F710-5DA7-4DC2-9651-6D65A142D8EC}"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IN"/>
        </a:p>
      </dgm:t>
    </dgm:pt>
    <dgm:pt modelId="{57A2BC16-C5A0-484A-ACCB-1E0B9FBC77AF}">
      <dgm:prSet phldrT="[Text]"/>
      <dgm:spPr/>
      <dgm:t>
        <a:bodyPr/>
        <a:lstStyle/>
        <a:p>
          <a:r>
            <a:rPr lang="en-US" dirty="0"/>
            <a:t>PYTHON</a:t>
          </a:r>
          <a:endParaRPr lang="en-IN" dirty="0"/>
        </a:p>
      </dgm:t>
    </dgm:pt>
    <dgm:pt modelId="{381E1BA9-28FA-4DAB-8CD2-BF9F68FCBF73}" type="parTrans" cxnId="{3FE0D779-2F28-49B1-AC8A-17AC9E5B4FF4}">
      <dgm:prSet/>
      <dgm:spPr/>
      <dgm:t>
        <a:bodyPr/>
        <a:lstStyle/>
        <a:p>
          <a:endParaRPr lang="en-IN"/>
        </a:p>
      </dgm:t>
    </dgm:pt>
    <dgm:pt modelId="{1A2A0809-95D9-4C3A-BBA9-0F7E9EB935A8}" type="sibTrans" cxnId="{3FE0D779-2F28-49B1-AC8A-17AC9E5B4FF4}">
      <dgm:prSet/>
      <dgm:spPr/>
      <dgm:t>
        <a:bodyPr/>
        <a:lstStyle/>
        <a:p>
          <a:endParaRPr lang="en-IN"/>
        </a:p>
      </dgm:t>
    </dgm:pt>
    <dgm:pt modelId="{E245BBB9-54E9-45FC-99C4-17A433A117D5}">
      <dgm:prSet phldrT="[Text]"/>
      <dgm:spPr/>
      <dgm:t>
        <a:bodyPr/>
        <a:lstStyle/>
        <a:p>
          <a:r>
            <a:rPr lang="en-US" dirty="0"/>
            <a:t>SPEECH</a:t>
          </a:r>
        </a:p>
        <a:p>
          <a:r>
            <a:rPr lang="en-US" dirty="0"/>
            <a:t>RECOGNITION</a:t>
          </a:r>
          <a:endParaRPr lang="en-IN" dirty="0"/>
        </a:p>
      </dgm:t>
    </dgm:pt>
    <dgm:pt modelId="{6388CC32-5224-4E48-BFF9-A431857FBDAE}" type="parTrans" cxnId="{BFB0A09F-5A7E-42DC-9882-A6CA8FA723E8}">
      <dgm:prSet/>
      <dgm:spPr/>
      <dgm:t>
        <a:bodyPr/>
        <a:lstStyle/>
        <a:p>
          <a:endParaRPr lang="en-IN"/>
        </a:p>
      </dgm:t>
    </dgm:pt>
    <dgm:pt modelId="{662616BC-08A7-43B8-9CE2-1A86E087C68D}" type="sibTrans" cxnId="{BFB0A09F-5A7E-42DC-9882-A6CA8FA723E8}">
      <dgm:prSet/>
      <dgm:spPr/>
      <dgm:t>
        <a:bodyPr/>
        <a:lstStyle/>
        <a:p>
          <a:endParaRPr lang="en-IN"/>
        </a:p>
      </dgm:t>
    </dgm:pt>
    <dgm:pt modelId="{FCE0D854-B05E-468E-815D-4FB2ABB9530A}">
      <dgm:prSet phldrT="[Text]"/>
      <dgm:spPr/>
      <dgm:t>
        <a:bodyPr/>
        <a:lstStyle/>
        <a:p>
          <a:r>
            <a:rPr lang="en-US" dirty="0"/>
            <a:t>PYTTSX3</a:t>
          </a:r>
          <a:endParaRPr lang="en-IN" dirty="0"/>
        </a:p>
      </dgm:t>
    </dgm:pt>
    <dgm:pt modelId="{46434B36-AB39-43C6-8A12-5A47CAF1DB63}" type="parTrans" cxnId="{1650D66E-D26A-43DC-B234-A85F17114599}">
      <dgm:prSet/>
      <dgm:spPr/>
      <dgm:t>
        <a:bodyPr/>
        <a:lstStyle/>
        <a:p>
          <a:endParaRPr lang="en-IN"/>
        </a:p>
      </dgm:t>
    </dgm:pt>
    <dgm:pt modelId="{BD104570-5BB4-4EF9-B4C4-C2CBCBD34E5D}" type="sibTrans" cxnId="{1650D66E-D26A-43DC-B234-A85F17114599}">
      <dgm:prSet/>
      <dgm:spPr/>
      <dgm:t>
        <a:bodyPr/>
        <a:lstStyle/>
        <a:p>
          <a:endParaRPr lang="en-IN"/>
        </a:p>
      </dgm:t>
    </dgm:pt>
    <dgm:pt modelId="{193BB427-EF59-4E06-9544-02CA3349E9B3}">
      <dgm:prSet phldrT="[Text]"/>
      <dgm:spPr/>
      <dgm:t>
        <a:bodyPr/>
        <a:lstStyle/>
        <a:p>
          <a:pPr algn="l"/>
          <a:r>
            <a:rPr lang="en-US" dirty="0"/>
            <a:t>PYAUDIO</a:t>
          </a:r>
        </a:p>
        <a:p>
          <a:pPr algn="l"/>
          <a:r>
            <a:rPr lang="en-US" dirty="0"/>
            <a:t>AND</a:t>
          </a:r>
        </a:p>
        <a:p>
          <a:pPr algn="l"/>
          <a:r>
            <a:rPr lang="en-IN" dirty="0"/>
            <a:t>etc</a:t>
          </a:r>
        </a:p>
      </dgm:t>
    </dgm:pt>
    <dgm:pt modelId="{C9B07738-4430-4761-9112-37EE563BD601}" type="parTrans" cxnId="{1B891C71-BBE3-4A7F-ACAA-215CF278F7F7}">
      <dgm:prSet/>
      <dgm:spPr/>
      <dgm:t>
        <a:bodyPr/>
        <a:lstStyle/>
        <a:p>
          <a:endParaRPr lang="en-IN"/>
        </a:p>
      </dgm:t>
    </dgm:pt>
    <dgm:pt modelId="{9B41CCEA-5188-41FD-8C07-3AC782452261}" type="sibTrans" cxnId="{1B891C71-BBE3-4A7F-ACAA-215CF278F7F7}">
      <dgm:prSet/>
      <dgm:spPr/>
      <dgm:t>
        <a:bodyPr/>
        <a:lstStyle/>
        <a:p>
          <a:endParaRPr lang="en-IN"/>
        </a:p>
      </dgm:t>
    </dgm:pt>
    <dgm:pt modelId="{876A5D3B-FE84-422B-9638-87F84BDD0C6C}" type="pres">
      <dgm:prSet presAssocID="{FF01F710-5DA7-4DC2-9651-6D65A142D8EC}" presName="Name0" presStyleCnt="0">
        <dgm:presLayoutVars>
          <dgm:chMax val="1"/>
          <dgm:chPref val="1"/>
          <dgm:dir/>
          <dgm:resizeHandles/>
        </dgm:presLayoutVars>
      </dgm:prSet>
      <dgm:spPr/>
    </dgm:pt>
    <dgm:pt modelId="{3414B2EA-EE71-4D06-BDC5-66C883465A5B}" type="pres">
      <dgm:prSet presAssocID="{57A2BC16-C5A0-484A-ACCB-1E0B9FBC77AF}" presName="Parent" presStyleLbl="node1" presStyleIdx="0" presStyleCnt="2">
        <dgm:presLayoutVars>
          <dgm:chMax val="4"/>
          <dgm:chPref val="3"/>
        </dgm:presLayoutVars>
      </dgm:prSet>
      <dgm:spPr/>
    </dgm:pt>
    <dgm:pt modelId="{CD5921AB-F5D7-466A-8C50-188508B85577}" type="pres">
      <dgm:prSet presAssocID="{E245BBB9-54E9-45FC-99C4-17A433A117D5}" presName="Accent" presStyleLbl="node1" presStyleIdx="1" presStyleCnt="2"/>
      <dgm:spPr/>
    </dgm:pt>
    <dgm:pt modelId="{DB1AF429-BAD7-4B83-9F55-041066D3DADA}" type="pres">
      <dgm:prSet presAssocID="{E245BBB9-54E9-45FC-99C4-17A433A117D5}" presName="Image1"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E7F57ED3-05DB-48AA-BF43-66EC01812E93}" type="pres">
      <dgm:prSet presAssocID="{E245BBB9-54E9-45FC-99C4-17A433A117D5}" presName="Child1" presStyleLbl="revTx" presStyleIdx="0" presStyleCnt="3">
        <dgm:presLayoutVars>
          <dgm:chMax val="0"/>
          <dgm:chPref val="0"/>
          <dgm:bulletEnabled val="1"/>
        </dgm:presLayoutVars>
      </dgm:prSet>
      <dgm:spPr/>
    </dgm:pt>
    <dgm:pt modelId="{24D40DA8-563D-48D0-BA2A-8CBB670E8176}" type="pres">
      <dgm:prSet presAssocID="{FCE0D854-B05E-468E-815D-4FB2ABB9530A}" presName="Image2" presStyleCnt="0"/>
      <dgm:spPr/>
    </dgm:pt>
    <dgm:pt modelId="{0024B28A-0B8A-4A9A-AD06-DEBCA27F5570}" type="pres">
      <dgm:prSet presAssocID="{FCE0D854-B05E-468E-815D-4FB2ABB9530A}" presName="Imag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dgm:spPr>
    </dgm:pt>
    <dgm:pt modelId="{8BB73770-D794-437D-9989-8CD48280C20C}" type="pres">
      <dgm:prSet presAssocID="{FCE0D854-B05E-468E-815D-4FB2ABB9530A}" presName="Child2" presStyleLbl="revTx" presStyleIdx="1" presStyleCnt="3">
        <dgm:presLayoutVars>
          <dgm:chMax val="0"/>
          <dgm:chPref val="0"/>
          <dgm:bulletEnabled val="1"/>
        </dgm:presLayoutVars>
      </dgm:prSet>
      <dgm:spPr/>
    </dgm:pt>
    <dgm:pt modelId="{9B905B36-078E-4E74-A3EA-AAEC1CDD1DEA}" type="pres">
      <dgm:prSet presAssocID="{193BB427-EF59-4E06-9544-02CA3349E9B3}" presName="Image3" presStyleCnt="0"/>
      <dgm:spPr/>
    </dgm:pt>
    <dgm:pt modelId="{78AFCE48-6DF2-4389-A59A-8FA938A6E82A}" type="pres">
      <dgm:prSet presAssocID="{193BB427-EF59-4E06-9544-02CA3349E9B3}"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832C69F9-868C-49C6-9F00-3FEDE8E31AC6}" type="pres">
      <dgm:prSet presAssocID="{193BB427-EF59-4E06-9544-02CA3349E9B3}" presName="Child3" presStyleLbl="revTx" presStyleIdx="2" presStyleCnt="3">
        <dgm:presLayoutVars>
          <dgm:chMax val="0"/>
          <dgm:chPref val="0"/>
          <dgm:bulletEnabled val="1"/>
        </dgm:presLayoutVars>
      </dgm:prSet>
      <dgm:spPr/>
    </dgm:pt>
  </dgm:ptLst>
  <dgm:cxnLst>
    <dgm:cxn modelId="{B0143A0E-EF5D-438E-A03D-7802B537B1AD}" type="presOf" srcId="{E245BBB9-54E9-45FC-99C4-17A433A117D5}" destId="{E7F57ED3-05DB-48AA-BF43-66EC01812E93}" srcOrd="0" destOrd="0" presId="urn:microsoft.com/office/officeart/2011/layout/RadialPictureList"/>
    <dgm:cxn modelId="{5C9A0336-718C-4559-889C-EAEC3A6EB251}" type="presOf" srcId="{193BB427-EF59-4E06-9544-02CA3349E9B3}" destId="{832C69F9-868C-49C6-9F00-3FEDE8E31AC6}" srcOrd="0" destOrd="0" presId="urn:microsoft.com/office/officeart/2011/layout/RadialPictureList"/>
    <dgm:cxn modelId="{4E1D4F69-F5AF-4772-B18A-D4FBF4E85768}" type="presOf" srcId="{FF01F710-5DA7-4DC2-9651-6D65A142D8EC}" destId="{876A5D3B-FE84-422B-9638-87F84BDD0C6C}" srcOrd="0" destOrd="0" presId="urn:microsoft.com/office/officeart/2011/layout/RadialPictureList"/>
    <dgm:cxn modelId="{E861554B-FFCB-411F-AB1C-80868C7F06D8}" type="presOf" srcId="{FCE0D854-B05E-468E-815D-4FB2ABB9530A}" destId="{8BB73770-D794-437D-9989-8CD48280C20C}" srcOrd="0" destOrd="0" presId="urn:microsoft.com/office/officeart/2011/layout/RadialPictureList"/>
    <dgm:cxn modelId="{1650D66E-D26A-43DC-B234-A85F17114599}" srcId="{57A2BC16-C5A0-484A-ACCB-1E0B9FBC77AF}" destId="{FCE0D854-B05E-468E-815D-4FB2ABB9530A}" srcOrd="1" destOrd="0" parTransId="{46434B36-AB39-43C6-8A12-5A47CAF1DB63}" sibTransId="{BD104570-5BB4-4EF9-B4C4-C2CBCBD34E5D}"/>
    <dgm:cxn modelId="{1B891C71-BBE3-4A7F-ACAA-215CF278F7F7}" srcId="{57A2BC16-C5A0-484A-ACCB-1E0B9FBC77AF}" destId="{193BB427-EF59-4E06-9544-02CA3349E9B3}" srcOrd="2" destOrd="0" parTransId="{C9B07738-4430-4761-9112-37EE563BD601}" sibTransId="{9B41CCEA-5188-41FD-8C07-3AC782452261}"/>
    <dgm:cxn modelId="{3FE0D779-2F28-49B1-AC8A-17AC9E5B4FF4}" srcId="{FF01F710-5DA7-4DC2-9651-6D65A142D8EC}" destId="{57A2BC16-C5A0-484A-ACCB-1E0B9FBC77AF}" srcOrd="0" destOrd="0" parTransId="{381E1BA9-28FA-4DAB-8CD2-BF9F68FCBF73}" sibTransId="{1A2A0809-95D9-4C3A-BBA9-0F7E9EB935A8}"/>
    <dgm:cxn modelId="{BFB0A09F-5A7E-42DC-9882-A6CA8FA723E8}" srcId="{57A2BC16-C5A0-484A-ACCB-1E0B9FBC77AF}" destId="{E245BBB9-54E9-45FC-99C4-17A433A117D5}" srcOrd="0" destOrd="0" parTransId="{6388CC32-5224-4E48-BFF9-A431857FBDAE}" sibTransId="{662616BC-08A7-43B8-9CE2-1A86E087C68D}"/>
    <dgm:cxn modelId="{0CC1CFC9-A4E0-4DB3-A19C-C9F136109E26}" type="presOf" srcId="{57A2BC16-C5A0-484A-ACCB-1E0B9FBC77AF}" destId="{3414B2EA-EE71-4D06-BDC5-66C883465A5B}" srcOrd="0" destOrd="0" presId="urn:microsoft.com/office/officeart/2011/layout/RadialPictureList"/>
    <dgm:cxn modelId="{84B7E7AD-3A46-4995-A782-6068EEADBA0C}" type="presParOf" srcId="{876A5D3B-FE84-422B-9638-87F84BDD0C6C}" destId="{3414B2EA-EE71-4D06-BDC5-66C883465A5B}" srcOrd="0" destOrd="0" presId="urn:microsoft.com/office/officeart/2011/layout/RadialPictureList"/>
    <dgm:cxn modelId="{CAF83A0A-9A45-46A9-9B3A-A21E4EA2B14A}" type="presParOf" srcId="{876A5D3B-FE84-422B-9638-87F84BDD0C6C}" destId="{CD5921AB-F5D7-466A-8C50-188508B85577}" srcOrd="1" destOrd="0" presId="urn:microsoft.com/office/officeart/2011/layout/RadialPictureList"/>
    <dgm:cxn modelId="{59734422-BF04-465A-BA3D-912138FC9649}" type="presParOf" srcId="{876A5D3B-FE84-422B-9638-87F84BDD0C6C}" destId="{DB1AF429-BAD7-4B83-9F55-041066D3DADA}" srcOrd="2" destOrd="0" presId="urn:microsoft.com/office/officeart/2011/layout/RadialPictureList"/>
    <dgm:cxn modelId="{8DA5C2B7-36C7-4539-BC59-C5B204F336E6}" type="presParOf" srcId="{876A5D3B-FE84-422B-9638-87F84BDD0C6C}" destId="{E7F57ED3-05DB-48AA-BF43-66EC01812E93}" srcOrd="3" destOrd="0" presId="urn:microsoft.com/office/officeart/2011/layout/RadialPictureList"/>
    <dgm:cxn modelId="{24BAC62E-2549-4A6E-A211-7EFFF3EBC188}" type="presParOf" srcId="{876A5D3B-FE84-422B-9638-87F84BDD0C6C}" destId="{24D40DA8-563D-48D0-BA2A-8CBB670E8176}" srcOrd="4" destOrd="0" presId="urn:microsoft.com/office/officeart/2011/layout/RadialPictureList"/>
    <dgm:cxn modelId="{F3B0DE53-1F58-4B4D-BE86-22617D684EE8}" type="presParOf" srcId="{24D40DA8-563D-48D0-BA2A-8CBB670E8176}" destId="{0024B28A-0B8A-4A9A-AD06-DEBCA27F5570}" srcOrd="0" destOrd="0" presId="urn:microsoft.com/office/officeart/2011/layout/RadialPictureList"/>
    <dgm:cxn modelId="{C838F860-342F-47EC-8904-68FAD5B18E86}" type="presParOf" srcId="{876A5D3B-FE84-422B-9638-87F84BDD0C6C}" destId="{8BB73770-D794-437D-9989-8CD48280C20C}" srcOrd="5" destOrd="0" presId="urn:microsoft.com/office/officeart/2011/layout/RadialPictureList"/>
    <dgm:cxn modelId="{5BC231D7-2A17-417B-8E4D-D19A020E58C4}" type="presParOf" srcId="{876A5D3B-FE84-422B-9638-87F84BDD0C6C}" destId="{9B905B36-078E-4E74-A3EA-AAEC1CDD1DEA}" srcOrd="6" destOrd="0" presId="urn:microsoft.com/office/officeart/2011/layout/RadialPictureList"/>
    <dgm:cxn modelId="{13C3F572-A534-411B-95AE-AD8D52985482}" type="presParOf" srcId="{9B905B36-078E-4E74-A3EA-AAEC1CDD1DEA}" destId="{78AFCE48-6DF2-4389-A59A-8FA938A6E82A}" srcOrd="0" destOrd="0" presId="urn:microsoft.com/office/officeart/2011/layout/RadialPictureList"/>
    <dgm:cxn modelId="{A280483B-0CDC-4326-944F-2E8BC1708EC0}" type="presParOf" srcId="{876A5D3B-FE84-422B-9638-87F84BDD0C6C}" destId="{832C69F9-868C-49C6-9F00-3FEDE8E31AC6}"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14B2EA-EE71-4D06-BDC5-66C883465A5B}">
      <dsp:nvSpPr>
        <dsp:cNvPr id="0" name=""/>
        <dsp:cNvSpPr/>
      </dsp:nvSpPr>
      <dsp:spPr>
        <a:xfrm>
          <a:off x="1769739" y="977226"/>
          <a:ext cx="1757517" cy="17576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dirty="0"/>
            <a:t>PYTHON</a:t>
          </a:r>
          <a:endParaRPr lang="en-IN" sz="2300" kern="1200" dirty="0"/>
        </a:p>
      </dsp:txBody>
      <dsp:txXfrm>
        <a:off x="2027121" y="1234621"/>
        <a:ext cx="1242753" cy="1242814"/>
      </dsp:txXfrm>
    </dsp:sp>
    <dsp:sp modelId="{CD5921AB-F5D7-466A-8C50-188508B85577}">
      <dsp:nvSpPr>
        <dsp:cNvPr id="0" name=""/>
        <dsp:cNvSpPr/>
      </dsp:nvSpPr>
      <dsp:spPr>
        <a:xfrm>
          <a:off x="863412" y="0"/>
          <a:ext cx="3542865" cy="3693222"/>
        </a:xfrm>
        <a:prstGeom prst="blockArc">
          <a:avLst>
            <a:gd name="adj1" fmla="val 17527788"/>
            <a:gd name="adj2" fmla="val 4119114"/>
            <a:gd name="adj3" fmla="val 575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1AF429-BAD7-4B83-9F55-041066D3DADA}">
      <dsp:nvSpPr>
        <dsp:cNvPr id="0" name=""/>
        <dsp:cNvSpPr/>
      </dsp:nvSpPr>
      <dsp:spPr>
        <a:xfrm>
          <a:off x="3472120" y="311338"/>
          <a:ext cx="941508" cy="94177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F57ED3-05DB-48AA-BF43-66EC01812E93}">
      <dsp:nvSpPr>
        <dsp:cNvPr id="0" name=""/>
        <dsp:cNvSpPr/>
      </dsp:nvSpPr>
      <dsp:spPr>
        <a:xfrm>
          <a:off x="4485043" y="326480"/>
          <a:ext cx="1260245" cy="91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10000"/>
            </a:spcAft>
            <a:buNone/>
          </a:pPr>
          <a:r>
            <a:rPr lang="en-US" sz="1300" kern="1200" dirty="0"/>
            <a:t>SPEECH</a:t>
          </a:r>
        </a:p>
        <a:p>
          <a:pPr marL="0" lvl="0" indent="0" algn="l" defTabSz="577850">
            <a:lnSpc>
              <a:spcPct val="90000"/>
            </a:lnSpc>
            <a:spcBef>
              <a:spcPct val="0"/>
            </a:spcBef>
            <a:spcAft>
              <a:spcPct val="10000"/>
            </a:spcAft>
            <a:buNone/>
          </a:pPr>
          <a:r>
            <a:rPr lang="en-US" sz="1300" kern="1200" dirty="0"/>
            <a:t>RECOGNITION</a:t>
          </a:r>
          <a:endParaRPr lang="en-IN" sz="1300" kern="1200" dirty="0"/>
        </a:p>
      </dsp:txBody>
      <dsp:txXfrm>
        <a:off x="4485043" y="326480"/>
        <a:ext cx="1260245" cy="911487"/>
      </dsp:txXfrm>
    </dsp:sp>
    <dsp:sp modelId="{0024B28A-0B8A-4A9A-AD06-DEBCA27F5570}">
      <dsp:nvSpPr>
        <dsp:cNvPr id="0" name=""/>
        <dsp:cNvSpPr/>
      </dsp:nvSpPr>
      <dsp:spPr>
        <a:xfrm>
          <a:off x="3836016" y="1382742"/>
          <a:ext cx="941508" cy="94177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3000" r="-6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B73770-D794-437D-9989-8CD48280C20C}">
      <dsp:nvSpPr>
        <dsp:cNvPr id="0" name=""/>
        <dsp:cNvSpPr/>
      </dsp:nvSpPr>
      <dsp:spPr>
        <a:xfrm>
          <a:off x="4854189" y="1396037"/>
          <a:ext cx="1260245" cy="91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10000"/>
            </a:spcAft>
            <a:buNone/>
          </a:pPr>
          <a:r>
            <a:rPr lang="en-US" sz="1300" kern="1200" dirty="0"/>
            <a:t>PYTTSX3</a:t>
          </a:r>
          <a:endParaRPr lang="en-IN" sz="1300" kern="1200" dirty="0"/>
        </a:p>
      </dsp:txBody>
      <dsp:txXfrm>
        <a:off x="4854189" y="1396037"/>
        <a:ext cx="1260245" cy="911487"/>
      </dsp:txXfrm>
    </dsp:sp>
    <dsp:sp modelId="{78AFCE48-6DF2-4389-A59A-8FA938A6E82A}">
      <dsp:nvSpPr>
        <dsp:cNvPr id="0" name=""/>
        <dsp:cNvSpPr/>
      </dsp:nvSpPr>
      <dsp:spPr>
        <a:xfrm>
          <a:off x="3472120" y="2469288"/>
          <a:ext cx="941508" cy="94177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2C69F9-868C-49C6-9F00-3FEDE8E31AC6}">
      <dsp:nvSpPr>
        <dsp:cNvPr id="0" name=""/>
        <dsp:cNvSpPr/>
      </dsp:nvSpPr>
      <dsp:spPr>
        <a:xfrm>
          <a:off x="4485043" y="2488492"/>
          <a:ext cx="1260245" cy="911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10000"/>
            </a:spcAft>
            <a:buNone/>
          </a:pPr>
          <a:r>
            <a:rPr lang="en-US" sz="1300" kern="1200" dirty="0"/>
            <a:t>PYAUDIO</a:t>
          </a:r>
        </a:p>
        <a:p>
          <a:pPr marL="0" lvl="0" indent="0" algn="l" defTabSz="577850">
            <a:lnSpc>
              <a:spcPct val="90000"/>
            </a:lnSpc>
            <a:spcBef>
              <a:spcPct val="0"/>
            </a:spcBef>
            <a:spcAft>
              <a:spcPct val="10000"/>
            </a:spcAft>
            <a:buNone/>
          </a:pPr>
          <a:r>
            <a:rPr lang="en-US" sz="1300" kern="1200" dirty="0"/>
            <a:t>AND</a:t>
          </a:r>
        </a:p>
        <a:p>
          <a:pPr marL="0" lvl="0" indent="0" algn="l" defTabSz="577850">
            <a:lnSpc>
              <a:spcPct val="90000"/>
            </a:lnSpc>
            <a:spcBef>
              <a:spcPct val="0"/>
            </a:spcBef>
            <a:spcAft>
              <a:spcPct val="10000"/>
            </a:spcAft>
            <a:buNone/>
          </a:pPr>
          <a:r>
            <a:rPr lang="en-IN" sz="1300" kern="1200" dirty="0"/>
            <a:t>etc</a:t>
          </a:r>
        </a:p>
      </dsp:txBody>
      <dsp:txXfrm>
        <a:off x="4485043" y="2488492"/>
        <a:ext cx="1260245" cy="911487"/>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4BE4DF9-4FD5-486F-AF59-CD41EDF1A25C}" type="datetimeFigureOut">
              <a:rPr lang="en-IN" smtClean="0"/>
              <a:t>04-05-2024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72711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3739417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780609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1712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5972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36227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5/4/2024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3859688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37859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281092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BE4DF9-4FD5-486F-AF59-CD41EDF1A25C}" type="datetimeFigureOut">
              <a:rPr lang="en-IN" smtClean="0"/>
              <a:t>04-05-2024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95765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37047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14103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3786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2140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151750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394481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1A88DE-4D0D-4687-84BF-9C0A101E5903}" type="slidenum">
              <a:rPr lang="en-IN" smtClean="0"/>
              <a:t>‹#›</a:t>
            </a:fld>
            <a:endParaRPr lang="en-IN"/>
          </a:p>
        </p:txBody>
      </p:sp>
    </p:spTree>
    <p:extLst>
      <p:ext uri="{BB962C8B-B14F-4D97-AF65-F5344CB8AC3E}">
        <p14:creationId xmlns:p14="http://schemas.microsoft.com/office/powerpoint/2010/main" val="402441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5/4/2024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1A88DE-4D0D-4687-84BF-9C0A101E5903}" type="slidenum">
              <a:rPr lang="en-IN" smtClean="0"/>
              <a:t>‹#›</a:t>
            </a:fld>
            <a:endParaRPr lang="en-IN"/>
          </a:p>
        </p:txBody>
      </p:sp>
    </p:spTree>
    <p:extLst>
      <p:ext uri="{BB962C8B-B14F-4D97-AF65-F5344CB8AC3E}">
        <p14:creationId xmlns:p14="http://schemas.microsoft.com/office/powerpoint/2010/main" val="153437760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ransition>
    <p:fade thruBlk="1"/>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1650" y="2523744"/>
            <a:ext cx="10172963" cy="1207982"/>
          </a:xfrm>
        </p:spPr>
        <p:txBody>
          <a:bodyPr>
            <a:normAutofit fontScale="90000"/>
          </a:bodyPr>
          <a:lstStyle/>
          <a:p>
            <a:r>
              <a:rPr lang="en-IN" sz="10000" dirty="0" err="1">
                <a:solidFill>
                  <a:srgbClr val="FFC000"/>
                </a:solidFill>
                <a:latin typeface="Google Sans"/>
              </a:rPr>
              <a:t>I</a:t>
            </a:r>
            <a:r>
              <a:rPr lang="en-IN" sz="10000" b="0" i="0" dirty="0" err="1">
                <a:solidFill>
                  <a:srgbClr val="FFC000"/>
                </a:solidFill>
                <a:effectLst/>
                <a:latin typeface="Google Sans"/>
              </a:rPr>
              <a:t>.</a:t>
            </a:r>
            <a:r>
              <a:rPr lang="en-IN" sz="10000" dirty="0" err="1">
                <a:solidFill>
                  <a:srgbClr val="FFC000"/>
                </a:solidFill>
                <a:latin typeface="Google Sans"/>
              </a:rPr>
              <a:t>D</a:t>
            </a:r>
            <a:r>
              <a:rPr lang="en-IN" sz="10000" b="0" i="0" dirty="0" err="1">
                <a:solidFill>
                  <a:srgbClr val="FFC000"/>
                </a:solidFill>
                <a:effectLst/>
                <a:latin typeface="Google Sans"/>
              </a:rPr>
              <a:t>.A.</a:t>
            </a:r>
            <a:r>
              <a:rPr lang="en-IN" sz="5000" dirty="0" err="1">
                <a:solidFill>
                  <a:srgbClr val="FFC000"/>
                </a:solidFill>
                <a:latin typeface="Google Sans"/>
              </a:rPr>
              <a:t>__I</a:t>
            </a:r>
            <a:r>
              <a:rPr lang="en-IN" sz="5000" b="0" i="0" dirty="0" err="1">
                <a:solidFill>
                  <a:srgbClr val="FFC000"/>
                </a:solidFill>
                <a:effectLst/>
                <a:latin typeface="Google Sans"/>
              </a:rPr>
              <a:t>ntelligent</a:t>
            </a:r>
            <a:r>
              <a:rPr lang="en-IN" sz="5000" b="0" i="0" dirty="0">
                <a:solidFill>
                  <a:srgbClr val="FFC000"/>
                </a:solidFill>
                <a:effectLst/>
                <a:latin typeface="Google Sans"/>
              </a:rPr>
              <a:t> </a:t>
            </a:r>
            <a:r>
              <a:rPr lang="en-IN" sz="5000" dirty="0">
                <a:solidFill>
                  <a:srgbClr val="FFC000"/>
                </a:solidFill>
                <a:latin typeface="Google Sans"/>
              </a:rPr>
              <a:t>D</a:t>
            </a:r>
            <a:r>
              <a:rPr lang="en-IN" sz="5000" b="0" i="0" dirty="0">
                <a:solidFill>
                  <a:srgbClr val="FFC000"/>
                </a:solidFill>
                <a:effectLst/>
                <a:latin typeface="Google Sans"/>
              </a:rPr>
              <a:t>igital Assistant</a:t>
            </a:r>
            <a:r>
              <a:rPr lang="en-IN" sz="10000" b="0" i="0" dirty="0">
                <a:solidFill>
                  <a:srgbClr val="FFC000"/>
                </a:solidFill>
                <a:effectLst/>
                <a:latin typeface="Google Sans"/>
              </a:rPr>
              <a:t> </a:t>
            </a:r>
            <a:endParaRPr lang="en-IN" sz="10000" dirty="0">
              <a:solidFill>
                <a:srgbClr val="FFC000"/>
              </a:solidFill>
              <a:latin typeface="Centaur" panose="02030504050205020304" pitchFamily="18" charset="0"/>
            </a:endParaRPr>
          </a:p>
        </p:txBody>
      </p:sp>
      <p:sp>
        <p:nvSpPr>
          <p:cNvPr id="3" name="Subtitle 2"/>
          <p:cNvSpPr>
            <a:spLocks noGrp="1"/>
          </p:cNvSpPr>
          <p:nvPr>
            <p:ph type="subTitle" idx="1"/>
          </p:nvPr>
        </p:nvSpPr>
        <p:spPr>
          <a:xfrm>
            <a:off x="896645" y="3840479"/>
            <a:ext cx="10607967" cy="2311755"/>
          </a:xfrm>
          <a:effectLst>
            <a:innerShdw blurRad="63500" dist="50800" dir="13500000">
              <a:prstClr val="black">
                <a:alpha val="50000"/>
              </a:prstClr>
            </a:innerShdw>
          </a:effectLst>
        </p:spPr>
        <p:txBody>
          <a:bodyPr>
            <a:normAutofit/>
          </a:bodyPr>
          <a:lstStyle/>
          <a:p>
            <a:r>
              <a:rPr lang="en-US" sz="2000" dirty="0"/>
              <a:t> ---</a:t>
            </a:r>
            <a:r>
              <a:rPr lang="en-US" sz="3200" dirty="0">
                <a:solidFill>
                  <a:schemeClr val="accent2"/>
                </a:solidFill>
              </a:rPr>
              <a:t>AN AI FOR PERSONAL AND PROFESSIONAL USE</a:t>
            </a:r>
            <a:endParaRPr lang="en-IN" sz="3200" dirty="0">
              <a:solidFill>
                <a:schemeClr val="accent2"/>
              </a:solidFill>
            </a:endParaRPr>
          </a:p>
        </p:txBody>
      </p:sp>
      <p:sp>
        <p:nvSpPr>
          <p:cNvPr id="4" name="TextBox 3">
            <a:extLst>
              <a:ext uri="{FF2B5EF4-FFF2-40B4-BE49-F238E27FC236}">
                <a16:creationId xmlns:a16="http://schemas.microsoft.com/office/drawing/2014/main" id="{81703505-CC30-49C9-B0F2-DB99609402FB}"/>
              </a:ext>
            </a:extLst>
          </p:cNvPr>
          <p:cNvSpPr txBox="1"/>
          <p:nvPr/>
        </p:nvSpPr>
        <p:spPr>
          <a:xfrm>
            <a:off x="1239284" y="4846498"/>
            <a:ext cx="3055645" cy="923330"/>
          </a:xfrm>
          <a:prstGeom prst="rect">
            <a:avLst/>
          </a:prstGeom>
          <a:noFill/>
        </p:spPr>
        <p:txBody>
          <a:bodyPr wrap="square" rtlCol="0">
            <a:spAutoFit/>
          </a:bodyPr>
          <a:lstStyle/>
          <a:p>
            <a:r>
              <a:rPr lang="en-US" dirty="0">
                <a:solidFill>
                  <a:schemeClr val="accent1">
                    <a:lumMod val="20000"/>
                    <a:lumOff val="80000"/>
                  </a:schemeClr>
                </a:solidFill>
              </a:rPr>
              <a:t>UNDER THE GUIDANCE OF</a:t>
            </a:r>
          </a:p>
          <a:p>
            <a:r>
              <a:rPr lang="en-US" dirty="0">
                <a:solidFill>
                  <a:srgbClr val="00B0F0"/>
                </a:solidFill>
              </a:rPr>
              <a:t>MANJUBALA.C</a:t>
            </a:r>
          </a:p>
          <a:p>
            <a:r>
              <a:rPr lang="en-US" dirty="0">
                <a:solidFill>
                  <a:srgbClr val="00B0F0"/>
                </a:solidFill>
              </a:rPr>
              <a:t>   </a:t>
            </a:r>
            <a:r>
              <a:rPr lang="en-US" dirty="0">
                <a:solidFill>
                  <a:srgbClr val="FFC000"/>
                </a:solidFill>
              </a:rPr>
              <a:t>M.TECH</a:t>
            </a:r>
            <a:endParaRPr lang="en-IN" dirty="0">
              <a:solidFill>
                <a:srgbClr val="FFC000"/>
              </a:solidFill>
            </a:endParaRPr>
          </a:p>
        </p:txBody>
      </p:sp>
      <p:sp>
        <p:nvSpPr>
          <p:cNvPr id="5" name="TextBox 4">
            <a:extLst>
              <a:ext uri="{FF2B5EF4-FFF2-40B4-BE49-F238E27FC236}">
                <a16:creationId xmlns:a16="http://schemas.microsoft.com/office/drawing/2014/main" id="{3497E6EB-511D-47EA-BDAE-53B10A9866F0}"/>
              </a:ext>
            </a:extLst>
          </p:cNvPr>
          <p:cNvSpPr txBox="1"/>
          <p:nvPr/>
        </p:nvSpPr>
        <p:spPr>
          <a:xfrm>
            <a:off x="7955279" y="4984997"/>
            <a:ext cx="2997437" cy="646331"/>
          </a:xfrm>
          <a:prstGeom prst="rect">
            <a:avLst/>
          </a:prstGeom>
          <a:noFill/>
        </p:spPr>
        <p:txBody>
          <a:bodyPr wrap="square" rtlCol="0">
            <a:spAutoFit/>
          </a:bodyPr>
          <a:lstStyle/>
          <a:p>
            <a:r>
              <a:rPr lang="en-US" dirty="0">
                <a:solidFill>
                  <a:schemeClr val="accent1">
                    <a:lumMod val="20000"/>
                    <a:lumOff val="80000"/>
                  </a:schemeClr>
                </a:solidFill>
              </a:rPr>
              <a:t>MADE BY</a:t>
            </a:r>
          </a:p>
          <a:p>
            <a:r>
              <a:rPr lang="en-IN" dirty="0">
                <a:solidFill>
                  <a:srgbClr val="00B0F0"/>
                </a:solidFill>
              </a:rPr>
              <a:t>MATHUSOOTHANAN K</a:t>
            </a:r>
            <a:endParaRPr lang="en-US" dirty="0">
              <a:solidFill>
                <a:srgbClr val="00B0F0"/>
              </a:solidFill>
            </a:endParaRPr>
          </a:p>
        </p:txBody>
      </p:sp>
      <p:sp>
        <p:nvSpPr>
          <p:cNvPr id="6" name="TextBox 5">
            <a:extLst>
              <a:ext uri="{FF2B5EF4-FFF2-40B4-BE49-F238E27FC236}">
                <a16:creationId xmlns:a16="http://schemas.microsoft.com/office/drawing/2014/main" id="{BA6611CC-054D-4781-9792-39B25B4DE35F}"/>
              </a:ext>
            </a:extLst>
          </p:cNvPr>
          <p:cNvSpPr txBox="1"/>
          <p:nvPr/>
        </p:nvSpPr>
        <p:spPr>
          <a:xfrm>
            <a:off x="6981899" y="527695"/>
            <a:ext cx="2180921" cy="1602946"/>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44EC0272-C409-411F-8F43-CC8631766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39" y="391539"/>
            <a:ext cx="11273922" cy="1963954"/>
          </a:xfrm>
          <a:prstGeom prst="rect">
            <a:avLst/>
          </a:prstGeom>
        </p:spPr>
      </p:pic>
    </p:spTree>
    <p:extLst>
      <p:ext uri="{BB962C8B-B14F-4D97-AF65-F5344CB8AC3E}">
        <p14:creationId xmlns:p14="http://schemas.microsoft.com/office/powerpoint/2010/main" val="211036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BF31-B15B-4802-A713-B2A27EB3DE54}"/>
              </a:ext>
            </a:extLst>
          </p:cNvPr>
          <p:cNvSpPr>
            <a:spLocks noGrp="1"/>
          </p:cNvSpPr>
          <p:nvPr>
            <p:ph type="title"/>
          </p:nvPr>
        </p:nvSpPr>
        <p:spPr/>
        <p:txBody>
          <a:bodyPr/>
          <a:lstStyle/>
          <a:p>
            <a:r>
              <a:rPr lang="en-US" sz="3500" dirty="0">
                <a:solidFill>
                  <a:srgbClr val="FFC000"/>
                </a:solidFill>
              </a:rPr>
              <a:t>HOW IT WORKS THROUGH SPEECH</a:t>
            </a:r>
            <a:endParaRPr lang="en-IN" sz="3500" dirty="0">
              <a:solidFill>
                <a:srgbClr val="FFC000"/>
              </a:solidFill>
            </a:endParaRPr>
          </a:p>
        </p:txBody>
      </p:sp>
      <p:pic>
        <p:nvPicPr>
          <p:cNvPr id="3" name="Picture 2">
            <a:extLst>
              <a:ext uri="{FF2B5EF4-FFF2-40B4-BE49-F238E27FC236}">
                <a16:creationId xmlns:a16="http://schemas.microsoft.com/office/drawing/2014/main" id="{C53FCB40-B443-450B-BA50-928996006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283" y="2051149"/>
            <a:ext cx="6261384" cy="4681988"/>
          </a:xfrm>
          <a:prstGeom prst="rect">
            <a:avLst/>
          </a:prstGeom>
        </p:spPr>
      </p:pic>
    </p:spTree>
    <p:extLst>
      <p:ext uri="{BB962C8B-B14F-4D97-AF65-F5344CB8AC3E}">
        <p14:creationId xmlns:p14="http://schemas.microsoft.com/office/powerpoint/2010/main" val="380752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528" y="701383"/>
            <a:ext cx="8911687" cy="1280890"/>
          </a:xfrm>
        </p:spPr>
        <p:txBody>
          <a:bodyPr>
            <a:normAutofit/>
          </a:bodyPr>
          <a:lstStyle/>
          <a:p>
            <a:r>
              <a:rPr lang="en-US" sz="3200" dirty="0">
                <a:solidFill>
                  <a:srgbClr val="FFC000"/>
                </a:solidFill>
                <a:latin typeface="Algerian" panose="04020705040A02060702" pitchFamily="82" charset="0"/>
              </a:rPr>
              <a:t>APPLICATIONS AND ADVANTAGES </a:t>
            </a:r>
            <a:endParaRPr lang="en-IN" sz="3200" dirty="0">
              <a:solidFill>
                <a:srgbClr val="FFC000"/>
              </a:solidFill>
              <a:latin typeface="Algerian" panose="04020705040A02060702" pitchFamily="82" charset="0"/>
            </a:endParaRPr>
          </a:p>
        </p:txBody>
      </p:sp>
      <p:sp>
        <p:nvSpPr>
          <p:cNvPr id="3" name="Content Placeholder 2"/>
          <p:cNvSpPr>
            <a:spLocks noGrp="1"/>
          </p:cNvSpPr>
          <p:nvPr>
            <p:ph idx="1"/>
          </p:nvPr>
        </p:nvSpPr>
        <p:spPr>
          <a:xfrm>
            <a:off x="2099815" y="2336800"/>
            <a:ext cx="8915400" cy="3895323"/>
          </a:xfrm>
        </p:spPr>
        <p:txBody>
          <a:bodyPr>
            <a:normAutofit fontScale="92500"/>
          </a:bodyPr>
          <a:lstStyle/>
          <a:p>
            <a:r>
              <a:rPr lang="en-US" sz="2800" dirty="0">
                <a:solidFill>
                  <a:srgbClr val="00B0F0"/>
                </a:solidFill>
                <a:latin typeface="Times New Roman" panose="02020603050405020304" pitchFamily="18" charset="0"/>
                <a:cs typeface="Times New Roman" panose="02020603050405020304" pitchFamily="18" charset="0"/>
              </a:rPr>
              <a:t>The project aim is to create an artificial intelligence software</a:t>
            </a:r>
            <a:r>
              <a:rPr lang="en-IN" sz="2800" dirty="0">
                <a:solidFill>
                  <a:srgbClr val="00B0F0"/>
                </a:solidFill>
                <a:latin typeface="Times New Roman" panose="02020603050405020304" pitchFamily="18" charset="0"/>
                <a:cs typeface="Times New Roman" panose="02020603050405020304" pitchFamily="18" charset="0"/>
              </a:rPr>
              <a:t>.</a:t>
            </a:r>
            <a:endParaRPr lang="en-US" sz="2800" dirty="0">
              <a:solidFill>
                <a:srgbClr val="00B0F0"/>
              </a:solidFill>
              <a:latin typeface="Times New Roman" panose="02020603050405020304" pitchFamily="18" charset="0"/>
              <a:cs typeface="Times New Roman" panose="02020603050405020304" pitchFamily="18" charset="0"/>
            </a:endParaRPr>
          </a:p>
          <a:p>
            <a:r>
              <a:rPr lang="en-US" sz="2800" dirty="0">
                <a:solidFill>
                  <a:srgbClr val="00B0F0"/>
                </a:solidFill>
                <a:latin typeface="Times New Roman" panose="02020603050405020304" pitchFamily="18" charset="0"/>
                <a:cs typeface="Times New Roman" panose="02020603050405020304" pitchFamily="18" charset="0"/>
              </a:rPr>
              <a:t>To simplicity of the work of others.</a:t>
            </a:r>
          </a:p>
          <a:p>
            <a:r>
              <a:rPr lang="en-US" sz="2800" dirty="0">
                <a:solidFill>
                  <a:srgbClr val="00B0F0"/>
                </a:solidFill>
                <a:latin typeface="Times New Roman" panose="02020603050405020304" pitchFamily="18" charset="0"/>
                <a:cs typeface="Times New Roman" panose="02020603050405020304" pitchFamily="18" charset="0"/>
              </a:rPr>
              <a:t>We can instruct an instruction through voice </a:t>
            </a:r>
            <a:r>
              <a:rPr lang="en-US" sz="2000" dirty="0">
                <a:solidFill>
                  <a:srgbClr val="00B0F0"/>
                </a:solidFill>
                <a:latin typeface="Times New Roman" panose="02020603050405020304" pitchFamily="18" charset="0"/>
                <a:cs typeface="Times New Roman" panose="02020603050405020304" pitchFamily="18" charset="0"/>
              </a:rPr>
              <a:t>OR TEXT</a:t>
            </a:r>
            <a:r>
              <a:rPr lang="en-US" sz="2800" dirty="0">
                <a:solidFill>
                  <a:srgbClr val="00B0F0"/>
                </a:solidFill>
                <a:latin typeface="Times New Roman" panose="02020603050405020304" pitchFamily="18" charset="0"/>
                <a:cs typeface="Times New Roman" panose="02020603050405020304" pitchFamily="18" charset="0"/>
              </a:rPr>
              <a:t> in the terminal of the (VISUAL STUDIO).</a:t>
            </a:r>
          </a:p>
          <a:p>
            <a:r>
              <a:rPr lang="en-US" sz="2800" dirty="0">
                <a:solidFill>
                  <a:srgbClr val="00B0F0"/>
                </a:solidFill>
                <a:latin typeface="Times New Roman" panose="02020603050405020304" pitchFamily="18" charset="0"/>
                <a:cs typeface="Times New Roman" panose="02020603050405020304" pitchFamily="18" charset="0"/>
              </a:rPr>
              <a:t>It will be integrated with the Internet.</a:t>
            </a:r>
          </a:p>
          <a:p>
            <a:r>
              <a:rPr lang="en-US" sz="2800" dirty="0">
                <a:solidFill>
                  <a:srgbClr val="00B0F0"/>
                </a:solidFill>
                <a:latin typeface="Times New Roman" panose="02020603050405020304" pitchFamily="18" charset="0"/>
                <a:cs typeface="Times New Roman" panose="02020603050405020304" pitchFamily="18" charset="0"/>
              </a:rPr>
              <a:t>This Artificial intelligence can say jokes, Search  an Information about specific person. It can able to play music with the support of browser</a:t>
            </a:r>
          </a:p>
          <a:p>
            <a:endParaRPr lang="en-US" sz="2800" dirty="0">
              <a:latin typeface="Times New Roman" panose="02020603050405020304" pitchFamily="18" charset="0"/>
              <a:cs typeface="Times New Roman" panose="02020603050405020304" pitchFamily="18" charset="0"/>
            </a:endParaRPr>
          </a:p>
          <a:p>
            <a:endParaRPr lang="en-US" sz="2800" dirty="0">
              <a:latin typeface="Bahnschrift SemiBold Condensed" panose="020B0502040204020203" pitchFamily="34" charset="0"/>
            </a:endParaRPr>
          </a:p>
        </p:txBody>
      </p:sp>
    </p:spTree>
    <p:extLst>
      <p:ext uri="{BB962C8B-B14F-4D97-AF65-F5344CB8AC3E}">
        <p14:creationId xmlns:p14="http://schemas.microsoft.com/office/powerpoint/2010/main" val="22866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3E702-3386-4706-A9E1-545EFD2732DF}"/>
              </a:ext>
            </a:extLst>
          </p:cNvPr>
          <p:cNvSpPr>
            <a:spLocks noGrp="1"/>
          </p:cNvSpPr>
          <p:nvPr>
            <p:ph type="title"/>
          </p:nvPr>
        </p:nvSpPr>
        <p:spPr>
          <a:xfrm>
            <a:off x="6604986" y="4048216"/>
            <a:ext cx="4899626" cy="994301"/>
          </a:xfrm>
        </p:spPr>
        <p:txBody>
          <a:bodyPr/>
          <a:lstStyle/>
          <a:p>
            <a:pPr algn="ctr"/>
            <a:r>
              <a:rPr lang="en-US" dirty="0"/>
              <a:t>THANKYOU!</a:t>
            </a:r>
            <a:endParaRPr lang="en-IN" dirty="0"/>
          </a:p>
        </p:txBody>
      </p:sp>
      <p:sp>
        <p:nvSpPr>
          <p:cNvPr id="3" name="Content Placeholder 2">
            <a:extLst>
              <a:ext uri="{FF2B5EF4-FFF2-40B4-BE49-F238E27FC236}">
                <a16:creationId xmlns:a16="http://schemas.microsoft.com/office/drawing/2014/main" id="{6904F215-A308-4A7C-8AFC-29DF520238BC}"/>
              </a:ext>
            </a:extLst>
          </p:cNvPr>
          <p:cNvSpPr>
            <a:spLocks noGrp="1"/>
          </p:cNvSpPr>
          <p:nvPr>
            <p:ph idx="1"/>
          </p:nvPr>
        </p:nvSpPr>
        <p:spPr>
          <a:xfrm>
            <a:off x="2583401" y="639192"/>
            <a:ext cx="6224933" cy="870010"/>
          </a:xfrm>
        </p:spPr>
        <p:txBody>
          <a:bodyPr>
            <a:noAutofit/>
          </a:bodyPr>
          <a:lstStyle/>
          <a:p>
            <a:pPr marL="0" indent="0">
              <a:buNone/>
            </a:pPr>
            <a:r>
              <a:rPr lang="en-US" sz="5000" dirty="0">
                <a:solidFill>
                  <a:srgbClr val="FFC000"/>
                </a:solidFill>
              </a:rPr>
              <a:t>THANKING YOU</a:t>
            </a:r>
            <a:endParaRPr lang="en-IN" sz="5000" dirty="0">
              <a:solidFill>
                <a:srgbClr val="FFC000"/>
              </a:solidFill>
            </a:endParaRPr>
          </a:p>
        </p:txBody>
      </p:sp>
    </p:spTree>
    <p:extLst>
      <p:ext uri="{BB962C8B-B14F-4D97-AF65-F5344CB8AC3E}">
        <p14:creationId xmlns:p14="http://schemas.microsoft.com/office/powerpoint/2010/main" val="3627402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8073" y="495321"/>
            <a:ext cx="8911687" cy="1280890"/>
          </a:xfrm>
        </p:spPr>
        <p:txBody>
          <a:bodyPr/>
          <a:lstStyle/>
          <a:p>
            <a:r>
              <a:rPr lang="en-US" dirty="0">
                <a:solidFill>
                  <a:srgbClr val="92D050"/>
                </a:solidFill>
                <a:latin typeface="Times New Roman" panose="02020603050405020304" pitchFamily="18" charset="0"/>
                <a:cs typeface="Times New Roman" panose="02020603050405020304" pitchFamily="18" charset="0"/>
              </a:rPr>
              <a:t>ABSTRACT</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22594" y="2290439"/>
            <a:ext cx="7947166" cy="4172505"/>
          </a:xfrm>
        </p:spPr>
        <p:txBody>
          <a:bodyPr>
            <a:noAutofit/>
          </a:bodyPr>
          <a:lstStyle/>
          <a:p>
            <a:r>
              <a:rPr lang="en-US" sz="2700" b="1" i="1" dirty="0">
                <a:solidFill>
                  <a:srgbClr val="00B0F0"/>
                </a:solidFill>
                <a:latin typeface="Calibri" panose="020F0502020204030204" pitchFamily="34" charset="0"/>
                <a:cs typeface="Calibri" panose="020F0502020204030204" pitchFamily="34" charset="0"/>
              </a:rPr>
              <a:t>It</a:t>
            </a:r>
            <a:r>
              <a:rPr lang="en-US" sz="2200" b="1" i="1" dirty="0">
                <a:solidFill>
                  <a:srgbClr val="00B0F0"/>
                </a:solidFill>
                <a:latin typeface="Calibri" panose="020F0502020204030204" pitchFamily="34" charset="0"/>
                <a:cs typeface="Calibri" panose="020F0502020204030204" pitchFamily="34" charset="0"/>
              </a:rPr>
              <a:t> </a:t>
            </a:r>
            <a:r>
              <a:rPr lang="en-US" sz="2700" b="1" i="1" dirty="0">
                <a:solidFill>
                  <a:srgbClr val="00B0F0"/>
                </a:solidFill>
                <a:latin typeface="Calibri" panose="020F0502020204030204" pitchFamily="34" charset="0"/>
                <a:cs typeface="Calibri" panose="020F0502020204030204" pitchFamily="34" charset="0"/>
              </a:rPr>
              <a:t>is a virtual assistant technology . Voice assistants like (Alexa, Siri, Google, Cortana) start to be widely used, and their functionalities keep growing. Knowing how to develop apps for voice assistants is a competence that can be very demanded in the near future. The techniques required are different to those used when developing for traditional devices (computers and smartphones). The way the users interact with a voice assistant is very different to the use of keyboard-mouse combinations</a:t>
            </a:r>
            <a:r>
              <a:rPr lang="en-IN" sz="2700" b="1" i="1" dirty="0">
                <a:solidFill>
                  <a:srgbClr val="00B0F0"/>
                </a:solidFill>
                <a:latin typeface="Calibri" panose="020F0502020204030204" pitchFamily="34" charset="0"/>
                <a:cs typeface="Calibri" panose="020F0502020204030204" pitchFamily="34" charset="0"/>
              </a:rPr>
              <a:t>.</a:t>
            </a:r>
          </a:p>
          <a:p>
            <a:pPr marL="0" indent="0">
              <a:buNone/>
            </a:pPr>
            <a:endParaRPr lang="en-US" sz="2000" b="1" i="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18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C6BA-20EB-4E5C-B3EA-911CB732E189}"/>
              </a:ext>
            </a:extLst>
          </p:cNvPr>
          <p:cNvSpPr>
            <a:spLocks noGrp="1"/>
          </p:cNvSpPr>
          <p:nvPr>
            <p:ph type="title"/>
          </p:nvPr>
        </p:nvSpPr>
        <p:spPr>
          <a:xfrm>
            <a:off x="1640156" y="224615"/>
            <a:ext cx="8911687" cy="1280890"/>
          </a:xfrm>
        </p:spPr>
        <p:txBody>
          <a:bodyPr/>
          <a:lstStyle/>
          <a:p>
            <a:r>
              <a:rPr lang="en-US" dirty="0">
                <a:solidFill>
                  <a:srgbClr val="FFC000"/>
                </a:solidFill>
              </a:rPr>
              <a:t>INTRODUCTION</a:t>
            </a:r>
            <a:endParaRPr lang="en-IN" dirty="0">
              <a:solidFill>
                <a:srgbClr val="FFC000"/>
              </a:solidFill>
            </a:endParaRPr>
          </a:p>
        </p:txBody>
      </p:sp>
      <p:sp>
        <p:nvSpPr>
          <p:cNvPr id="3" name="Content Placeholder 2">
            <a:extLst>
              <a:ext uri="{FF2B5EF4-FFF2-40B4-BE49-F238E27FC236}">
                <a16:creationId xmlns:a16="http://schemas.microsoft.com/office/drawing/2014/main" id="{9B5EDB3D-1C2D-4045-BEDF-9A444610ACAA}"/>
              </a:ext>
            </a:extLst>
          </p:cNvPr>
          <p:cNvSpPr>
            <a:spLocks noGrp="1"/>
          </p:cNvSpPr>
          <p:nvPr>
            <p:ph idx="1"/>
          </p:nvPr>
        </p:nvSpPr>
        <p:spPr>
          <a:xfrm>
            <a:off x="2589212" y="2175029"/>
            <a:ext cx="8915400" cy="4012707"/>
          </a:xfrm>
        </p:spPr>
        <p:txBody>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r>
              <a:rPr lang="en-IN" sz="23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Today the development of artificial intelligence (AI) systems that can organize a natural human-machine interaction (through voice, communication, gestures, facial expressions, etc.) are gaining in popularity. One of the most studied and popular was the direction of interaction, based on the understanding of the machine by the machine of the natural human language. It is no longer a human who learns to communicate with a machine, but a machine learns to communicate with a human, exploring his actions, habits, behaviour and trying to become his personalized assistant.</a:t>
            </a:r>
            <a:endParaRPr lang="en-IN" sz="23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388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85CF-05D1-4AE6-809A-F87296809B1A}"/>
              </a:ext>
            </a:extLst>
          </p:cNvPr>
          <p:cNvSpPr>
            <a:spLocks noGrp="1"/>
          </p:cNvSpPr>
          <p:nvPr>
            <p:ph type="title"/>
          </p:nvPr>
        </p:nvSpPr>
        <p:spPr>
          <a:xfrm>
            <a:off x="1785057" y="306333"/>
            <a:ext cx="8911687" cy="1280890"/>
          </a:xfrm>
        </p:spPr>
        <p:txBody>
          <a:bodyPr/>
          <a:lstStyle/>
          <a:p>
            <a:endParaRPr lang="en-IN" dirty="0"/>
          </a:p>
        </p:txBody>
      </p:sp>
      <p:sp>
        <p:nvSpPr>
          <p:cNvPr id="3" name="Content Placeholder 2">
            <a:extLst>
              <a:ext uri="{FF2B5EF4-FFF2-40B4-BE49-F238E27FC236}">
                <a16:creationId xmlns:a16="http://schemas.microsoft.com/office/drawing/2014/main" id="{7A97D701-C23F-4B05-98A2-61FD4E94462C}"/>
              </a:ext>
            </a:extLst>
          </p:cNvPr>
          <p:cNvSpPr>
            <a:spLocks noGrp="1"/>
          </p:cNvSpPr>
          <p:nvPr>
            <p:ph idx="1"/>
          </p:nvPr>
        </p:nvSpPr>
        <p:spPr>
          <a:xfrm>
            <a:off x="1785057" y="2391053"/>
            <a:ext cx="9719555" cy="4000870"/>
          </a:xfrm>
        </p:spPr>
        <p:txBody>
          <a:bodyPr>
            <a:normAutofit lnSpcReduction="10000"/>
          </a:bodyPr>
          <a:lstStyle/>
          <a:p>
            <a:pPr marL="457200">
              <a:lnSpc>
                <a:spcPct val="107000"/>
              </a:lnSpc>
              <a:spcAft>
                <a:spcPts val="800"/>
              </a:spcAft>
            </a:pPr>
            <a:r>
              <a:rPr lang="en-IN" sz="23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This system is designed to be used efficiently on desktops. Personal assistants software improves user productivity by managing routine tasks of the user and by providing information from an online source to the user.</a:t>
            </a:r>
            <a:endParaRPr lang="en-IN" sz="23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3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This project was started on the premise that there is a sufficient amount of openly available data and information on the web that can be utilized to build a virtual assistant that has access to making intelligent decisions for routine user activities.</a:t>
            </a:r>
            <a:endParaRPr lang="en-IN" sz="23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3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Keywords: Virtual Assistant Using Python, AI, Digital assistance, Virtual Assistance, Python</a:t>
            </a:r>
            <a:endParaRPr lang="en-IN" sz="23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249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772" y="1207362"/>
            <a:ext cx="6241983" cy="878889"/>
          </a:xfrm>
        </p:spPr>
        <p:txBody>
          <a:bodyPr anchor="ctr">
            <a:normAutofit/>
          </a:bodyPr>
          <a:lstStyle/>
          <a:p>
            <a:r>
              <a:rPr lang="en-US" sz="2000" b="1" dirty="0">
                <a:solidFill>
                  <a:schemeClr val="accent6">
                    <a:lumMod val="60000"/>
                    <a:lumOff val="40000"/>
                  </a:schemeClr>
                </a:solidFill>
                <a:latin typeface="Bell MT" panose="02020503060305020303" pitchFamily="18" charset="0"/>
              </a:rPr>
              <a:t>LANGUAGES AND FILES USED </a:t>
            </a:r>
            <a:endParaRPr lang="en-IN" sz="2000" b="1" dirty="0">
              <a:solidFill>
                <a:schemeClr val="accent6">
                  <a:lumMod val="60000"/>
                  <a:lumOff val="40000"/>
                </a:schemeClr>
              </a:solidFill>
              <a:latin typeface="Bell MT" panose="02020503060305020303" pitchFamily="18" charset="0"/>
            </a:endParaRPr>
          </a:p>
        </p:txBody>
      </p:sp>
      <p:sp>
        <p:nvSpPr>
          <p:cNvPr id="3" name="AutoShape 2" descr="blob:https://web.whatsapp.com/98c50d6e-dc12-4643-a99d-346a75220c4b"/>
          <p:cNvSpPr>
            <a:spLocks noChangeAspect="1" noChangeArrowheads="1"/>
          </p:cNvSpPr>
          <p:nvPr/>
        </p:nvSpPr>
        <p:spPr bwMode="auto">
          <a:xfrm>
            <a:off x="3401052" y="2331076"/>
            <a:ext cx="3566418" cy="44393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7" name="Diagram 6">
            <a:extLst>
              <a:ext uri="{FF2B5EF4-FFF2-40B4-BE49-F238E27FC236}">
                <a16:creationId xmlns:a16="http://schemas.microsoft.com/office/drawing/2014/main" id="{BABEE80B-D872-4033-9863-91B16F85988F}"/>
              </a:ext>
            </a:extLst>
          </p:cNvPr>
          <p:cNvGraphicFramePr/>
          <p:nvPr>
            <p:extLst>
              <p:ext uri="{D42A27DB-BD31-4B8C-83A1-F6EECF244321}">
                <p14:modId xmlns:p14="http://schemas.microsoft.com/office/powerpoint/2010/main" val="2287482463"/>
              </p:ext>
            </p:extLst>
          </p:nvPr>
        </p:nvGraphicFramePr>
        <p:xfrm>
          <a:off x="1455938" y="2618913"/>
          <a:ext cx="6977848" cy="3693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07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A202-3D3A-4C7E-83FA-F67E0AC99BAB}"/>
              </a:ext>
            </a:extLst>
          </p:cNvPr>
          <p:cNvSpPr>
            <a:spLocks noGrp="1"/>
          </p:cNvSpPr>
          <p:nvPr>
            <p:ph type="title"/>
          </p:nvPr>
        </p:nvSpPr>
        <p:spPr/>
        <p:txBody>
          <a:bodyPr/>
          <a:lstStyle/>
          <a:p>
            <a:r>
              <a:rPr lang="en-US" dirty="0">
                <a:solidFill>
                  <a:srgbClr val="FFC000"/>
                </a:solidFill>
              </a:rPr>
              <a:t>HARDWARE REQUIREMENTS </a:t>
            </a:r>
            <a:endParaRPr lang="en-IN" dirty="0">
              <a:solidFill>
                <a:srgbClr val="FFC000"/>
              </a:solidFill>
            </a:endParaRPr>
          </a:p>
        </p:txBody>
      </p:sp>
      <p:sp>
        <p:nvSpPr>
          <p:cNvPr id="3" name="TextBox 2">
            <a:extLst>
              <a:ext uri="{FF2B5EF4-FFF2-40B4-BE49-F238E27FC236}">
                <a16:creationId xmlns:a16="http://schemas.microsoft.com/office/drawing/2014/main" id="{6F584217-0CAB-4292-94F1-3C142277428E}"/>
              </a:ext>
            </a:extLst>
          </p:cNvPr>
          <p:cNvSpPr txBox="1"/>
          <p:nvPr/>
        </p:nvSpPr>
        <p:spPr>
          <a:xfrm flipH="1">
            <a:off x="1457268" y="2698812"/>
            <a:ext cx="9142669" cy="3970318"/>
          </a:xfrm>
          <a:prstGeom prst="rect">
            <a:avLst/>
          </a:prstGeom>
          <a:noFill/>
        </p:spPr>
        <p:txBody>
          <a:bodyPr wrap="square" rtlCol="0">
            <a:spAutoFit/>
          </a:bodyPr>
          <a:lstStyle/>
          <a:p>
            <a:r>
              <a:rPr lang="en-US" dirty="0">
                <a:solidFill>
                  <a:srgbClr val="00B0F0"/>
                </a:solidFill>
              </a:rPr>
              <a:t>Intel Pentium or and processors with speed minimum T4300,(2.10Ghz)</a:t>
            </a:r>
          </a:p>
          <a:p>
            <a:endParaRPr lang="en-US" dirty="0">
              <a:solidFill>
                <a:srgbClr val="00B0F0"/>
              </a:solidFill>
            </a:endParaRPr>
          </a:p>
          <a:p>
            <a:r>
              <a:rPr lang="en-US" dirty="0">
                <a:solidFill>
                  <a:srgbClr val="00B0F0"/>
                </a:solidFill>
              </a:rPr>
              <a:t>Minimum 4 GB RAM.</a:t>
            </a:r>
          </a:p>
          <a:p>
            <a:endParaRPr lang="en-US" dirty="0">
              <a:solidFill>
                <a:srgbClr val="00B0F0"/>
              </a:solidFill>
            </a:endParaRPr>
          </a:p>
          <a:p>
            <a:r>
              <a:rPr lang="en-US" dirty="0">
                <a:solidFill>
                  <a:srgbClr val="00B0F0"/>
                </a:solidFill>
              </a:rPr>
              <a:t>Accelerated graphics card.</a:t>
            </a:r>
          </a:p>
          <a:p>
            <a:pPr>
              <a:buNone/>
            </a:pPr>
            <a:endParaRPr lang="en-US" dirty="0">
              <a:solidFill>
                <a:srgbClr val="00B0F0"/>
              </a:solidFill>
            </a:endParaRPr>
          </a:p>
          <a:p>
            <a:r>
              <a:rPr lang="en-US" dirty="0">
                <a:solidFill>
                  <a:srgbClr val="00B0F0"/>
                </a:solidFill>
              </a:rPr>
              <a:t>Minimum  1GB hard disk</a:t>
            </a:r>
          </a:p>
          <a:p>
            <a:endParaRPr lang="en-US" dirty="0">
              <a:solidFill>
                <a:srgbClr val="00B0F0"/>
              </a:solidFill>
            </a:endParaRPr>
          </a:p>
          <a:p>
            <a:r>
              <a:rPr lang="en-US" dirty="0">
                <a:solidFill>
                  <a:srgbClr val="00B0F0"/>
                </a:solidFill>
              </a:rPr>
              <a:t>Better performance with 2.10ghz and above cache memory</a:t>
            </a:r>
          </a:p>
          <a:p>
            <a:pPr>
              <a:buNone/>
            </a:pPr>
            <a:endParaRPr lang="en-US" dirty="0">
              <a:solidFill>
                <a:srgbClr val="00B0F0"/>
              </a:solidFill>
            </a:endParaRPr>
          </a:p>
          <a:p>
            <a:r>
              <a:rPr lang="en-US" dirty="0">
                <a:solidFill>
                  <a:srgbClr val="00B0F0"/>
                </a:solidFill>
              </a:rPr>
              <a:t>Monitor : 15’’ LED</a:t>
            </a:r>
          </a:p>
          <a:p>
            <a:endParaRPr lang="en-US" dirty="0">
              <a:solidFill>
                <a:srgbClr val="00B0F0"/>
              </a:solidFill>
            </a:endParaRPr>
          </a:p>
          <a:p>
            <a:r>
              <a:rPr lang="en-US" dirty="0">
                <a:solidFill>
                  <a:srgbClr val="00B0F0"/>
                </a:solidFill>
              </a:rPr>
              <a:t>Input Devices : Keyboard, Mouse</a:t>
            </a:r>
          </a:p>
          <a:p>
            <a:endParaRPr lang="en-IN" dirty="0"/>
          </a:p>
        </p:txBody>
      </p:sp>
    </p:spTree>
    <p:extLst>
      <p:ext uri="{BB962C8B-B14F-4D97-AF65-F5344CB8AC3E}">
        <p14:creationId xmlns:p14="http://schemas.microsoft.com/office/powerpoint/2010/main" val="107293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5327-4E49-41C1-83CA-131527F23B26}"/>
              </a:ext>
            </a:extLst>
          </p:cNvPr>
          <p:cNvSpPr>
            <a:spLocks noGrp="1"/>
          </p:cNvSpPr>
          <p:nvPr>
            <p:ph type="title"/>
          </p:nvPr>
        </p:nvSpPr>
        <p:spPr/>
        <p:txBody>
          <a:bodyPr/>
          <a:lstStyle/>
          <a:p>
            <a:r>
              <a:rPr lang="en-US" dirty="0">
                <a:solidFill>
                  <a:srgbClr val="FFC000"/>
                </a:solidFill>
              </a:rPr>
              <a:t>SOFTWARE REQUIREMENTS</a:t>
            </a:r>
            <a:endParaRPr lang="en-IN" dirty="0">
              <a:solidFill>
                <a:srgbClr val="FFC000"/>
              </a:solidFill>
            </a:endParaRPr>
          </a:p>
        </p:txBody>
      </p:sp>
      <p:sp>
        <p:nvSpPr>
          <p:cNvPr id="4" name="TextBox 3">
            <a:extLst>
              <a:ext uri="{FF2B5EF4-FFF2-40B4-BE49-F238E27FC236}">
                <a16:creationId xmlns:a16="http://schemas.microsoft.com/office/drawing/2014/main" id="{8EBC0C5D-E7A8-4F7B-86B4-DA65620A983C}"/>
              </a:ext>
            </a:extLst>
          </p:cNvPr>
          <p:cNvSpPr txBox="1"/>
          <p:nvPr/>
        </p:nvSpPr>
        <p:spPr>
          <a:xfrm>
            <a:off x="1154954" y="3067291"/>
            <a:ext cx="8232114" cy="2031325"/>
          </a:xfrm>
          <a:prstGeom prst="rect">
            <a:avLst/>
          </a:prstGeom>
          <a:noFill/>
        </p:spPr>
        <p:txBody>
          <a:bodyPr wrap="square" rtlCol="0">
            <a:spAutoFit/>
          </a:bodyPr>
          <a:lstStyle/>
          <a:p>
            <a:pPr>
              <a:lnSpc>
                <a:spcPct val="150000"/>
              </a:lnSpc>
              <a:buNone/>
            </a:pPr>
            <a:r>
              <a:rPr lang="en-US" b="1" dirty="0">
                <a:solidFill>
                  <a:srgbClr val="00B0F0"/>
                </a:solidFill>
                <a:latin typeface="Times New Roman" pitchFamily="18" charset="0"/>
                <a:cs typeface="Times New Roman" pitchFamily="18" charset="0"/>
              </a:rPr>
              <a:t>Operating System</a:t>
            </a:r>
            <a:r>
              <a:rPr lang="en-US" b="1" dirty="0">
                <a:solidFill>
                  <a:srgbClr val="FF0000"/>
                </a:solidFill>
                <a:latin typeface="Times New Roman" pitchFamily="18" charset="0"/>
                <a:cs typeface="Times New Roman" pitchFamily="18" charset="0"/>
              </a:rPr>
              <a:t> </a:t>
            </a:r>
            <a:r>
              <a:rPr lang="en-US" b="1" dirty="0">
                <a:solidFill>
                  <a:srgbClr val="00B0F0"/>
                </a:solidFill>
                <a:latin typeface="Times New Roman" pitchFamily="18" charset="0"/>
                <a:cs typeface="Times New Roman" pitchFamily="18" charset="0"/>
              </a:rPr>
              <a:t>: </a:t>
            </a:r>
            <a:r>
              <a:rPr lang="en-US" b="1" dirty="0">
                <a:ln>
                  <a:solidFill>
                    <a:schemeClr val="accent2">
                      <a:lumMod val="60000"/>
                      <a:lumOff val="40000"/>
                    </a:schemeClr>
                  </a:solidFill>
                </a:ln>
                <a:solidFill>
                  <a:srgbClr val="00B0F0"/>
                </a:solidFill>
                <a:latin typeface="Times New Roman" pitchFamily="18" charset="0"/>
                <a:cs typeface="Times New Roman" pitchFamily="18" charset="0"/>
              </a:rPr>
              <a:t>Windows 10</a:t>
            </a:r>
          </a:p>
          <a:p>
            <a:pPr>
              <a:lnSpc>
                <a:spcPct val="150000"/>
              </a:lnSpc>
              <a:buNone/>
            </a:pPr>
            <a:r>
              <a:rPr lang="en-US" b="1" dirty="0">
                <a:solidFill>
                  <a:srgbClr val="00B0F0"/>
                </a:solidFill>
                <a:latin typeface="Times New Roman" pitchFamily="18" charset="0"/>
                <a:cs typeface="Times New Roman" pitchFamily="18" charset="0"/>
              </a:rPr>
              <a:t>Web Development Platform : </a:t>
            </a:r>
            <a:r>
              <a:rPr lang="en-US" b="1" dirty="0">
                <a:ln>
                  <a:solidFill>
                    <a:schemeClr val="accent2">
                      <a:lumMod val="60000"/>
                      <a:lumOff val="40000"/>
                    </a:schemeClr>
                  </a:solidFill>
                </a:ln>
                <a:solidFill>
                  <a:srgbClr val="00B0F0"/>
                </a:solidFill>
                <a:latin typeface="Times New Roman" pitchFamily="18" charset="0"/>
                <a:cs typeface="Times New Roman" pitchFamily="18" charset="0"/>
              </a:rPr>
              <a:t>  ASP . NET</a:t>
            </a:r>
          </a:p>
          <a:p>
            <a:pPr>
              <a:lnSpc>
                <a:spcPct val="150000"/>
              </a:lnSpc>
              <a:buNone/>
            </a:pPr>
            <a:r>
              <a:rPr lang="en-US" b="1" dirty="0">
                <a:solidFill>
                  <a:srgbClr val="00B0F0"/>
                </a:solidFill>
                <a:latin typeface="Times New Roman" pitchFamily="18" charset="0"/>
                <a:cs typeface="Times New Roman" pitchFamily="18" charset="0"/>
              </a:rPr>
              <a:t>Back-end      :  </a:t>
            </a:r>
            <a:r>
              <a:rPr lang="en-US" b="1" dirty="0">
                <a:ln>
                  <a:solidFill>
                    <a:schemeClr val="accent2">
                      <a:lumMod val="60000"/>
                      <a:lumOff val="40000"/>
                    </a:schemeClr>
                  </a:solidFill>
                </a:ln>
                <a:solidFill>
                  <a:srgbClr val="00B0F0"/>
                </a:solidFill>
                <a:latin typeface="Times New Roman" pitchFamily="18" charset="0"/>
                <a:cs typeface="Times New Roman" pitchFamily="18" charset="0"/>
              </a:rPr>
              <a:t> Microsoft Access</a:t>
            </a:r>
          </a:p>
          <a:p>
            <a:pPr>
              <a:lnSpc>
                <a:spcPct val="150000"/>
              </a:lnSpc>
              <a:buNone/>
            </a:pPr>
            <a:r>
              <a:rPr lang="en-US" b="1" dirty="0">
                <a:solidFill>
                  <a:srgbClr val="00B0F0"/>
                </a:solidFill>
                <a:latin typeface="Times New Roman" pitchFamily="18" charset="0"/>
                <a:cs typeface="Times New Roman" pitchFamily="18" charset="0"/>
              </a:rPr>
              <a:t>Browser        :  </a:t>
            </a:r>
            <a:r>
              <a:rPr lang="en-US" b="1" dirty="0">
                <a:ln>
                  <a:solidFill>
                    <a:schemeClr val="accent2">
                      <a:lumMod val="60000"/>
                      <a:lumOff val="40000"/>
                    </a:schemeClr>
                  </a:solidFill>
                </a:ln>
                <a:solidFill>
                  <a:srgbClr val="00B0F0"/>
                </a:solidFill>
                <a:latin typeface="Times New Roman" pitchFamily="18" charset="0"/>
                <a:cs typeface="Times New Roman" pitchFamily="18" charset="0"/>
              </a:rPr>
              <a:t> Google Chrome</a:t>
            </a:r>
          </a:p>
          <a:p>
            <a:endParaRPr lang="en-IN" dirty="0"/>
          </a:p>
        </p:txBody>
      </p:sp>
    </p:spTree>
    <p:extLst>
      <p:ext uri="{BB962C8B-B14F-4D97-AF65-F5344CB8AC3E}">
        <p14:creationId xmlns:p14="http://schemas.microsoft.com/office/powerpoint/2010/main" val="229781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26E7-BB07-4C36-B981-9A55BBD4AEF4}"/>
              </a:ext>
            </a:extLst>
          </p:cNvPr>
          <p:cNvSpPr>
            <a:spLocks noGrp="1"/>
          </p:cNvSpPr>
          <p:nvPr>
            <p:ph type="title"/>
          </p:nvPr>
        </p:nvSpPr>
        <p:spPr>
          <a:xfrm>
            <a:off x="1318253" y="-275210"/>
            <a:ext cx="8911687" cy="2296033"/>
          </a:xfrm>
        </p:spPr>
        <p:txBody>
          <a:bodyPr/>
          <a:lstStyle/>
          <a:p>
            <a:r>
              <a:rPr lang="en-US" dirty="0">
                <a:solidFill>
                  <a:srgbClr val="FFC000"/>
                </a:solidFill>
              </a:rPr>
              <a:t>FEATURES</a:t>
            </a:r>
            <a:endParaRPr lang="en-IN" dirty="0">
              <a:solidFill>
                <a:srgbClr val="FFC000"/>
              </a:solidFill>
            </a:endParaRPr>
          </a:p>
        </p:txBody>
      </p:sp>
      <p:sp>
        <p:nvSpPr>
          <p:cNvPr id="3" name="Content Placeholder 2">
            <a:extLst>
              <a:ext uri="{FF2B5EF4-FFF2-40B4-BE49-F238E27FC236}">
                <a16:creationId xmlns:a16="http://schemas.microsoft.com/office/drawing/2014/main" id="{7BB91036-389E-42F8-8921-FFCA72985B70}"/>
              </a:ext>
            </a:extLst>
          </p:cNvPr>
          <p:cNvSpPr>
            <a:spLocks noGrp="1"/>
          </p:cNvSpPr>
          <p:nvPr>
            <p:ph idx="1"/>
          </p:nvPr>
        </p:nvSpPr>
        <p:spPr>
          <a:xfrm>
            <a:off x="1853010" y="2414727"/>
            <a:ext cx="8915400" cy="4802819"/>
          </a:xfrm>
        </p:spPr>
        <p:txBody>
          <a:bodyPr>
            <a:normAutofit fontScale="92500" lnSpcReduction="10000"/>
          </a:bodyPr>
          <a:lstStyle/>
          <a:p>
            <a:r>
              <a:rPr lang="en-US" sz="2300" dirty="0">
                <a:solidFill>
                  <a:srgbClr val="00B0F0"/>
                </a:solidFill>
              </a:rPr>
              <a:t>This AI has some unique feature that are not present in well </a:t>
            </a:r>
            <a:r>
              <a:rPr lang="en-US" sz="2300" dirty="0" err="1">
                <a:solidFill>
                  <a:srgbClr val="00B0F0"/>
                </a:solidFill>
              </a:rPr>
              <a:t>knowned</a:t>
            </a:r>
            <a:r>
              <a:rPr lang="en-US" sz="2300" dirty="0">
                <a:solidFill>
                  <a:srgbClr val="00B0F0"/>
                </a:solidFill>
              </a:rPr>
              <a:t> AI’s like </a:t>
            </a:r>
            <a:r>
              <a:rPr lang="en-US" sz="2300" dirty="0" err="1">
                <a:solidFill>
                  <a:srgbClr val="00B0F0"/>
                </a:solidFill>
              </a:rPr>
              <a:t>alexa</a:t>
            </a:r>
            <a:r>
              <a:rPr lang="en-US" sz="2300" dirty="0">
                <a:solidFill>
                  <a:srgbClr val="00B0F0"/>
                </a:solidFill>
              </a:rPr>
              <a:t>, </a:t>
            </a:r>
            <a:r>
              <a:rPr lang="en-US" sz="2300" dirty="0" err="1">
                <a:solidFill>
                  <a:srgbClr val="00B0F0"/>
                </a:solidFill>
              </a:rPr>
              <a:t>siri</a:t>
            </a:r>
            <a:r>
              <a:rPr lang="en-US" sz="2300" dirty="0">
                <a:solidFill>
                  <a:srgbClr val="00B0F0"/>
                </a:solidFill>
              </a:rPr>
              <a:t>, and  google.  </a:t>
            </a:r>
          </a:p>
          <a:p>
            <a:r>
              <a:rPr lang="en-IN" sz="2300" dirty="0">
                <a:solidFill>
                  <a:srgbClr val="00B0F0"/>
                </a:solidFill>
              </a:rPr>
              <a:t>Our AI is specially made for dumb peoples because they can’t speak but they can hear    </a:t>
            </a:r>
          </a:p>
          <a:p>
            <a:pPr marL="139700" indent="0">
              <a:buNone/>
            </a:pPr>
            <a:r>
              <a:rPr lang="en-IN" sz="2300" dirty="0">
                <a:solidFill>
                  <a:srgbClr val="00B0F0"/>
                </a:solidFill>
              </a:rPr>
              <a:t>       the voice of the AI  and w</a:t>
            </a:r>
            <a:r>
              <a:rPr lang="en-US" sz="2300" dirty="0">
                <a:solidFill>
                  <a:srgbClr val="00B0F0"/>
                </a:solidFill>
              </a:rPr>
              <a:t>e </a:t>
            </a:r>
            <a:r>
              <a:rPr lang="en-US" sz="2300" dirty="0" err="1">
                <a:solidFill>
                  <a:srgbClr val="00B0F0"/>
                </a:solidFill>
              </a:rPr>
              <a:t>thinked</a:t>
            </a:r>
            <a:r>
              <a:rPr lang="en-US" sz="2300" dirty="0">
                <a:solidFill>
                  <a:srgbClr val="00B0F0"/>
                </a:solidFill>
              </a:rPr>
              <a:t> about it lot.</a:t>
            </a:r>
            <a:endParaRPr lang="en-IN" sz="2300" dirty="0">
              <a:solidFill>
                <a:srgbClr val="00B0F0"/>
              </a:solidFill>
            </a:endParaRPr>
          </a:p>
          <a:p>
            <a:r>
              <a:rPr lang="en-US" sz="2300" dirty="0">
                <a:solidFill>
                  <a:srgbClr val="00B0F0"/>
                </a:solidFill>
              </a:rPr>
              <a:t> So we add a feature that can able to reply through voice even though they use the text option to search and that is a major thing  missing in the other AI.</a:t>
            </a:r>
          </a:p>
          <a:p>
            <a:r>
              <a:rPr lang="en-US" sz="2300" dirty="0">
                <a:solidFill>
                  <a:srgbClr val="00B0F0"/>
                </a:solidFill>
              </a:rPr>
              <a:t>A point to remember this AI is not only for dumb peoples because it can able to recognize your voice  And reply through voice respectively so you can use voice also for search.</a:t>
            </a:r>
          </a:p>
          <a:p>
            <a:endParaRPr lang="en-US" sz="2300" dirty="0"/>
          </a:p>
          <a:p>
            <a:pPr marL="139700" indent="0">
              <a:buNone/>
            </a:pPr>
            <a:r>
              <a:rPr lang="en-US" sz="2300" dirty="0"/>
              <a:t>   </a:t>
            </a:r>
          </a:p>
          <a:p>
            <a:endParaRPr lang="en-US" dirty="0"/>
          </a:p>
          <a:p>
            <a:endParaRPr lang="en-US"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endParaRPr lang="en-US"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US" dirty="0"/>
          </a:p>
        </p:txBody>
      </p:sp>
    </p:spTree>
    <p:extLst>
      <p:ext uri="{BB962C8B-B14F-4D97-AF65-F5344CB8AC3E}">
        <p14:creationId xmlns:p14="http://schemas.microsoft.com/office/powerpoint/2010/main" val="294790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CED1-E334-489A-A17A-2033FBDCB30D}"/>
              </a:ext>
            </a:extLst>
          </p:cNvPr>
          <p:cNvSpPr>
            <a:spLocks noGrp="1"/>
          </p:cNvSpPr>
          <p:nvPr>
            <p:ph type="title"/>
          </p:nvPr>
        </p:nvSpPr>
        <p:spPr>
          <a:xfrm>
            <a:off x="1298449" y="258251"/>
            <a:ext cx="10206164" cy="1469965"/>
          </a:xfrm>
        </p:spPr>
        <p:txBody>
          <a:bodyPr/>
          <a:lstStyle/>
          <a:p>
            <a:r>
              <a:rPr lang="en-US" sz="4400" dirty="0">
                <a:solidFill>
                  <a:srgbClr val="F7CA4B"/>
                </a:solidFill>
                <a:latin typeface="Times New Roman" panose="02020603050405020304" pitchFamily="18" charset="0"/>
                <a:cs typeface="Times New Roman" panose="02020603050405020304" pitchFamily="18" charset="0"/>
              </a:rPr>
              <a:t>USES OF THIS AI</a:t>
            </a:r>
            <a:endParaRPr lang="en-IN" sz="4400" dirty="0">
              <a:solidFill>
                <a:srgbClr val="F7CA4B"/>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2FE7DF-ED69-4652-A09A-C98E575803B0}"/>
              </a:ext>
            </a:extLst>
          </p:cNvPr>
          <p:cNvSpPr>
            <a:spLocks noGrp="1"/>
          </p:cNvSpPr>
          <p:nvPr>
            <p:ph idx="1"/>
          </p:nvPr>
        </p:nvSpPr>
        <p:spPr>
          <a:xfrm>
            <a:off x="1736561" y="2544735"/>
            <a:ext cx="8915400" cy="3912094"/>
          </a:xfrm>
        </p:spPr>
        <p:txBody>
          <a:bodyPr/>
          <a:lstStyle/>
          <a:p>
            <a:r>
              <a:rPr lang="en-US" sz="2700" b="1" i="1" dirty="0">
                <a:solidFill>
                  <a:srgbClr val="00B0F0"/>
                </a:solidFill>
                <a:latin typeface="Calibri" panose="020F0502020204030204" pitchFamily="34" charset="0"/>
                <a:cs typeface="Calibri" panose="020F0502020204030204" pitchFamily="34" charset="0"/>
              </a:rPr>
              <a:t>We can use it for office usage for finding bills , attendance [ID] ,and see an employer’s information (or) student information . It is capable of voice interaction, music playback ,streaming podcasts, show books, and sports news, and other real-time information, such as news. If we give a some of instruction example : “ open a ‘file name’  ‘given name of AI ‘ then it open system file to search and find out our </a:t>
            </a:r>
            <a:r>
              <a:rPr lang="en-US" sz="2700" b="1" i="1" dirty="0" err="1">
                <a:solidFill>
                  <a:srgbClr val="00B0F0"/>
                </a:solidFill>
                <a:latin typeface="Calibri" panose="020F0502020204030204" pitchFamily="34" charset="0"/>
                <a:cs typeface="Calibri" panose="020F0502020204030204" pitchFamily="34" charset="0"/>
              </a:rPr>
              <a:t>informations</a:t>
            </a:r>
            <a:r>
              <a:rPr lang="en-US" sz="2700" b="1" i="1" dirty="0">
                <a:solidFill>
                  <a:srgbClr val="00B0F0"/>
                </a:solidFill>
                <a:latin typeface="Calibri" panose="020F0502020204030204" pitchFamily="34" charset="0"/>
                <a:cs typeface="Calibri" panose="020F0502020204030204" pitchFamily="34" charset="0"/>
              </a:rPr>
              <a:t> </a:t>
            </a:r>
            <a:r>
              <a:rPr lang="en-US" sz="2700" b="1" i="1" dirty="0">
                <a:solidFill>
                  <a:schemeClr val="accent3">
                    <a:lumMod val="60000"/>
                    <a:lumOff val="40000"/>
                  </a:schemeClr>
                </a:solidFill>
                <a:latin typeface="Calibri" panose="020F0502020204030204" pitchFamily="34" charset="0"/>
                <a:cs typeface="Calibri" panose="020F0502020204030204" pitchFamily="34" charset="0"/>
              </a:rPr>
              <a:t>. </a:t>
            </a:r>
            <a:endParaRPr lang="en-IN" sz="2700" b="1" i="1" dirty="0">
              <a:solidFill>
                <a:schemeClr val="accent3">
                  <a:lumMod val="60000"/>
                  <a:lumOff val="40000"/>
                </a:schemeClr>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4301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623</TotalTime>
  <Words>701</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Bahnschrift SemiBold Condensed</vt:lpstr>
      <vt:lpstr>Bell MT</vt:lpstr>
      <vt:lpstr>Calibri</vt:lpstr>
      <vt:lpstr>Centaur</vt:lpstr>
      <vt:lpstr>Century Gothic</vt:lpstr>
      <vt:lpstr>Google Sans</vt:lpstr>
      <vt:lpstr>Times New Roman</vt:lpstr>
      <vt:lpstr>Wingdings 3</vt:lpstr>
      <vt:lpstr>Ion Boardroom</vt:lpstr>
      <vt:lpstr>I.D.A.__Intelligent Digital Assistant </vt:lpstr>
      <vt:lpstr>ABSTRACT</vt:lpstr>
      <vt:lpstr>INTRODUCTION</vt:lpstr>
      <vt:lpstr>PowerPoint Presentation</vt:lpstr>
      <vt:lpstr>LANGUAGES AND FILES USED </vt:lpstr>
      <vt:lpstr>HARDWARE REQUIREMENTS </vt:lpstr>
      <vt:lpstr>SOFTWARE REQUIREMENTS</vt:lpstr>
      <vt:lpstr>FEATURES</vt:lpstr>
      <vt:lpstr>USES OF THIS AI</vt:lpstr>
      <vt:lpstr>HOW IT WORKS THROUGH SPEECH</vt:lpstr>
      <vt:lpstr>APPLICATIONS AND ADVANTAGES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Manojkumar R</cp:lastModifiedBy>
  <cp:revision>47</cp:revision>
  <dcterms:created xsi:type="dcterms:W3CDTF">2021-11-01T14:44:47Z</dcterms:created>
  <dcterms:modified xsi:type="dcterms:W3CDTF">2024-05-04T09:22:37Z</dcterms:modified>
</cp:coreProperties>
</file>