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27.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82600" y="228600"/>
            <a:ext cx="4232520" cy="418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6802560" y="228600"/>
            <a:ext cx="2054520" cy="2036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4624560" y="2377440"/>
            <a:ext cx="2054520" cy="2036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424800" y="174960"/>
            <a:ext cx="410400" cy="820800"/>
          </a:xfrm>
          <a:prstGeom prst="rect">
            <a:avLst/>
          </a:prstGeom>
          <a:noFill/>
          <a:ln>
            <a:noFill/>
          </a:ln>
        </p:spPr>
        <p:style>
          <a:lnRef idx="0"/>
          <a:fillRef idx="0"/>
          <a:effectRef idx="0"/>
          <a:fontRef idx="minor"/>
        </p:style>
        <p:txBody>
          <a:bodyPr lIns="0" rIns="0" tIns="0" bIns="0">
            <a:noAutofit/>
          </a:bodyPr>
          <a:p>
            <a:pPr>
              <a:lnSpc>
                <a:spcPct val="100000"/>
              </a:lnSpc>
            </a:pPr>
            <a:r>
              <a:rPr b="1" lang="fr-FR" sz="5400" spc="-1" strike="noStrike">
                <a:solidFill>
                  <a:srgbClr val="b870b8"/>
                </a:solidFill>
                <a:latin typeface="Rockwell"/>
                <a:ea typeface="DejaVu Sans"/>
              </a:rPr>
              <a:t>+</a:t>
            </a:r>
            <a:endParaRPr b="0" lang="fr-FR" sz="5400" spc="-1" strike="noStrike">
              <a:latin typeface="Arial"/>
            </a:endParaRPr>
          </a:p>
        </p:txBody>
      </p:sp>
      <p:sp>
        <p:nvSpPr>
          <p:cNvPr id="4" name="CustomShape 5"/>
          <p:cNvSpPr/>
          <p:nvPr/>
        </p:nvSpPr>
        <p:spPr>
          <a:xfrm>
            <a:off x="4624560" y="228600"/>
            <a:ext cx="2054520" cy="2036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a:off x="6802560" y="2377440"/>
            <a:ext cx="2054520" cy="203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7"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8210520" y="282600"/>
            <a:ext cx="639360" cy="1597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223200" y="228600"/>
            <a:ext cx="258120" cy="546480"/>
          </a:xfrm>
          <a:prstGeom prst="rect">
            <a:avLst/>
          </a:prstGeom>
          <a:noFill/>
          <a:ln>
            <a:noFill/>
          </a:ln>
        </p:spPr>
        <p:style>
          <a:lnRef idx="0"/>
          <a:fillRef idx="0"/>
          <a:effectRef idx="0"/>
          <a:fontRef idx="minor"/>
        </p:style>
        <p:txBody>
          <a:bodyPr lIns="0" rIns="0" tIns="0" bIns="0">
            <a:noAutofit/>
          </a:bodyPr>
          <a:p>
            <a:pPr>
              <a:lnSpc>
                <a:spcPct val="100000"/>
              </a:lnSpc>
            </a:pPr>
            <a:r>
              <a:rPr b="1" lang="fr-FR" sz="3600" spc="-1" strike="noStrike">
                <a:solidFill>
                  <a:srgbClr val="b870b8"/>
                </a:solidFill>
                <a:latin typeface="Rockwell"/>
                <a:ea typeface="DejaVu Sans"/>
              </a:rPr>
              <a:t>+</a:t>
            </a:r>
            <a:endParaRPr b="0" lang="fr-FR" sz="3600" spc="-1" strike="noStrike">
              <a:latin typeface="Arial"/>
            </a:endParaRPr>
          </a:p>
        </p:txBody>
      </p:sp>
      <p:sp>
        <p:nvSpPr>
          <p:cNvPr id="46" name="CustomShape 3"/>
          <p:cNvSpPr/>
          <p:nvPr/>
        </p:nvSpPr>
        <p:spPr>
          <a:xfrm>
            <a:off x="8068320" y="282600"/>
            <a:ext cx="88560" cy="1597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7" name="PlaceHolder 4"/>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48"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fr.wikipedia.org/wiki/Vitesse_supraluminique" TargetMode="External"/><Relationship Id="rId3" Type="http://schemas.openxmlformats.org/officeDocument/2006/relationships/hyperlink" Target="http://fr.wikipedia.org/wiki/Vitesse_supraluminique" TargetMode="External"/><Relationship Id="rId4" Type="http://schemas.openxmlformats.org/officeDocument/2006/relationships/hyperlink" Target="http://fr.wikipedia.org/wiki/Ansible%23cite_note-1" TargetMode="External"/><Relationship Id="rId5" Type="http://schemas.openxmlformats.org/officeDocument/2006/relationships/hyperlink" Target="http://fr.wikipedia.org/wiki/Ansible%23cite_note-1" TargetMode="External"/><Relationship Id="rId6" Type="http://schemas.openxmlformats.org/officeDocument/2006/relationships/hyperlink" Target="http://fr.wikipedia.org/wiki/Ursula_K._Le_Guin" TargetMode="External"/><Relationship Id="rId7" Type="http://schemas.openxmlformats.org/officeDocument/2006/relationships/hyperlink" Target="http://fr.wikipedia.org/wiki/Ursula_K._Le_Guin" TargetMode="External"/><Relationship Id="rId8" Type="http://schemas.openxmlformats.org/officeDocument/2006/relationships/hyperlink" Target="http://fr.wikipedia.org/wiki/Le_Monde_de_Rocannon" TargetMode="External"/><Relationship Id="rId9" Type="http://schemas.openxmlformats.org/officeDocument/2006/relationships/hyperlink" Target="http://fr.wikipedia.org/wiki/Le_Monde_de_Rocannon" TargetMode="External"/><Relationship Id="rId10" Type="http://schemas.openxmlformats.org/officeDocument/2006/relationships/hyperlink" Target="http://fr.wikipedia.org/wiki/Les_D&#233;poss&#233;d&#233;s" TargetMode="External"/><Relationship Id="rId1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71640" y="4581000"/>
            <a:ext cx="3310560" cy="169920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1800" spc="-1" strike="noStrike">
                <a:solidFill>
                  <a:srgbClr val="663366"/>
                </a:solidFill>
                <a:latin typeface="Rockwell"/>
                <a:ea typeface="DejaVu Sans"/>
              </a:rPr>
              <a:t>Configuration</a:t>
            </a:r>
            <a:endParaRPr b="0" lang="fr-FR" sz="1800" spc="-1" strike="noStrike">
              <a:latin typeface="Arial"/>
            </a:endParaRPr>
          </a:p>
          <a:p>
            <a:pPr>
              <a:lnSpc>
                <a:spcPct val="100000"/>
              </a:lnSpc>
            </a:pPr>
            <a:r>
              <a:rPr b="0" lang="fr-FR" sz="2800" spc="-1" strike="noStrike">
                <a:solidFill>
                  <a:srgbClr val="663366"/>
                </a:solidFill>
                <a:latin typeface="Rockwell"/>
                <a:ea typeface="DejaVu Sans"/>
              </a:rPr>
              <a:t>Management</a:t>
            </a:r>
            <a:br/>
            <a:r>
              <a:rPr b="0" lang="fr-FR" sz="2800" spc="-1" strike="noStrike">
                <a:solidFill>
                  <a:srgbClr val="663366"/>
                </a:solidFill>
                <a:latin typeface="Rockwell"/>
                <a:ea typeface="DejaVu Sans"/>
              </a:rPr>
              <a:t> </a:t>
            </a:r>
            <a:br/>
            <a:endParaRPr b="0" lang="fr-FR" sz="2800" spc="-1" strike="noStrike">
              <a:latin typeface="Arial"/>
            </a:endParaRPr>
          </a:p>
        </p:txBody>
      </p:sp>
      <p:sp>
        <p:nvSpPr>
          <p:cNvPr id="86" name="CustomShape 2"/>
          <p:cNvSpPr/>
          <p:nvPr/>
        </p:nvSpPr>
        <p:spPr>
          <a:xfrm>
            <a:off x="5436000" y="4725000"/>
            <a:ext cx="3306960" cy="12578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00"/>
              </a:spcBef>
            </a:pPr>
            <a:r>
              <a:rPr b="0" lang="fr-FR" sz="1400" spc="-1" strike="noStrike">
                <a:solidFill>
                  <a:srgbClr val="8b8b8b"/>
                </a:solidFill>
                <a:latin typeface="Rockwell"/>
                <a:ea typeface="DejaVu Sans"/>
              </a:rPr>
              <a:t>Jean-marc Pouchoulon  </a:t>
            </a:r>
            <a:endParaRPr b="0" lang="fr-FR" sz="1400" spc="-1" strike="noStrike">
              <a:latin typeface="Arial"/>
            </a:endParaRPr>
          </a:p>
          <a:p>
            <a:pPr>
              <a:lnSpc>
                <a:spcPct val="100000"/>
              </a:lnSpc>
              <a:spcBef>
                <a:spcPts val="300"/>
              </a:spcBef>
            </a:pPr>
            <a:r>
              <a:rPr b="0" lang="fr-FR" sz="1400" spc="-1" strike="noStrike">
                <a:solidFill>
                  <a:srgbClr val="8b8b8b"/>
                </a:solidFill>
                <a:latin typeface="Rockwell"/>
                <a:ea typeface="DejaVu Sans"/>
              </a:rPr>
              <a:t>Février 2022</a:t>
            </a:r>
            <a:endParaRPr b="0" lang="fr-FR" sz="1400" spc="-1" strike="noStrike">
              <a:latin typeface="Arial"/>
            </a:endParaRPr>
          </a:p>
          <a:p>
            <a:pPr>
              <a:lnSpc>
                <a:spcPct val="100000"/>
              </a:lnSpc>
              <a:spcBef>
                <a:spcPts val="300"/>
              </a:spcBef>
            </a:pPr>
            <a:endParaRPr b="0" lang="fr-FR" sz="1400" spc="-1" strike="noStrike">
              <a:latin typeface="Arial"/>
            </a:endParaRPr>
          </a:p>
          <a:p>
            <a:pPr>
              <a:lnSpc>
                <a:spcPct val="100000"/>
              </a:lnSpc>
              <a:spcBef>
                <a:spcPts val="300"/>
              </a:spcBef>
            </a:pPr>
            <a:endParaRPr b="0" lang="fr-FR" sz="1400" spc="-1" strike="noStrike">
              <a:latin typeface="Arial"/>
            </a:endParaRPr>
          </a:p>
        </p:txBody>
      </p:sp>
      <p:sp>
        <p:nvSpPr>
          <p:cNvPr id="87" name="CustomShape 3"/>
          <p:cNvSpPr/>
          <p:nvPr/>
        </p:nvSpPr>
        <p:spPr>
          <a:xfrm>
            <a:off x="63360" y="-136440"/>
            <a:ext cx="2140200" cy="2140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Briques de bases d’ANSIBLE</a:t>
            </a:r>
            <a:br/>
            <a:br/>
            <a:endParaRPr b="0" lang="fr-FR" sz="3600" spc="-1" strike="noStrike">
              <a:latin typeface="Arial"/>
            </a:endParaRPr>
          </a:p>
        </p:txBody>
      </p:sp>
      <p:sp>
        <p:nvSpPr>
          <p:cNvPr id="134" name="CustomShape 2"/>
          <p:cNvSpPr/>
          <p:nvPr/>
        </p:nvSpPr>
        <p:spPr>
          <a:xfrm>
            <a:off x="467640" y="1845000"/>
            <a:ext cx="7553520" cy="4142160"/>
          </a:xfrm>
          <a:prstGeom prst="rect">
            <a:avLst/>
          </a:prstGeom>
          <a:noFill/>
          <a:ln>
            <a:noFill/>
          </a:ln>
        </p:spPr>
        <p:style>
          <a:lnRef idx="0"/>
          <a:fillRef idx="0"/>
          <a:effectRef idx="0"/>
          <a:fontRef idx="minor"/>
        </p:style>
        <p:txBody>
          <a:bodyPr lIns="90000" rIns="90000" tIns="45000" bIns="45000">
            <a:normAutofit fontScale="1000"/>
          </a:bodyPr>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Un fichier de </a:t>
            </a:r>
            <a:r>
              <a:rPr b="0" lang="fr-FR" sz="8000" spc="-1" strike="noStrike">
                <a:solidFill>
                  <a:srgbClr val="fc5c00"/>
                </a:solidFill>
                <a:latin typeface="Rockwell"/>
                <a:ea typeface="DejaVu Sans"/>
              </a:rPr>
              <a:t>configuration</a:t>
            </a:r>
            <a:r>
              <a:rPr b="0" lang="fr-FR" sz="8000" spc="-1" strike="noStrike">
                <a:solidFill>
                  <a:srgbClr val="595959"/>
                </a:solidFill>
                <a:latin typeface="Rockwell"/>
                <a:ea typeface="DejaVu Sans"/>
              </a:rPr>
              <a:t> /</a:t>
            </a:r>
            <a:r>
              <a:rPr b="0" i="1" lang="fr-FR" sz="8000" spc="-1" strike="noStrike">
                <a:solidFill>
                  <a:srgbClr val="595959"/>
                </a:solidFill>
                <a:latin typeface="Rockwell"/>
                <a:ea typeface="DejaVu Sans"/>
              </a:rPr>
              <a:t>etc/</a:t>
            </a:r>
            <a:r>
              <a:rPr b="0" lang="fr-FR" sz="8000" spc="-1" strike="noStrike">
                <a:solidFill>
                  <a:srgbClr val="595959"/>
                </a:solidFill>
                <a:latin typeface="Rockwell"/>
                <a:ea typeface="DejaVu Sans"/>
              </a:rPr>
              <a:t>ansible/ansible.cfg</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Un fichier </a:t>
            </a:r>
            <a:r>
              <a:rPr b="0" lang="fr-FR" sz="8000" spc="-1" strike="noStrike">
                <a:solidFill>
                  <a:srgbClr val="ff0000"/>
                </a:solidFill>
                <a:latin typeface="Rockwell"/>
                <a:ea typeface="DejaVu Sans"/>
              </a:rPr>
              <a:t>hosts</a:t>
            </a:r>
            <a:r>
              <a:rPr b="0" lang="fr-FR" sz="8000" spc="-1" strike="noStrike">
                <a:solidFill>
                  <a:srgbClr val="595959"/>
                </a:solidFill>
                <a:latin typeface="Rockwell"/>
                <a:ea typeface="DejaVu Sans"/>
              </a:rPr>
              <a:t> comprenant des </a:t>
            </a:r>
            <a:r>
              <a:rPr b="0" lang="fr-FR" sz="8000" spc="-1" strike="noStrike">
                <a:solidFill>
                  <a:srgbClr val="ff0000"/>
                </a:solidFill>
                <a:latin typeface="Rockwell"/>
                <a:ea typeface="DejaVu Sans"/>
              </a:rPr>
              <a:t>groupes</a:t>
            </a:r>
            <a:r>
              <a:rPr b="0" lang="fr-FR" sz="8000" spc="-1" strike="noStrike">
                <a:solidFill>
                  <a:srgbClr val="595959"/>
                </a:solidFill>
                <a:latin typeface="Rockwell"/>
                <a:ea typeface="DejaVu Sans"/>
              </a:rPr>
              <a:t> de serveurs.</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modules Ansible</a:t>
            </a:r>
            <a:r>
              <a:rPr b="0" lang="fr-FR" sz="8000" spc="-1" strike="noStrike">
                <a:solidFill>
                  <a:srgbClr val="595959"/>
                </a:solidFill>
                <a:latin typeface="Rockwell"/>
                <a:ea typeface="DejaVu Sans"/>
              </a:rPr>
              <a:t> ( apt yum copy mysql …).</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Une couche de </a:t>
            </a:r>
            <a:r>
              <a:rPr b="0" lang="fr-FR" sz="8000" spc="-1" strike="noStrike">
                <a:solidFill>
                  <a:srgbClr val="ff0000"/>
                </a:solidFill>
                <a:latin typeface="Rockwell"/>
                <a:ea typeface="DejaVu Sans"/>
              </a:rPr>
              <a:t>transport</a:t>
            </a:r>
            <a:r>
              <a:rPr b="0" lang="fr-FR" sz="8000" spc="-1" strike="noStrike">
                <a:solidFill>
                  <a:srgbClr val="595959"/>
                </a:solidFill>
                <a:latin typeface="Rockwell"/>
                <a:ea typeface="DejaVu Sans"/>
              </a:rPr>
              <a:t> SSH ( optionnel 0mq).</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Playbook </a:t>
            </a:r>
            <a:r>
              <a:rPr b="0" lang="fr-FR" sz="8000" spc="-1" strike="noStrike">
                <a:solidFill>
                  <a:srgbClr val="595959"/>
                </a:solidFill>
                <a:latin typeface="Rockwell"/>
                <a:ea typeface="DejaVu Sans"/>
              </a:rPr>
              <a:t>( listes de commandes).</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Templates</a:t>
            </a:r>
            <a:r>
              <a:rPr b="0" lang="fr-FR" sz="8000" spc="-1" strike="noStrike">
                <a:solidFill>
                  <a:srgbClr val="595959"/>
                </a:solidFill>
                <a:latin typeface="Rockwell"/>
                <a:ea typeface="DejaVu Sans"/>
              </a:rPr>
              <a:t> ( des fichiers avec des variables permettant la personnalisation).</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Facts</a:t>
            </a:r>
            <a:r>
              <a:rPr b="0" lang="fr-FR" sz="8000" spc="-1" strike="noStrike">
                <a:solidFill>
                  <a:srgbClr val="595959"/>
                </a:solidFill>
                <a:latin typeface="Rockwell"/>
                <a:ea typeface="DejaVu Sans"/>
              </a:rPr>
              <a:t> ( des infos récupérées sur le serveur distant).</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rôles</a:t>
            </a:r>
            <a:r>
              <a:rPr b="0" lang="fr-FR" sz="8000" spc="-1" strike="noStrike">
                <a:solidFill>
                  <a:srgbClr val="595959"/>
                </a:solidFill>
                <a:latin typeface="Rockwell"/>
                <a:ea typeface="DejaVu Sans"/>
              </a:rPr>
              <a:t> afin d’organiser la prod. </a:t>
            </a:r>
            <a:endParaRPr b="0" lang="fr-FR" sz="8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8000" spc="-1" strike="noStrike">
                <a:solidFill>
                  <a:srgbClr val="595959"/>
                </a:solidFill>
                <a:latin typeface="Rockwell"/>
                <a:ea typeface="DejaVu Sans"/>
              </a:rPr>
              <a:t>  </a:t>
            </a:r>
            <a:r>
              <a:rPr b="0" lang="fr-FR" sz="8000" spc="-1" strike="noStrike">
                <a:solidFill>
                  <a:srgbClr val="595959"/>
                </a:solidFill>
                <a:latin typeface="Rockwell"/>
                <a:ea typeface="DejaVu Sans"/>
              </a:rPr>
              <a:t>Des </a:t>
            </a:r>
            <a:r>
              <a:rPr b="0" lang="fr-FR" sz="8000" spc="-1" strike="noStrike">
                <a:solidFill>
                  <a:srgbClr val="ff0000"/>
                </a:solidFill>
                <a:latin typeface="Rockwell"/>
                <a:ea typeface="DejaVu Sans"/>
              </a:rPr>
              <a:t>collections</a:t>
            </a:r>
            <a:r>
              <a:rPr b="0" lang="fr-FR" sz="8000" spc="-1" strike="noStrike">
                <a:solidFill>
                  <a:srgbClr val="595959"/>
                </a:solidFill>
                <a:latin typeface="Rockwell"/>
                <a:ea typeface="DejaVu Sans"/>
              </a:rPr>
              <a:t> qui contiennent des modules maintenus par des tiers. (cisco, arista et bien d’autres)</a:t>
            </a:r>
            <a:endParaRPr b="0" lang="fr-FR" sz="8000" spc="-1" strike="noStrike">
              <a:latin typeface="Arial"/>
            </a:endParaRPr>
          </a:p>
          <a:p>
            <a:pPr marL="68760">
              <a:lnSpc>
                <a:spcPct val="100000"/>
              </a:lnSpc>
              <a:spcBef>
                <a:spcPts val="2001"/>
              </a:spcBef>
            </a:pPr>
            <a:endParaRPr b="0" lang="fr-FR" sz="8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Fonctionnement d’Ansible</a:t>
            </a:r>
            <a:endParaRPr b="0" lang="fr-FR" sz="3600" spc="-1" strike="noStrike">
              <a:latin typeface="Arial"/>
            </a:endParaRPr>
          </a:p>
        </p:txBody>
      </p:sp>
      <p:sp>
        <p:nvSpPr>
          <p:cNvPr id="136"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Autofit/>
          </a:bodyPr>
          <a:p>
            <a:pPr marL="68760">
              <a:lnSpc>
                <a:spcPct val="100000"/>
              </a:lnSpc>
              <a:spcBef>
                <a:spcPts val="2001"/>
              </a:spcBef>
            </a:pPr>
            <a:r>
              <a:rPr b="0" lang="fr-FR" sz="2000" spc="-1" strike="noStrike">
                <a:solidFill>
                  <a:srgbClr val="595959"/>
                </a:solidFill>
                <a:latin typeface="Rockwell"/>
                <a:ea typeface="DejaVu Sans"/>
              </a:rPr>
              <a:t>Ansible copie ce dont il a besoin sur le serveur distant via la couche transport , exécute les commandes et renvoie un Ok ou un KO au format JSON.</a:t>
            </a:r>
            <a:endParaRPr b="0" lang="fr-FR" sz="2000" spc="-1" strike="noStrike">
              <a:latin typeface="Arial"/>
            </a:endParaRPr>
          </a:p>
          <a:p>
            <a:pPr marL="68760">
              <a:lnSpc>
                <a:spcPct val="100000"/>
              </a:lnSpc>
              <a:spcBef>
                <a:spcPts val="2001"/>
              </a:spcBef>
            </a:pPr>
            <a:r>
              <a:rPr b="0" lang="fr-FR" sz="2000" spc="-1" strike="noStrike">
                <a:solidFill>
                  <a:srgbClr val="595959"/>
                </a:solidFill>
                <a:latin typeface="Rockwell"/>
                <a:ea typeface="DejaVu Sans"/>
              </a:rPr>
              <a:t>Le tout est </a:t>
            </a:r>
            <a:r>
              <a:rPr b="0" lang="fr-FR" sz="2000" spc="-1" strike="noStrike">
                <a:solidFill>
                  <a:srgbClr val="ff0000"/>
                </a:solidFill>
                <a:latin typeface="Rockwell"/>
                <a:ea typeface="DejaVu Sans"/>
              </a:rPr>
              <a:t>idempotent</a:t>
            </a:r>
            <a:r>
              <a:rPr b="0" lang="fr-FR" sz="2000" spc="-1" strike="noStrike">
                <a:solidFill>
                  <a:srgbClr val="595959"/>
                </a:solidFill>
                <a:latin typeface="Rockwell"/>
                <a:ea typeface="DejaVu Sans"/>
              </a:rPr>
              <a:t>.</a:t>
            </a:r>
            <a:endParaRPr b="0" lang="fr-FR" sz="2000" spc="-1" strike="noStrike">
              <a:latin typeface="Arial"/>
            </a:endParaRPr>
          </a:p>
          <a:p>
            <a:pPr marL="68760">
              <a:lnSpc>
                <a:spcPct val="100000"/>
              </a:lnSpc>
              <a:spcBef>
                <a:spcPts val="2001"/>
              </a:spcBef>
            </a:pPr>
            <a:r>
              <a:rPr b="0" lang="fr-FR" sz="2000" spc="-1" strike="noStrike">
                <a:solidFill>
                  <a:srgbClr val="595959"/>
                </a:solidFill>
                <a:latin typeface="Rockwell"/>
                <a:ea typeface="DejaVu Sans"/>
              </a:rPr>
              <a:t>En général on créé des </a:t>
            </a:r>
            <a:endParaRPr b="0" lang="fr-FR" sz="2000" spc="-1" strike="noStrike">
              <a:latin typeface="Arial"/>
            </a:endParaRPr>
          </a:p>
          <a:p>
            <a:pPr marL="68760">
              <a:lnSpc>
                <a:spcPct val="100000"/>
              </a:lnSpc>
              <a:spcBef>
                <a:spcPts val="2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Les variables</a:t>
            </a:r>
            <a:endParaRPr b="0" lang="fr-FR" sz="3600" spc="-1" strike="noStrike">
              <a:latin typeface="Arial"/>
            </a:endParaRPr>
          </a:p>
        </p:txBody>
      </p:sp>
      <p:sp>
        <p:nvSpPr>
          <p:cNvPr id="138" name="CustomShape 2"/>
          <p:cNvSpPr/>
          <p:nvPr/>
        </p:nvSpPr>
        <p:spPr>
          <a:xfrm>
            <a:off x="504000" y="2016000"/>
            <a:ext cx="3742560" cy="444024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Définition des variables dans un playbook ou dans un fichier listé dans le playbook ou encore dans le fichier host. (on peut définir des variables par machine ou groupe de machines) ou dans l’arborescence d’un projet.</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La variable est traduite dans le playbook grâce aux double-parenthèses {{   }}</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p:txBody>
      </p:sp>
      <p:pic>
        <p:nvPicPr>
          <p:cNvPr id="139" name="" descr=""/>
          <p:cNvPicPr/>
          <p:nvPr/>
        </p:nvPicPr>
        <p:blipFill>
          <a:blip r:embed="rId1"/>
          <a:stretch/>
        </p:blipFill>
        <p:spPr>
          <a:xfrm>
            <a:off x="4425480" y="1384920"/>
            <a:ext cx="1693080" cy="845640"/>
          </a:xfrm>
          <a:prstGeom prst="rect">
            <a:avLst/>
          </a:prstGeom>
          <a:ln>
            <a:noFill/>
          </a:ln>
        </p:spPr>
      </p:pic>
      <p:pic>
        <p:nvPicPr>
          <p:cNvPr id="140" name="" descr=""/>
          <p:cNvPicPr/>
          <p:nvPr/>
        </p:nvPicPr>
        <p:blipFill>
          <a:blip r:embed="rId2"/>
          <a:stretch/>
        </p:blipFill>
        <p:spPr>
          <a:xfrm>
            <a:off x="4392000" y="2493360"/>
            <a:ext cx="1836000" cy="817200"/>
          </a:xfrm>
          <a:prstGeom prst="rect">
            <a:avLst/>
          </a:prstGeom>
          <a:ln>
            <a:noFill/>
          </a:ln>
        </p:spPr>
      </p:pic>
      <p:pic>
        <p:nvPicPr>
          <p:cNvPr id="141" name="" descr=""/>
          <p:cNvPicPr/>
          <p:nvPr/>
        </p:nvPicPr>
        <p:blipFill>
          <a:blip r:embed="rId3"/>
          <a:stretch/>
        </p:blipFill>
        <p:spPr>
          <a:xfrm>
            <a:off x="4104000" y="5040000"/>
            <a:ext cx="3845520" cy="1712160"/>
          </a:xfrm>
          <a:prstGeom prst="rect">
            <a:avLst/>
          </a:prstGeom>
          <a:ln>
            <a:noFill/>
          </a:ln>
        </p:spPr>
      </p:pic>
      <p:pic>
        <p:nvPicPr>
          <p:cNvPr id="142" name="" descr=""/>
          <p:cNvPicPr/>
          <p:nvPr/>
        </p:nvPicPr>
        <p:blipFill>
          <a:blip r:embed="rId4"/>
          <a:stretch/>
        </p:blipFill>
        <p:spPr>
          <a:xfrm>
            <a:off x="4392000" y="3456000"/>
            <a:ext cx="1521720" cy="1255320"/>
          </a:xfrm>
          <a:prstGeom prst="rect">
            <a:avLst/>
          </a:prstGeom>
          <a:ln>
            <a:noFill/>
          </a:ln>
        </p:spPr>
      </p:pic>
      <p:pic>
        <p:nvPicPr>
          <p:cNvPr id="143" name="" descr=""/>
          <p:cNvPicPr/>
          <p:nvPr/>
        </p:nvPicPr>
        <p:blipFill>
          <a:blip r:embed="rId5"/>
          <a:stretch/>
        </p:blipFill>
        <p:spPr>
          <a:xfrm>
            <a:off x="6336000" y="2088000"/>
            <a:ext cx="2483640" cy="2598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Les variables</a:t>
            </a:r>
            <a:endParaRPr b="0" lang="fr-FR" sz="3600" spc="-1" strike="noStrike">
              <a:latin typeface="Arial"/>
            </a:endParaRPr>
          </a:p>
        </p:txBody>
      </p:sp>
      <p:sp>
        <p:nvSpPr>
          <p:cNvPr id="145" name="CustomShape 2"/>
          <p:cNvSpPr/>
          <p:nvPr/>
        </p:nvSpPr>
        <p:spPr>
          <a:xfrm>
            <a:off x="432000" y="2317680"/>
            <a:ext cx="3742560" cy="239256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Capturer une variable avec register et afficher avec debug</a:t>
            </a: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a:lnSpc>
                <a:spcPct val="100000"/>
              </a:lnSpc>
            </a:pPr>
            <a:endParaRPr b="0" lang="fr-FR" sz="1800" spc="-1" strike="noStrike">
              <a:latin typeface="Arial"/>
            </a:endParaRPr>
          </a:p>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Itérer à l’aide des variables</a:t>
            </a:r>
            <a:endParaRPr b="0" lang="fr-FR" sz="1800" spc="-1" strike="noStrike">
              <a:latin typeface="Arial"/>
            </a:endParaRPr>
          </a:p>
        </p:txBody>
      </p:sp>
      <p:pic>
        <p:nvPicPr>
          <p:cNvPr id="146" name="" descr=""/>
          <p:cNvPicPr/>
          <p:nvPr/>
        </p:nvPicPr>
        <p:blipFill>
          <a:blip r:embed="rId1"/>
          <a:stretch/>
        </p:blipFill>
        <p:spPr>
          <a:xfrm>
            <a:off x="4502520" y="2264400"/>
            <a:ext cx="4045680" cy="2331360"/>
          </a:xfrm>
          <a:prstGeom prst="rect">
            <a:avLst/>
          </a:prstGeom>
          <a:ln>
            <a:noFill/>
          </a:ln>
        </p:spPr>
      </p:pic>
      <p:pic>
        <p:nvPicPr>
          <p:cNvPr id="147" name="" descr=""/>
          <p:cNvPicPr/>
          <p:nvPr/>
        </p:nvPicPr>
        <p:blipFill>
          <a:blip r:embed="rId2"/>
          <a:stretch/>
        </p:blipFill>
        <p:spPr>
          <a:xfrm>
            <a:off x="4604760" y="4617360"/>
            <a:ext cx="3331440" cy="2026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 </a:t>
            </a:r>
            <a:r>
              <a:rPr b="0" lang="fr-FR" sz="3600" spc="-1" strike="noStrike">
                <a:solidFill>
                  <a:srgbClr val="663366"/>
                </a:solidFill>
                <a:latin typeface="Rockwell"/>
                <a:ea typeface="DejaVu Sans"/>
              </a:rPr>
              <a:t>when = if</a:t>
            </a:r>
            <a:endParaRPr b="0" lang="fr-FR" sz="3600" spc="-1" strike="noStrike">
              <a:latin typeface="Arial"/>
            </a:endParaRPr>
          </a:p>
        </p:txBody>
      </p:sp>
      <p:sp>
        <p:nvSpPr>
          <p:cNvPr id="149" name="CustomShape 2"/>
          <p:cNvSpPr/>
          <p:nvPr/>
        </p:nvSpPr>
        <p:spPr>
          <a:xfrm>
            <a:off x="432000" y="2317680"/>
            <a:ext cx="3742560" cy="111276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C’est une façon de faire des tests et de valider la présence d’un élément y compris dans une variable</a:t>
            </a:r>
            <a:endParaRPr b="0" lang="fr-FR" sz="1800" spc="-1" strike="noStrike">
              <a:latin typeface="Arial"/>
            </a:endParaRPr>
          </a:p>
        </p:txBody>
      </p:sp>
      <p:pic>
        <p:nvPicPr>
          <p:cNvPr id="150" name="" descr=""/>
          <p:cNvPicPr/>
          <p:nvPr/>
        </p:nvPicPr>
        <p:blipFill>
          <a:blip r:embed="rId1"/>
          <a:stretch/>
        </p:blipFill>
        <p:spPr>
          <a:xfrm>
            <a:off x="4575960" y="2036880"/>
            <a:ext cx="4379040" cy="2645640"/>
          </a:xfrm>
          <a:prstGeom prst="rect">
            <a:avLst/>
          </a:prstGeom>
          <a:ln>
            <a:noFill/>
          </a:ln>
        </p:spPr>
      </p:pic>
      <p:pic>
        <p:nvPicPr>
          <p:cNvPr id="151" name="" descr=""/>
          <p:cNvPicPr/>
          <p:nvPr/>
        </p:nvPicPr>
        <p:blipFill>
          <a:blip r:embed="rId2"/>
          <a:stretch/>
        </p:blipFill>
        <p:spPr>
          <a:xfrm>
            <a:off x="4687200" y="4784760"/>
            <a:ext cx="3912480" cy="1264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Tag </a:t>
            </a:r>
            <a:endParaRPr b="0" lang="fr-FR" sz="3600" spc="-1" strike="noStrike">
              <a:latin typeface="Arial"/>
            </a:endParaRPr>
          </a:p>
        </p:txBody>
      </p:sp>
      <p:sp>
        <p:nvSpPr>
          <p:cNvPr id="153" name="CustomShape 2"/>
          <p:cNvSpPr/>
          <p:nvPr/>
        </p:nvSpPr>
        <p:spPr>
          <a:xfrm>
            <a:off x="257040" y="2248920"/>
            <a:ext cx="5677560" cy="111276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fr-FR" sz="1800" spc="-1" strike="noStrike">
                <a:solidFill>
                  <a:srgbClr val="000000"/>
                </a:solidFill>
                <a:latin typeface="Arial"/>
                <a:ea typeface="DejaVu Sans"/>
              </a:rPr>
              <a:t>On peut tagger une tâche pour la rejouer spécifiquement</a:t>
            </a:r>
            <a:endParaRPr b="0" lang="fr-FR" sz="1800" spc="-1" strike="noStrike">
              <a:latin typeface="Arial"/>
            </a:endParaRPr>
          </a:p>
          <a:p>
            <a:pPr marL="216000" indent="-214560">
              <a:lnSpc>
                <a:spcPct val="100000"/>
              </a:lnSpc>
              <a:buClr>
                <a:srgbClr val="000000"/>
              </a:buClr>
              <a:buSzPct val="45000"/>
              <a:buFont typeface="Wingdings" charset="2"/>
              <a:buChar char=""/>
            </a:pPr>
            <a:r>
              <a:rPr b="0" lang="fr-FR" sz="1800" spc="-1" strike="noStrike">
                <a:solidFill>
                  <a:srgbClr val="43c330"/>
                </a:solidFill>
                <a:latin typeface="Arial"/>
                <a:ea typeface="DejaVu Sans"/>
              </a:rPr>
              <a:t>ansible-playbook example.yml --tags "ssh,commun"</a:t>
            </a:r>
            <a:endParaRPr b="0" lang="fr-FR" sz="1800" spc="-1" strike="noStrike">
              <a:latin typeface="Arial"/>
            </a:endParaRPr>
          </a:p>
        </p:txBody>
      </p:sp>
      <p:pic>
        <p:nvPicPr>
          <p:cNvPr id="154" name="" descr=""/>
          <p:cNvPicPr/>
          <p:nvPr/>
        </p:nvPicPr>
        <p:blipFill>
          <a:blip r:embed="rId1"/>
          <a:stretch/>
        </p:blipFill>
        <p:spPr>
          <a:xfrm>
            <a:off x="5858280" y="1999800"/>
            <a:ext cx="3216960" cy="450288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Facts</a:t>
            </a:r>
            <a:endParaRPr b="0" lang="fr-FR" sz="3600" spc="-1" strike="noStrike">
              <a:latin typeface="Arial"/>
            </a:endParaRPr>
          </a:p>
        </p:txBody>
      </p:sp>
      <p:sp>
        <p:nvSpPr>
          <p:cNvPr id="156" name="CustomShape 2"/>
          <p:cNvSpPr/>
          <p:nvPr/>
        </p:nvSpPr>
        <p:spPr>
          <a:xfrm>
            <a:off x="1043640" y="2323800"/>
            <a:ext cx="3381480" cy="3506040"/>
          </a:xfrm>
          <a:prstGeom prst="rect">
            <a:avLst/>
          </a:prstGeom>
          <a:noFill/>
          <a:ln>
            <a:noFill/>
          </a:ln>
        </p:spPr>
        <p:style>
          <a:lnRef idx="0"/>
          <a:fillRef idx="0"/>
          <a:effectRef idx="0"/>
          <a:fontRef idx="minor"/>
        </p:style>
        <p:txBody>
          <a:bodyPr lIns="90000" rIns="90000" tIns="45000" bIns="45000">
            <a:noAutofit/>
          </a:bodyPr>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Ansible permet de lister des facts sur une machine distante et d’utiliser les renseignements fournis dans les templates ou les tests sur les playbook </a:t>
            </a:r>
            <a:endParaRPr b="0" lang="fr-FR" sz="2000" spc="-1" strike="noStrike">
              <a:latin typeface="Arial"/>
            </a:endParaRPr>
          </a:p>
        </p:txBody>
      </p:sp>
      <p:pic>
        <p:nvPicPr>
          <p:cNvPr id="157" name="Picture 2" descr=""/>
          <p:cNvPicPr/>
          <p:nvPr/>
        </p:nvPicPr>
        <p:blipFill>
          <a:blip r:embed="rId1"/>
          <a:stretch/>
        </p:blipFill>
        <p:spPr>
          <a:xfrm>
            <a:off x="4572000" y="1917000"/>
            <a:ext cx="4254840" cy="4492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Templates </a:t>
            </a:r>
            <a:endParaRPr b="0" lang="fr-FR" sz="3600" spc="-1" strike="noStrike">
              <a:latin typeface="Arial"/>
            </a:endParaRPr>
          </a:p>
        </p:txBody>
      </p:sp>
      <p:pic>
        <p:nvPicPr>
          <p:cNvPr id="159" name="Espace réservé du contenu 3" descr=""/>
          <p:cNvPicPr/>
          <p:nvPr/>
        </p:nvPicPr>
        <p:blipFill>
          <a:blip r:embed="rId1"/>
          <a:srcRect l="0" t="6444" r="0" b="6444"/>
          <a:stretch/>
        </p:blipFill>
        <p:spPr>
          <a:xfrm>
            <a:off x="498600" y="1981080"/>
            <a:ext cx="7553520" cy="4142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fr-FR" sz="3600" spc="-1" strike="noStrike">
                <a:solidFill>
                  <a:srgbClr val="663366"/>
                </a:solidFill>
                <a:latin typeface="Rockwell"/>
                <a:ea typeface="DejaVu Sans"/>
              </a:rPr>
              <a:t>Les templates peuvent utiliser les facts pour générer des fichiers de conf sur mesure</a:t>
            </a:r>
            <a:endParaRPr b="0" lang="fr-FR" sz="3600" spc="-1" strike="noStrike">
              <a:latin typeface="Arial"/>
            </a:endParaRPr>
          </a:p>
        </p:txBody>
      </p:sp>
      <p:sp>
        <p:nvSpPr>
          <p:cNvPr id="161" name="CustomShape 2"/>
          <p:cNvSpPr/>
          <p:nvPr/>
        </p:nvSpPr>
        <p:spPr>
          <a:xfrm>
            <a:off x="1043640" y="2323800"/>
            <a:ext cx="2877480" cy="3506040"/>
          </a:xfrm>
          <a:prstGeom prst="rect">
            <a:avLst/>
          </a:prstGeom>
          <a:noFill/>
          <a:ln>
            <a:noFill/>
          </a:ln>
        </p:spPr>
        <p:style>
          <a:lnRef idx="0"/>
          <a:fillRef idx="0"/>
          <a:effectRef idx="0"/>
          <a:fontRef idx="minor"/>
        </p:style>
      </p:sp>
      <p:pic>
        <p:nvPicPr>
          <p:cNvPr id="162" name="Picture 2" descr=""/>
          <p:cNvPicPr/>
          <p:nvPr/>
        </p:nvPicPr>
        <p:blipFill>
          <a:blip r:embed="rId1"/>
          <a:stretch/>
        </p:blipFill>
        <p:spPr>
          <a:xfrm>
            <a:off x="1043640" y="2277000"/>
            <a:ext cx="7530120" cy="3778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fr-FR" sz="3600" spc="-1" strike="noStrike">
                <a:solidFill>
                  <a:srgbClr val="663366"/>
                </a:solidFill>
                <a:latin typeface="Rockwell"/>
                <a:ea typeface="DejaVu Sans"/>
              </a:rPr>
              <a:t>Les templates peuvent utiliser les facts pour générer des fichiers de conf sur mesure</a:t>
            </a:r>
            <a:endParaRPr b="0" lang="fr-FR" sz="3600" spc="-1" strike="noStrike">
              <a:latin typeface="Arial"/>
            </a:endParaRPr>
          </a:p>
        </p:txBody>
      </p:sp>
      <p:sp>
        <p:nvSpPr>
          <p:cNvPr id="164" name="CustomShape 2"/>
          <p:cNvSpPr/>
          <p:nvPr/>
        </p:nvSpPr>
        <p:spPr>
          <a:xfrm>
            <a:off x="1043640" y="2323800"/>
            <a:ext cx="2877480" cy="3506040"/>
          </a:xfrm>
          <a:prstGeom prst="rect">
            <a:avLst/>
          </a:prstGeom>
          <a:noFill/>
          <a:ln>
            <a:noFill/>
          </a:ln>
        </p:spPr>
        <p:style>
          <a:lnRef idx="0"/>
          <a:fillRef idx="0"/>
          <a:effectRef idx="0"/>
          <a:fontRef idx="minor"/>
        </p:style>
      </p:sp>
      <p:sp>
        <p:nvSpPr>
          <p:cNvPr id="165" name="CustomShape 3"/>
          <p:cNvSpPr/>
          <p:nvPr/>
        </p:nvSpPr>
        <p:spPr>
          <a:xfrm>
            <a:off x="216000" y="2448000"/>
            <a:ext cx="8710200" cy="158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200" spc="-1" strike="noStrike">
                <a:solidFill>
                  <a:srgbClr val="000000"/>
                </a:solidFill>
                <a:latin typeface="Arial"/>
                <a:ea typeface="DejaVu Sans"/>
              </a:rPr>
              <a:t>ansible host-pattern -m module [-a 'module arguments'] [-i inventory]</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rmAutofit fontScale="94000"/>
          </a:bodyPr>
          <a:p>
            <a:pPr>
              <a:lnSpc>
                <a:spcPct val="100000"/>
              </a:lnSpc>
            </a:pPr>
            <a:r>
              <a:rPr b="0" lang="fr-FR" sz="3600" spc="-1" strike="noStrike">
                <a:solidFill>
                  <a:srgbClr val="663366"/>
                </a:solidFill>
                <a:latin typeface="Rockwell"/>
                <a:ea typeface="DejaVu Sans"/>
              </a:rPr>
              <a:t>Autant d’admin que de façon de configurer….</a:t>
            </a:r>
            <a:endParaRPr b="0" lang="fr-FR" sz="3600" spc="-1" strike="noStrike">
              <a:latin typeface="Arial"/>
            </a:endParaRPr>
          </a:p>
        </p:txBody>
      </p:sp>
      <p:sp>
        <p:nvSpPr>
          <p:cNvPr id="89"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rmAutofit/>
          </a:bodyPr>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Donner à deux sysadmin deux serveurs à configurer et vous aurez deux résultats différents alors que les machines sont supposées être identiques. C’est ce qu’on appelle le DRIFT.</a:t>
            </a:r>
            <a:endParaRPr b="0" lang="fr-FR" sz="2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Le DRIFT a des effets de bords importants. Il faut donc trouver des outils pour industrialiser.</a:t>
            </a:r>
            <a:endParaRPr b="0" lang="fr-FR" sz="2000" spc="-1" strike="noStrike">
              <a:latin typeface="Arial"/>
            </a:endParaRPr>
          </a:p>
          <a:p>
            <a:pPr>
              <a:lnSpc>
                <a:spcPct val="100000"/>
              </a:lnSpc>
              <a:spcBef>
                <a:spcPts val="2001"/>
              </a:spcBef>
            </a:pPr>
            <a:endParaRPr b="0" lang="fr-FR" sz="2000" spc="-1" strike="noStrike">
              <a:latin typeface="Arial"/>
            </a:endParaRPr>
          </a:p>
        </p:txBody>
      </p:sp>
      <p:pic>
        <p:nvPicPr>
          <p:cNvPr id="90" name="Image 3" descr=""/>
          <p:cNvPicPr/>
          <p:nvPr/>
        </p:nvPicPr>
        <p:blipFill>
          <a:blip r:embed="rId1"/>
          <a:stretch/>
        </p:blipFill>
        <p:spPr>
          <a:xfrm>
            <a:off x="2627640" y="4149000"/>
            <a:ext cx="3807000" cy="21308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98600" y="484200"/>
            <a:ext cx="7553520" cy="1113120"/>
          </a:xfrm>
          <a:prstGeom prst="rect">
            <a:avLst/>
          </a:prstGeom>
          <a:noFill/>
          <a:ln>
            <a:noFill/>
          </a:ln>
        </p:spPr>
        <p:style>
          <a:lnRef idx="0"/>
          <a:fillRef idx="0"/>
          <a:effectRef idx="0"/>
          <a:fontRef idx="minor"/>
        </p:style>
      </p:sp>
      <p:sp>
        <p:nvSpPr>
          <p:cNvPr id="167" name="CustomShape 2"/>
          <p:cNvSpPr/>
          <p:nvPr/>
        </p:nvSpPr>
        <p:spPr>
          <a:xfrm>
            <a:off x="498600" y="1981080"/>
            <a:ext cx="7553520" cy="4142160"/>
          </a:xfrm>
          <a:prstGeom prst="rect">
            <a:avLst/>
          </a:prstGeom>
          <a:noFill/>
          <a:ln>
            <a:noFill/>
          </a:ln>
        </p:spPr>
        <p:style>
          <a:lnRef idx="0"/>
          <a:fillRef idx="0"/>
          <a:effectRef idx="0"/>
          <a:fontRef idx="minor"/>
        </p:style>
      </p:sp>
      <p:pic>
        <p:nvPicPr>
          <p:cNvPr id="168" name="Picture 2" descr=""/>
          <p:cNvPicPr/>
          <p:nvPr/>
        </p:nvPicPr>
        <p:blipFill>
          <a:blip r:embed="rId1"/>
          <a:stretch/>
        </p:blipFill>
        <p:spPr>
          <a:xfrm>
            <a:off x="395640" y="332640"/>
            <a:ext cx="8278200" cy="6207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98600" y="484200"/>
            <a:ext cx="7553520" cy="1113120"/>
          </a:xfrm>
          <a:prstGeom prst="rect">
            <a:avLst/>
          </a:prstGeom>
          <a:noFill/>
          <a:ln>
            <a:noFill/>
          </a:ln>
        </p:spPr>
        <p:style>
          <a:lnRef idx="0"/>
          <a:fillRef idx="0"/>
          <a:effectRef idx="0"/>
          <a:fontRef idx="minor"/>
        </p:style>
      </p:sp>
      <p:sp>
        <p:nvSpPr>
          <p:cNvPr id="170" name="CustomShape 2"/>
          <p:cNvSpPr/>
          <p:nvPr/>
        </p:nvSpPr>
        <p:spPr>
          <a:xfrm>
            <a:off x="498600" y="1981080"/>
            <a:ext cx="7553520" cy="4142160"/>
          </a:xfrm>
          <a:prstGeom prst="rect">
            <a:avLst/>
          </a:prstGeom>
          <a:noFill/>
          <a:ln>
            <a:noFill/>
          </a:ln>
        </p:spPr>
        <p:style>
          <a:lnRef idx="0"/>
          <a:fillRef idx="0"/>
          <a:effectRef idx="0"/>
          <a:fontRef idx="minor"/>
        </p:style>
      </p:sp>
      <p:pic>
        <p:nvPicPr>
          <p:cNvPr id="171" name="Picture 2" descr=""/>
          <p:cNvPicPr/>
          <p:nvPr/>
        </p:nvPicPr>
        <p:blipFill>
          <a:blip r:embed="rId1"/>
          <a:stretch/>
        </p:blipFill>
        <p:spPr>
          <a:xfrm>
            <a:off x="467640" y="332640"/>
            <a:ext cx="8422200" cy="61898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Commandes intéressantes</a:t>
            </a:r>
            <a:endParaRPr b="0" lang="fr-FR" sz="3600" spc="-1" strike="noStrike">
              <a:latin typeface="Arial"/>
            </a:endParaRPr>
          </a:p>
        </p:txBody>
      </p:sp>
      <p:sp>
        <p:nvSpPr>
          <p:cNvPr id="173"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001"/>
              </a:spcBef>
            </a:pPr>
            <a:r>
              <a:rPr b="0" lang="fr-FR" sz="1800" spc="-1" strike="noStrike">
                <a:solidFill>
                  <a:srgbClr val="43c330"/>
                </a:solidFill>
                <a:latin typeface="Rockwell"/>
                <a:ea typeface="DejaVu Sans"/>
              </a:rPr>
              <a:t>ansible -vvvv</a:t>
            </a:r>
            <a:endParaRPr b="0" lang="fr-FR" sz="1800" spc="-1" strike="noStrike">
              <a:latin typeface="Arial"/>
            </a:endParaRPr>
          </a:p>
          <a:p>
            <a:pPr>
              <a:lnSpc>
                <a:spcPct val="100000"/>
              </a:lnSpc>
              <a:spcBef>
                <a:spcPts val="2001"/>
              </a:spcBef>
            </a:pPr>
            <a:r>
              <a:rPr b="0" lang="fr-FR" sz="1800" spc="-1" strike="noStrike">
                <a:solidFill>
                  <a:srgbClr val="595959"/>
                </a:solidFill>
                <a:latin typeface="Rockwell"/>
                <a:ea typeface="DejaVu Sans"/>
              </a:rPr>
              <a:t> </a:t>
            </a:r>
            <a:r>
              <a:rPr b="0" lang="fr-FR" sz="1800" spc="-1" strike="noStrike">
                <a:solidFill>
                  <a:srgbClr val="595959"/>
                </a:solidFill>
                <a:latin typeface="Rockwell"/>
                <a:ea typeface="DejaVu Sans"/>
              </a:rPr>
              <a:t>Permet d’obtenir du debug</a:t>
            </a:r>
            <a:endParaRPr b="0" lang="fr-FR" sz="1800" spc="-1" strike="noStrike">
              <a:latin typeface="Arial"/>
            </a:endParaRPr>
          </a:p>
          <a:p>
            <a:pPr>
              <a:lnSpc>
                <a:spcPct val="100000"/>
              </a:lnSpc>
              <a:spcBef>
                <a:spcPts val="2001"/>
              </a:spcBef>
            </a:pPr>
            <a:r>
              <a:rPr b="0" lang="fr-FR" sz="1800" spc="-1" strike="noStrike">
                <a:solidFill>
                  <a:srgbClr val="43c330"/>
                </a:solidFill>
                <a:latin typeface="Rockwell"/>
                <a:ea typeface="DejaVu Sans"/>
              </a:rPr>
              <a:t>ansible-inventory –list all</a:t>
            </a:r>
            <a:endParaRPr b="0" lang="fr-FR" sz="1800" spc="-1" strike="noStrike">
              <a:latin typeface="Arial"/>
            </a:endParaRPr>
          </a:p>
          <a:p>
            <a:pPr>
              <a:lnSpc>
                <a:spcPct val="100000"/>
              </a:lnSpc>
              <a:spcBef>
                <a:spcPts val="2001"/>
              </a:spcBef>
            </a:pPr>
            <a:r>
              <a:rPr b="0" lang="fr-FR" sz="1800" spc="-1" strike="noStrike">
                <a:solidFill>
                  <a:srgbClr val="595959"/>
                </a:solidFill>
                <a:latin typeface="Rockwell"/>
                <a:ea typeface="DejaVu Sans"/>
              </a:rPr>
              <a:t>permet de lister les « devices » connus dans l’inventaire d’Ansible</a:t>
            </a:r>
            <a:endParaRPr b="0" lang="fr-FR" sz="1800" spc="-1" strike="noStrike">
              <a:latin typeface="Arial"/>
            </a:endParaRPr>
          </a:p>
          <a:p>
            <a:pPr>
              <a:lnSpc>
                <a:spcPct val="100000"/>
              </a:lnSpc>
              <a:spcBef>
                <a:spcPts val="2001"/>
              </a:spcBef>
            </a:pPr>
            <a:r>
              <a:rPr b="0" lang="fr-FR" sz="1800" spc="-1" strike="noStrike">
                <a:solidFill>
                  <a:srgbClr val="43c330"/>
                </a:solidFill>
                <a:latin typeface="Rockwell"/>
                <a:ea typeface="DejaVu Sans"/>
              </a:rPr>
              <a:t>ansible-playbook --syntax-check webserver.yml</a:t>
            </a:r>
            <a:endParaRPr b="0" lang="fr-FR" sz="1800" spc="-1" strike="noStrike">
              <a:latin typeface="Arial"/>
            </a:endParaRPr>
          </a:p>
          <a:p>
            <a:pPr>
              <a:lnSpc>
                <a:spcPct val="100000"/>
              </a:lnSpc>
              <a:spcBef>
                <a:spcPts val="2001"/>
              </a:spcBef>
            </a:pPr>
            <a:r>
              <a:rPr b="0" lang="fr-FR" sz="1800" spc="-1" strike="noStrike">
                <a:solidFill>
                  <a:srgbClr val="000000"/>
                </a:solidFill>
                <a:latin typeface="Rockwell"/>
                <a:ea typeface="DejaVu Sans"/>
              </a:rPr>
              <a:t>Dry-run</a:t>
            </a:r>
            <a:endParaRPr b="0" lang="fr-FR" sz="1800" spc="-1" strike="noStrike">
              <a:latin typeface="Arial"/>
            </a:endParaRPr>
          </a:p>
          <a:p>
            <a:pPr>
              <a:lnSpc>
                <a:spcPct val="100000"/>
              </a:lnSpc>
            </a:pPr>
            <a:r>
              <a:rPr b="0" lang="fr-FR" sz="1800" spc="-1" strike="noStrike">
                <a:solidFill>
                  <a:srgbClr val="43c330"/>
                </a:solidFill>
                <a:latin typeface="Rockwell"/>
                <a:ea typeface="DejaVu Sans"/>
              </a:rPr>
              <a:t>ignore_errors: yes</a:t>
            </a:r>
            <a:endParaRPr b="0" lang="fr-FR" sz="1800" spc="-1" strike="noStrike">
              <a:latin typeface="Arial"/>
            </a:endParaRPr>
          </a:p>
          <a:p>
            <a:pPr>
              <a:lnSpc>
                <a:spcPct val="100000"/>
              </a:lnSpc>
            </a:pPr>
            <a:r>
              <a:rPr b="0" lang="fr-FR" sz="1800" spc="-1" strike="noStrike">
                <a:solidFill>
                  <a:srgbClr val="000000"/>
                </a:solidFill>
                <a:latin typeface="Rockwell"/>
                <a:ea typeface="DejaVu Sans"/>
              </a:rPr>
              <a:t>Permet d’ignorer le « failed » d’une tâche dans un playbook</a:t>
            </a:r>
            <a:endParaRPr b="0" lang="fr-FR" sz="1800" spc="-1" strike="noStrike">
              <a:latin typeface="Arial"/>
            </a:endParaRPr>
          </a:p>
          <a:p>
            <a:pPr>
              <a:lnSpc>
                <a:spcPct val="100000"/>
              </a:lnSpc>
              <a:spcBef>
                <a:spcPts val="2001"/>
              </a:spcBef>
            </a:pPr>
            <a:endParaRPr b="0" lang="fr-FR" sz="1800" spc="-1" strike="noStrike">
              <a:latin typeface="Arial"/>
            </a:endParaRPr>
          </a:p>
          <a:p>
            <a:pPr>
              <a:lnSpc>
                <a:spcPct val="100000"/>
              </a:lnSpc>
              <a:spcBef>
                <a:spcPts val="2001"/>
              </a:spcBef>
            </a:pP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Et windows c’est possible ?</a:t>
            </a:r>
            <a:endParaRPr b="0" lang="fr-FR" sz="3600" spc="-1" strike="noStrike">
              <a:latin typeface="Arial"/>
            </a:endParaRPr>
          </a:p>
        </p:txBody>
      </p:sp>
      <p:sp>
        <p:nvSpPr>
          <p:cNvPr id="175"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001"/>
              </a:spcBef>
            </a:pPr>
            <a:endParaRPr b="0" lang="fr-FR" sz="1800" spc="-1" strike="noStrike">
              <a:latin typeface="Arial"/>
            </a:endParaRPr>
          </a:p>
          <a:p>
            <a:pPr>
              <a:lnSpc>
                <a:spcPct val="100000"/>
              </a:lnSpc>
              <a:spcBef>
                <a:spcPts val="2001"/>
              </a:spcBef>
            </a:pPr>
            <a:endParaRPr b="0" lang="fr-FR" sz="1800" spc="-1" strike="noStrike">
              <a:latin typeface="Arial"/>
            </a:endParaRPr>
          </a:p>
          <a:p>
            <a:pPr>
              <a:lnSpc>
                <a:spcPct val="100000"/>
              </a:lnSpc>
              <a:spcBef>
                <a:spcPts val="2001"/>
              </a:spcBef>
            </a:pPr>
            <a:endParaRPr b="0" lang="fr-FR" sz="1800" spc="-1" strike="noStrike">
              <a:latin typeface="Arial"/>
            </a:endParaRPr>
          </a:p>
        </p:txBody>
      </p:sp>
      <p:sp>
        <p:nvSpPr>
          <p:cNvPr id="176" name="CustomShape 3"/>
          <p:cNvSpPr/>
          <p:nvPr/>
        </p:nvSpPr>
        <p:spPr>
          <a:xfrm>
            <a:off x="648000" y="2448000"/>
            <a:ext cx="8134920" cy="196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400" spc="-1" strike="noStrike">
                <a:solidFill>
                  <a:srgbClr val="000000"/>
                </a:solidFill>
                <a:latin typeface="Arial"/>
                <a:ea typeface="DejaVu Sans"/>
              </a:rPr>
              <a:t>Oui ! La couche de transport n’est plus SSH mais winrm (TLS).</a:t>
            </a: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Et les matériels réseaux c’est possible ?</a:t>
            </a:r>
            <a:endParaRPr b="0" lang="fr-FR" sz="3600" spc="-1" strike="noStrike">
              <a:latin typeface="Arial"/>
            </a:endParaRPr>
          </a:p>
        </p:txBody>
      </p:sp>
      <p:sp>
        <p:nvSpPr>
          <p:cNvPr id="178"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001"/>
              </a:spcBef>
            </a:pPr>
            <a:endParaRPr b="0" lang="fr-FR" sz="1800" spc="-1" strike="noStrike">
              <a:latin typeface="Arial"/>
            </a:endParaRPr>
          </a:p>
          <a:p>
            <a:pPr>
              <a:lnSpc>
                <a:spcPct val="100000"/>
              </a:lnSpc>
              <a:spcBef>
                <a:spcPts val="2001"/>
              </a:spcBef>
            </a:pPr>
            <a:endParaRPr b="0" lang="fr-FR" sz="1800" spc="-1" strike="noStrike">
              <a:latin typeface="Arial"/>
            </a:endParaRPr>
          </a:p>
          <a:p>
            <a:pPr>
              <a:lnSpc>
                <a:spcPct val="100000"/>
              </a:lnSpc>
              <a:spcBef>
                <a:spcPts val="2001"/>
              </a:spcBef>
            </a:pPr>
            <a:endParaRPr b="0" lang="fr-FR" sz="1800" spc="-1" strike="noStrike">
              <a:latin typeface="Arial"/>
            </a:endParaRPr>
          </a:p>
        </p:txBody>
      </p:sp>
      <p:sp>
        <p:nvSpPr>
          <p:cNvPr id="179" name="CustomShape 3"/>
          <p:cNvSpPr/>
          <p:nvPr/>
        </p:nvSpPr>
        <p:spPr>
          <a:xfrm>
            <a:off x="648000" y="2448000"/>
            <a:ext cx="8134920" cy="2640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2400" spc="-1" strike="noStrike">
                <a:solidFill>
                  <a:srgbClr val="000000"/>
                </a:solidFill>
                <a:latin typeface="Arial"/>
                <a:ea typeface="DejaVu Sans"/>
              </a:rPr>
              <a:t>Oui ! Dès qu’il y a un accès SSH ou un protocole spécifique parfois propriétaire.</a:t>
            </a:r>
            <a:endParaRPr b="0" lang="fr-FR" sz="2400" spc="-1" strike="noStrike">
              <a:latin typeface="Arial"/>
            </a:endParaRPr>
          </a:p>
          <a:p>
            <a:pPr>
              <a:lnSpc>
                <a:spcPct val="100000"/>
              </a:lnSpc>
            </a:pPr>
            <a:r>
              <a:rPr b="0" lang="fr-FR" sz="2400" spc="-1" strike="noStrike">
                <a:solidFill>
                  <a:srgbClr val="000000"/>
                </a:solidFill>
                <a:latin typeface="Arial"/>
                <a:ea typeface="DejaVu Sans"/>
              </a:rPr>
              <a:t>Python n’est pas toujours disponible sur un matériel réseaux et donc le traitement peut reposer côté client.  </a:t>
            </a: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a:p>
            <a:pPr>
              <a:lnSpc>
                <a:spcPct val="100000"/>
              </a:lnSpc>
            </a:pPr>
            <a:endParaRPr b="0" lang="fr-FR"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Utilisation des rôles et des collections.</a:t>
            </a:r>
            <a:endParaRPr b="0" lang="fr-FR" sz="3600" spc="-1" strike="noStrike">
              <a:latin typeface="Arial"/>
            </a:endParaRPr>
          </a:p>
        </p:txBody>
      </p:sp>
      <p:sp>
        <p:nvSpPr>
          <p:cNvPr id="181"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2001"/>
              </a:spcBef>
            </a:pPr>
            <a:r>
              <a:rPr b="0" lang="fr-FR" sz="2000" spc="-1" strike="noStrike">
                <a:solidFill>
                  <a:srgbClr val="595959"/>
                </a:solidFill>
                <a:latin typeface="Rockwell"/>
                <a:ea typeface="DejaVu Sans"/>
              </a:rPr>
              <a:t>Ansible permet de définir des rôles correspondants à des fonctions/rôles  en production comme ceux de serveur Web, serveur Mysql , équilibreur…</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Les collections permettent de distribuer en plus des modules et des plugins avec les rôle.</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Le site ansible-galaxy recense les collections et les rôles</a:t>
            </a:r>
            <a:endParaRPr b="0" lang="fr-FR" sz="2000" spc="-1" strike="noStrike">
              <a:latin typeface="Arial"/>
            </a:endParaRPr>
          </a:p>
          <a:p>
            <a:pPr>
              <a:lnSpc>
                <a:spcPct val="100000"/>
              </a:lnSpc>
              <a:spcBef>
                <a:spcPts val="2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3600" spc="-1" strike="noStrike">
                <a:solidFill>
                  <a:srgbClr val="663366"/>
                </a:solidFill>
                <a:latin typeface="Rockwell"/>
                <a:ea typeface="DejaVu Sans"/>
              </a:rPr>
              <a:t>Définitions</a:t>
            </a:r>
            <a:endParaRPr b="0" lang="fr-FR" sz="3600" spc="-1" strike="noStrike">
              <a:latin typeface="Arial"/>
            </a:endParaRPr>
          </a:p>
        </p:txBody>
      </p:sp>
      <p:sp>
        <p:nvSpPr>
          <p:cNvPr id="92"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rmAutofit fontScale="73000"/>
          </a:bodyPr>
          <a:p>
            <a:pPr marL="228600" indent="-225720">
              <a:lnSpc>
                <a:spcPct val="100000"/>
              </a:lnSpc>
              <a:spcBef>
                <a:spcPts val="2001"/>
              </a:spcBef>
              <a:buClr>
                <a:srgbClr val="663366"/>
              </a:buClr>
              <a:buSzPct val="75000"/>
              <a:buFont typeface="Wingdings" charset="2"/>
              <a:buChar char=""/>
            </a:pPr>
            <a:r>
              <a:rPr b="0" lang="fr-FR" sz="2000" spc="-1" strike="noStrike">
                <a:solidFill>
                  <a:srgbClr val="000000"/>
                </a:solidFill>
                <a:latin typeface="Rockwell"/>
                <a:ea typeface="Noto Sans CJK SC"/>
              </a:rPr>
              <a:t>Le  «</a:t>
            </a:r>
            <a:r>
              <a:rPr b="0" lang="fr-FR" sz="2000" spc="-1" strike="noStrike">
                <a:solidFill>
                  <a:srgbClr val="a33e03"/>
                </a:solidFill>
                <a:latin typeface="Rockwell"/>
                <a:ea typeface="Noto Sans CJK SC"/>
              </a:rPr>
              <a:t> provisioning </a:t>
            </a:r>
            <a:r>
              <a:rPr b="0" lang="fr-FR" sz="2000" spc="-1" strike="noStrike">
                <a:solidFill>
                  <a:srgbClr val="000000"/>
                </a:solidFill>
                <a:latin typeface="Rockwell"/>
                <a:ea typeface="Noto Sans CJK SC"/>
              </a:rPr>
              <a:t>» englobe l'ensemble des opérations nécessaires afin de créer une infrastructure. L'"Infrastructure As Code" est un outil pour l'automatisation du provisionning.</a:t>
            </a:r>
            <a:endParaRPr b="0" lang="fr-FR" sz="2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000" spc="-1" strike="noStrike">
                <a:solidFill>
                  <a:srgbClr val="000000"/>
                </a:solidFill>
                <a:latin typeface="Rockwell"/>
                <a:ea typeface="Noto Sans CJK SC"/>
              </a:rPr>
              <a:t>La  "</a:t>
            </a:r>
            <a:r>
              <a:rPr b="0" lang="fr-FR" sz="2000" spc="-1" strike="noStrike">
                <a:solidFill>
                  <a:srgbClr val="a33e03"/>
                </a:solidFill>
                <a:latin typeface="Rockwell"/>
                <a:ea typeface="Noto Sans CJK SC"/>
              </a:rPr>
              <a:t>gestion des configurations</a:t>
            </a:r>
            <a:r>
              <a:rPr b="0" lang="fr-FR" sz="2000" spc="-1" strike="noStrike">
                <a:solidFill>
                  <a:srgbClr val="000000"/>
                </a:solidFill>
                <a:latin typeface="Rockwell"/>
                <a:ea typeface="Noto Sans CJK SC"/>
              </a:rPr>
              <a:t>" est un processus destiné à maintenir les systèmes informatiques, les serveurs et les logiciels dans l'état souhaité et à préserver la cohérence de cet état. C'est une façon de s'assurer qu'un système fonctionne comme prévu au fil des changements effectués. Elle s'applique après une opération de provisionning. </a:t>
            </a:r>
            <a:endParaRPr b="0" lang="fr-FR" sz="2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000" spc="-1" strike="noStrike">
                <a:solidFill>
                  <a:srgbClr val="000000"/>
                </a:solidFill>
                <a:latin typeface="Rockwell"/>
                <a:ea typeface="Noto Sans CJK SC"/>
              </a:rPr>
              <a:t>Le "</a:t>
            </a:r>
            <a:r>
              <a:rPr b="0" lang="fr-FR" sz="2000" spc="-1" strike="noStrike">
                <a:solidFill>
                  <a:srgbClr val="a33e03"/>
                </a:solidFill>
                <a:latin typeface="Rockwell"/>
                <a:ea typeface="Noto Sans CJK SC"/>
              </a:rPr>
              <a:t>déploiement</a:t>
            </a:r>
            <a:r>
              <a:rPr b="0" lang="fr-FR" sz="2000" spc="-1" strike="noStrike">
                <a:solidFill>
                  <a:srgbClr val="000000"/>
                </a:solidFill>
                <a:latin typeface="Rockwell"/>
                <a:ea typeface="Noto Sans CJK SC"/>
              </a:rPr>
              <a:t>" est un terme relatif au "déploiement du code". On parle de "déploiement continue" si le code est mis à jour et poussé dans la foulée en production. </a:t>
            </a:r>
            <a:endParaRPr b="0" lang="fr-FR" sz="2000" spc="-1" strike="noStrike">
              <a:latin typeface="Arial"/>
            </a:endParaRPr>
          </a:p>
          <a:p>
            <a:pPr>
              <a:lnSpc>
                <a:spcPct val="100000"/>
              </a:lnSpc>
              <a:spcBef>
                <a:spcPts val="2001"/>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Outils d’Orchestration</a:t>
            </a:r>
            <a:endParaRPr b="0" lang="fr-FR" sz="3600" spc="-1" strike="noStrike">
              <a:latin typeface="Arial"/>
            </a:endParaRPr>
          </a:p>
        </p:txBody>
      </p:sp>
      <p:sp>
        <p:nvSpPr>
          <p:cNvPr id="94" name="CustomShape 2"/>
          <p:cNvSpPr/>
          <p:nvPr/>
        </p:nvSpPr>
        <p:spPr>
          <a:xfrm>
            <a:off x="498600" y="1981080"/>
            <a:ext cx="7553520" cy="4142160"/>
          </a:xfrm>
          <a:prstGeom prst="rect">
            <a:avLst/>
          </a:prstGeom>
          <a:noFill/>
          <a:ln>
            <a:noFill/>
          </a:ln>
        </p:spPr>
        <p:style>
          <a:lnRef idx="0"/>
          <a:fillRef idx="0"/>
          <a:effectRef idx="0"/>
          <a:fontRef idx="minor"/>
        </p:style>
        <p:txBody>
          <a:bodyPr lIns="90000" rIns="90000" tIns="45000" bIns="45000">
            <a:normAutofit fontScale="77000"/>
          </a:bodyPr>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Des outils comme Puppet,Ansible, Chef, Salt… permettent de faire du configuration management, de l’automation et donc de l’orchestration. On peut installer des packages , des fichiers sur de multiples machines en même temps, créer des VM…</a:t>
            </a:r>
            <a:endParaRPr b="0" lang="fr-FR" sz="20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Deux approches du problème avec Ansible et Puppet:</a:t>
            </a:r>
            <a:endParaRPr b="0" lang="fr-FR" sz="2000" spc="-1" strike="noStrike">
              <a:latin typeface="Arial"/>
            </a:endParaRPr>
          </a:p>
          <a:p>
            <a:pPr>
              <a:lnSpc>
                <a:spcPct val="100000"/>
              </a:lnSpc>
              <a:spcBef>
                <a:spcPts val="2001"/>
              </a:spcBef>
            </a:pP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Inconvénients </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et avantages </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des </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deux approches ?</a:t>
            </a:r>
            <a:endParaRPr b="0" lang="fr-FR" sz="2000" spc="-1" strike="noStrike">
              <a:latin typeface="Arial"/>
            </a:endParaRPr>
          </a:p>
          <a:p>
            <a:pPr>
              <a:lnSpc>
                <a:spcPct val="100000"/>
              </a:lnSpc>
              <a:spcBef>
                <a:spcPts val="2001"/>
              </a:spcBef>
            </a:pPr>
            <a:endParaRPr b="0" lang="fr-FR" sz="2000" spc="-1" strike="noStrike">
              <a:latin typeface="Arial"/>
            </a:endParaRPr>
          </a:p>
        </p:txBody>
      </p:sp>
      <p:graphicFrame>
        <p:nvGraphicFramePr>
          <p:cNvPr id="95" name="Table 3"/>
          <p:cNvGraphicFramePr/>
          <p:nvPr/>
        </p:nvGraphicFramePr>
        <p:xfrm>
          <a:off x="2904840" y="3800160"/>
          <a:ext cx="6095160" cy="1958760"/>
        </p:xfrm>
        <a:graphic>
          <a:graphicData uri="http://schemas.openxmlformats.org/drawingml/2006/table">
            <a:tbl>
              <a:tblPr/>
              <a:tblGrid>
                <a:gridCol w="2031840"/>
                <a:gridCol w="2031840"/>
                <a:gridCol w="2031840"/>
              </a:tblGrid>
              <a:tr h="357120">
                <a:tc>
                  <a:tcPr marL="91440" marR="91440">
                    <a:lnL w="12240">
                      <a:solidFill>
                        <a:srgbClr val="c1c1cf"/>
                      </a:solidFill>
                    </a:lnL>
                    <a:lnR w="12240">
                      <a:solidFill>
                        <a:srgbClr val="c1c1cf"/>
                      </a:solidFill>
                    </a:lnR>
                    <a:lnT w="12240">
                      <a:solidFill>
                        <a:srgbClr val="c1c1cf"/>
                      </a:solidFill>
                    </a:lnT>
                    <a:lnB w="38160">
                      <a:solidFill>
                        <a:srgbClr val="ffffff"/>
                      </a:solidFill>
                    </a:lnB>
                    <a:solidFill>
                      <a:srgbClr val="3b3b6e"/>
                    </a:solidFill>
                  </a:tcPr>
                </a:tc>
                <a:tc>
                  <a:txBody>
                    <a:bodyPr>
                      <a:noAutofit/>
                    </a:bodyPr>
                    <a:p>
                      <a:pPr>
                        <a:lnSpc>
                          <a:spcPct val="100000"/>
                        </a:lnSpc>
                      </a:pPr>
                      <a:r>
                        <a:rPr b="1" lang="fr-FR" sz="1800" spc="-1" strike="noStrike">
                          <a:solidFill>
                            <a:srgbClr val="ffffff"/>
                          </a:solidFill>
                          <a:latin typeface="Rockwell"/>
                        </a:rPr>
                        <a:t>Ansible</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38160">
                      <a:solidFill>
                        <a:srgbClr val="ffffff"/>
                      </a:solidFill>
                    </a:lnB>
                    <a:solidFill>
                      <a:srgbClr val="3b3b6e"/>
                    </a:solidFill>
                  </a:tcPr>
                </a:tc>
                <a:tc>
                  <a:txBody>
                    <a:bodyPr>
                      <a:noAutofit/>
                    </a:bodyPr>
                    <a:p>
                      <a:pPr>
                        <a:lnSpc>
                          <a:spcPct val="100000"/>
                        </a:lnSpc>
                      </a:pPr>
                      <a:r>
                        <a:rPr b="1" lang="fr-FR" sz="1800" spc="-1" strike="noStrike">
                          <a:solidFill>
                            <a:srgbClr val="ffffff"/>
                          </a:solidFill>
                          <a:latin typeface="Rockwell"/>
                        </a:rPr>
                        <a:t>Puppet</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38160">
                      <a:noFill/>
                    </a:lnB>
                    <a:solidFill>
                      <a:srgbClr val="3b3b6e"/>
                    </a:solidFill>
                  </a:tcPr>
                </a:tc>
              </a:tr>
              <a:tr h="622440">
                <a:tc>
                  <a:txBody>
                    <a:bodyPr>
                      <a:noAutofit/>
                    </a:bodyPr>
                    <a:p>
                      <a:pPr>
                        <a:lnSpc>
                          <a:spcPct val="100000"/>
                        </a:lnSpc>
                      </a:pPr>
                      <a:r>
                        <a:rPr b="0" lang="fr-FR" sz="1800" spc="-1" strike="noStrike">
                          <a:solidFill>
                            <a:srgbClr val="ffffff"/>
                          </a:solidFill>
                          <a:latin typeface="Rockwell"/>
                        </a:rPr>
                        <a:t>Couches de transports</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62628b"/>
                    </a:solidFill>
                  </a:tcPr>
                </a:tc>
                <a:tc>
                  <a:txBody>
                    <a:bodyPr>
                      <a:noAutofit/>
                    </a:bodyPr>
                    <a:p>
                      <a:pPr>
                        <a:lnSpc>
                          <a:spcPct val="100000"/>
                        </a:lnSpc>
                      </a:pPr>
                      <a:r>
                        <a:rPr b="0" lang="fr-FR" sz="1800" spc="-1" strike="noStrike">
                          <a:solidFill>
                            <a:srgbClr val="ffffff"/>
                          </a:solidFill>
                          <a:latin typeface="Rockwell"/>
                        </a:rPr>
                        <a:t>SSH</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62628b"/>
                    </a:solidFill>
                  </a:tcPr>
                </a:tc>
                <a:tc>
                  <a:txBody>
                    <a:bodyPr>
                      <a:noAutofit/>
                    </a:bodyPr>
                    <a:p>
                      <a:pPr>
                        <a:lnSpc>
                          <a:spcPct val="100000"/>
                        </a:lnSpc>
                      </a:pPr>
                      <a:r>
                        <a:rPr b="0" lang="fr-FR" sz="1800" spc="-1" strike="noStrike">
                          <a:solidFill>
                            <a:srgbClr val="ffffff"/>
                          </a:solidFill>
                          <a:latin typeface="Rockwell"/>
                        </a:rPr>
                        <a:t>SSL</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62628b"/>
                    </a:solidFill>
                  </a:tcPr>
                </a:tc>
              </a:tr>
              <a:tr h="622440">
                <a:tc>
                  <a:txBody>
                    <a:bodyPr>
                      <a:noAutofit/>
                    </a:bodyPr>
                    <a:p>
                      <a:pPr>
                        <a:lnSpc>
                          <a:spcPct val="100000"/>
                        </a:lnSpc>
                      </a:pPr>
                      <a:r>
                        <a:rPr b="0" lang="fr-FR" sz="1800" spc="-1" strike="noStrike">
                          <a:solidFill>
                            <a:srgbClr val="ffffff"/>
                          </a:solidFill>
                          <a:latin typeface="Rockwell"/>
                        </a:rPr>
                        <a:t>Pré-requis clients</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3b3b6e"/>
                    </a:solidFill>
                  </a:tcPr>
                </a:tc>
                <a:tc>
                  <a:txBody>
                    <a:bodyPr>
                      <a:noAutofit/>
                    </a:bodyPr>
                    <a:p>
                      <a:pPr>
                        <a:lnSpc>
                          <a:spcPct val="100000"/>
                        </a:lnSpc>
                      </a:pPr>
                      <a:r>
                        <a:rPr b="0" lang="fr-FR" sz="1800" spc="-1" strike="noStrike">
                          <a:solidFill>
                            <a:srgbClr val="ffffff"/>
                          </a:solidFill>
                          <a:latin typeface="Rockwell"/>
                        </a:rPr>
                        <a:t>faibles</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3b3b6e"/>
                    </a:solidFill>
                  </a:tcPr>
                </a:tc>
                <a:tc>
                  <a:txBody>
                    <a:bodyPr>
                      <a:noAutofit/>
                    </a:bodyPr>
                    <a:p>
                      <a:pPr>
                        <a:lnSpc>
                          <a:spcPct val="100000"/>
                        </a:lnSpc>
                      </a:pPr>
                      <a:r>
                        <a:rPr b="0" lang="fr-FR" sz="1800" spc="-1" strike="noStrike">
                          <a:solidFill>
                            <a:srgbClr val="ffffff"/>
                          </a:solidFill>
                          <a:latin typeface="Rockwell"/>
                        </a:rPr>
                        <a:t>Plus élevés</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3b3b6e"/>
                    </a:solidFill>
                  </a:tcPr>
                </a:tc>
              </a:tr>
              <a:tr h="357120">
                <a:tc>
                  <a:txBody>
                    <a:bodyPr>
                      <a:noAutofit/>
                    </a:bodyPr>
                    <a:p>
                      <a:pPr>
                        <a:lnSpc>
                          <a:spcPct val="100000"/>
                        </a:lnSpc>
                      </a:pPr>
                      <a:r>
                        <a:rPr b="0" lang="fr-FR" sz="1800" spc="-1" strike="noStrike">
                          <a:solidFill>
                            <a:srgbClr val="ffffff"/>
                          </a:solidFill>
                          <a:latin typeface="Rockwell"/>
                        </a:rPr>
                        <a:t>Syntaxes</a:t>
                      </a:r>
                      <a:endParaRPr b="0" lang="fr-FR" sz="1800" spc="-1" strike="noStrike">
                        <a:latin typeface="Arial"/>
                      </a:endParaRPr>
                    </a:p>
                  </a:txBody>
                  <a:tcPr marL="91440" marR="91440">
                    <a:lnL w="12240">
                      <a:solidFill>
                        <a:srgbClr val="c1c1cf"/>
                      </a:solidFill>
                    </a:lnL>
                    <a:lnR w="12240">
                      <a:noFill/>
                    </a:lnR>
                    <a:lnT w="12240">
                      <a:noFill/>
                    </a:lnT>
                    <a:lnB w="12240">
                      <a:solidFill>
                        <a:srgbClr val="c1c1cf"/>
                      </a:solidFill>
                    </a:lnB>
                    <a:solidFill>
                      <a:srgbClr val="62628b"/>
                    </a:solidFill>
                  </a:tcPr>
                </a:tc>
                <a:tc>
                  <a:txBody>
                    <a:bodyPr>
                      <a:noAutofit/>
                    </a:bodyPr>
                    <a:p>
                      <a:pPr>
                        <a:lnSpc>
                          <a:spcPct val="100000"/>
                        </a:lnSpc>
                      </a:pPr>
                      <a:r>
                        <a:rPr b="0" lang="fr-FR" sz="1800" spc="-1" strike="noStrike">
                          <a:solidFill>
                            <a:srgbClr val="ffffff"/>
                          </a:solidFill>
                          <a:latin typeface="Rockwell"/>
                        </a:rPr>
                        <a:t>Yaml</a:t>
                      </a:r>
                      <a:endParaRPr b="0" lang="fr-FR" sz="1800" spc="-1" strike="noStrike">
                        <a:latin typeface="Arial"/>
                      </a:endParaRPr>
                    </a:p>
                  </a:txBody>
                  <a:tcPr marL="91440" marR="91440">
                    <a:lnL w="12240">
                      <a:solidFill>
                        <a:srgbClr val="c1c1cf"/>
                      </a:solidFill>
                    </a:lnL>
                    <a:lnR w="12240">
                      <a:solidFill>
                        <a:srgbClr val="c1c1cf"/>
                      </a:solidFill>
                    </a:lnR>
                    <a:lnT w="12240">
                      <a:solidFill>
                        <a:srgbClr val="c1c1cf"/>
                      </a:solidFill>
                    </a:lnT>
                    <a:lnB w="12240">
                      <a:solidFill>
                        <a:srgbClr val="c1c1cf"/>
                      </a:solidFill>
                    </a:lnB>
                    <a:solidFill>
                      <a:srgbClr val="62628b"/>
                    </a:solidFill>
                  </a:tcPr>
                </a:tc>
                <a:tc>
                  <a:txBody>
                    <a:bodyPr>
                      <a:noAutofit/>
                    </a:bodyPr>
                    <a:p>
                      <a:pPr>
                        <a:lnSpc>
                          <a:spcPct val="100000"/>
                        </a:lnSpc>
                      </a:pPr>
                      <a:r>
                        <a:rPr b="0" lang="fr-FR" sz="1800" spc="-1" strike="noStrike">
                          <a:solidFill>
                            <a:srgbClr val="ffffff"/>
                          </a:solidFill>
                          <a:latin typeface="Rockwell"/>
                        </a:rPr>
                        <a:t>Ruby</a:t>
                      </a:r>
                      <a:endParaRPr b="0" lang="fr-FR" sz="1800" spc="-1" strike="noStrike">
                        <a:latin typeface="Arial"/>
                      </a:endParaRPr>
                    </a:p>
                  </a:txBody>
                  <a:tcPr marL="91440" marR="91440">
                    <a:lnL w="12240">
                      <a:noFill/>
                    </a:lnL>
                    <a:lnR w="12240">
                      <a:solidFill>
                        <a:srgbClr val="c1c1cf"/>
                      </a:solidFill>
                    </a:lnR>
                    <a:lnT w="12240">
                      <a:noFill/>
                    </a:lnT>
                    <a:lnB w="12240">
                      <a:solidFill>
                        <a:srgbClr val="c1c1cf"/>
                      </a:solidFill>
                    </a:lnB>
                    <a:solidFill>
                      <a:srgbClr val="62628b"/>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Picture 5" descr=""/>
          <p:cNvPicPr/>
          <p:nvPr/>
        </p:nvPicPr>
        <p:blipFill>
          <a:blip r:embed="rId1"/>
          <a:stretch/>
        </p:blipFill>
        <p:spPr>
          <a:xfrm>
            <a:off x="899640" y="1412640"/>
            <a:ext cx="2763360" cy="3517920"/>
          </a:xfrm>
          <a:prstGeom prst="rect">
            <a:avLst/>
          </a:prstGeom>
          <a:ln>
            <a:noFill/>
          </a:ln>
        </p:spPr>
      </p:pic>
      <p:sp>
        <p:nvSpPr>
          <p:cNvPr id="97" name="CustomShape 1"/>
          <p:cNvSpPr/>
          <p:nvPr/>
        </p:nvSpPr>
        <p:spPr>
          <a:xfrm>
            <a:off x="3492000" y="2349000"/>
            <a:ext cx="4898160" cy="3576960"/>
          </a:xfrm>
          <a:prstGeom prst="rect">
            <a:avLst/>
          </a:prstGeom>
          <a:noFill/>
          <a:ln>
            <a:noFill/>
          </a:ln>
        </p:spPr>
        <p:style>
          <a:lnRef idx="0"/>
          <a:fillRef idx="0"/>
          <a:effectRef idx="0"/>
          <a:fontRef idx="minor"/>
        </p:style>
        <p:txBody>
          <a:bodyPr lIns="90000" rIns="90000" tIns="45000" bIns="45000">
            <a:normAutofit/>
          </a:bodyPr>
          <a:p>
            <a:pPr marL="228600" indent="-225720">
              <a:lnSpc>
                <a:spcPct val="100000"/>
              </a:lnSpc>
              <a:spcBef>
                <a:spcPts val="2001"/>
              </a:spcBef>
              <a:buClr>
                <a:srgbClr val="663366"/>
              </a:buClr>
              <a:buSzPct val="75000"/>
              <a:buFont typeface="Wingdings" charset="2"/>
              <a:buChar char=""/>
            </a:pPr>
            <a:r>
              <a:rPr b="0" lang="fr-FR" sz="2000" spc="-1" strike="noStrike">
                <a:solidFill>
                  <a:srgbClr val="595959"/>
                </a:solidFill>
                <a:latin typeface="Rockwell"/>
                <a:ea typeface="DejaVu Sans"/>
              </a:rPr>
              <a:t>Un ansible est un dispositif théorique permettant de réaliser des communications à une </a:t>
            </a:r>
            <a:r>
              <a:rPr b="0" lang="fr-FR" sz="2000" spc="-1" strike="noStrike" u="sng">
                <a:solidFill>
                  <a:srgbClr val="bc5fbc"/>
                </a:solidFill>
                <a:uFillTx/>
                <a:latin typeface="Rockwell"/>
                <a:ea typeface="DejaVu Sans"/>
                <a:hlinkClick r:id="rId2"/>
              </a:rPr>
              <a:t>vitesse </a:t>
            </a:r>
            <a:r>
              <a:rPr b="0" lang="fr-FR" sz="2000" spc="-1" strike="noStrike" u="sng">
                <a:solidFill>
                  <a:srgbClr val="bc5fbc"/>
                </a:solidFill>
                <a:uFillTx/>
                <a:latin typeface="Rockwell"/>
                <a:ea typeface="DejaVu Sans"/>
                <a:hlinkClick r:id="rId3"/>
              </a:rPr>
              <a:t>supraluminique</a:t>
            </a:r>
            <a:r>
              <a:rPr b="0" lang="fr-FR" sz="2000" spc="-1" strike="noStrike" u="sng" baseline="30000">
                <a:solidFill>
                  <a:srgbClr val="bc5fbc"/>
                </a:solidFill>
                <a:uFillTx/>
                <a:latin typeface="Rockwell"/>
                <a:ea typeface="DejaVu Sans"/>
                <a:hlinkClick r:id="rId4"/>
              </a:rPr>
              <a:t>n</a:t>
            </a:r>
            <a:r>
              <a:rPr b="0" lang="fr-FR" sz="2000" spc="-1" strike="noStrike" u="sng" baseline="30000">
                <a:solidFill>
                  <a:srgbClr val="bc5fbc"/>
                </a:solidFill>
                <a:uFillTx/>
                <a:latin typeface="Rockwell"/>
                <a:ea typeface="DejaVu Sans"/>
                <a:hlinkClick r:id="rId5"/>
              </a:rPr>
              <a:t> 1</a:t>
            </a:r>
            <a:r>
              <a:rPr b="0" lang="fr-FR" sz="2000" spc="-1" strike="noStrike">
                <a:solidFill>
                  <a:srgbClr val="595959"/>
                </a:solidFill>
                <a:latin typeface="Rockwell"/>
                <a:ea typeface="DejaVu Sans"/>
              </a:rPr>
              <a:t>, imaginé en 1966 par </a:t>
            </a:r>
            <a:r>
              <a:rPr b="0" lang="fr-FR" sz="2000" spc="-1" strike="noStrike" u="sng">
                <a:solidFill>
                  <a:srgbClr val="bc5fbc"/>
                </a:solidFill>
                <a:uFillTx/>
                <a:latin typeface="Rockwell"/>
                <a:ea typeface="DejaVu Sans"/>
                <a:hlinkClick r:id="rId6"/>
              </a:rPr>
              <a:t>Ursula K. Le </a:t>
            </a:r>
            <a:r>
              <a:rPr b="0" lang="fr-FR" sz="2000" spc="-1" strike="noStrike" u="sng">
                <a:solidFill>
                  <a:srgbClr val="bc5fbc"/>
                </a:solidFill>
                <a:uFillTx/>
                <a:latin typeface="Rockwell"/>
                <a:ea typeface="DejaVu Sans"/>
                <a:hlinkClick r:id="rId7"/>
              </a:rPr>
              <a:t>Guin</a:t>
            </a:r>
            <a:r>
              <a:rPr b="0" lang="fr-FR" sz="2000" spc="-1" strike="noStrike">
                <a:solidFill>
                  <a:srgbClr val="595959"/>
                </a:solidFill>
                <a:latin typeface="Rockwell"/>
                <a:ea typeface="DejaVu Sans"/>
              </a:rPr>
              <a:t> dans </a:t>
            </a:r>
            <a:r>
              <a:rPr b="0" i="1" lang="fr-FR" sz="2000" spc="-1" strike="noStrike" u="sng">
                <a:solidFill>
                  <a:srgbClr val="bc5fbc"/>
                </a:solidFill>
                <a:uFillTx/>
                <a:latin typeface="Rockwell"/>
                <a:ea typeface="DejaVu Sans"/>
                <a:hlinkClick r:id="rId8"/>
              </a:rPr>
              <a:t>Le Monde de </a:t>
            </a:r>
            <a:r>
              <a:rPr b="0" i="1" lang="fr-FR" sz="2000" spc="-1" strike="noStrike" u="sng">
                <a:solidFill>
                  <a:srgbClr val="bc5fbc"/>
                </a:solidFill>
                <a:uFillTx/>
                <a:latin typeface="Rockwell"/>
                <a:ea typeface="DejaVu Sans"/>
                <a:hlinkClick r:id="rId9"/>
              </a:rPr>
              <a:t>Rocannon</a:t>
            </a:r>
            <a:r>
              <a:rPr b="0" lang="fr-FR" sz="2000" spc="-1" strike="noStrike">
                <a:solidFill>
                  <a:srgbClr val="595959"/>
                </a:solidFill>
                <a:latin typeface="Rockwell"/>
                <a:ea typeface="DejaVu Sans"/>
              </a:rPr>
              <a:t>. Elle en détaillera plus tard le concept dans </a:t>
            </a:r>
            <a:r>
              <a:rPr b="0" i="1" lang="fr-FR" sz="2000" spc="-1" strike="noStrike" u="sng">
                <a:solidFill>
                  <a:srgbClr val="bc5fbc"/>
                </a:solidFill>
                <a:uFillTx/>
                <a:latin typeface="Rockwell"/>
                <a:ea typeface="DejaVu Sans"/>
                <a:hlinkClick r:id="rId10"/>
              </a:rPr>
              <a:t>Les Dépossédés</a:t>
            </a:r>
            <a:r>
              <a:rPr b="0" lang="fr-FR" sz="2000" spc="-1" strike="noStrike">
                <a:solidFill>
                  <a:srgbClr val="595959"/>
                </a:solidFill>
                <a:latin typeface="Rockwell"/>
                <a:ea typeface="DejaVu Sans"/>
              </a:rPr>
              <a:t> (1974).</a:t>
            </a:r>
            <a:endParaRPr b="0" lang="fr-FR" sz="2000" spc="-1" strike="noStrike">
              <a:latin typeface="Arial"/>
            </a:endParaRPr>
          </a:p>
          <a:p>
            <a:pPr>
              <a:lnSpc>
                <a:spcPct val="100000"/>
              </a:lnSpc>
              <a:spcBef>
                <a:spcPts val="2001"/>
              </a:spcBef>
            </a:pPr>
            <a:r>
              <a:rPr b="0" lang="fr-FR" sz="2000" spc="-1" strike="noStrike">
                <a:solidFill>
                  <a:srgbClr val="595959"/>
                </a:solidFill>
                <a:latin typeface="Rockwell"/>
                <a:ea typeface="DejaVu Sans"/>
              </a:rPr>
              <a:t>Mais c’est aussi un outil de configuration management.</a:t>
            </a:r>
            <a:endParaRPr b="0" lang="fr-FR" sz="2000" spc="-1" strike="noStrike">
              <a:latin typeface="Arial"/>
            </a:endParaRPr>
          </a:p>
          <a:p>
            <a:pPr>
              <a:lnSpc>
                <a:spcPct val="100000"/>
              </a:lnSpc>
              <a:spcBef>
                <a:spcPts val="2001"/>
              </a:spcBef>
            </a:pPr>
            <a:endParaRPr b="0" lang="fr-FR" sz="2000" spc="-1" strike="noStrike">
              <a:latin typeface="Arial"/>
            </a:endParaRPr>
          </a:p>
          <a:p>
            <a:pPr>
              <a:lnSpc>
                <a:spcPct val="100000"/>
              </a:lnSpc>
              <a:spcBef>
                <a:spcPts val="2001"/>
              </a:spcBef>
            </a:pPr>
            <a:endParaRPr b="0" lang="fr-FR" sz="2000" spc="-1" strike="noStrike">
              <a:latin typeface="Arial"/>
            </a:endParaRPr>
          </a:p>
        </p:txBody>
      </p:sp>
      <p:sp>
        <p:nvSpPr>
          <p:cNvPr id="98" name="CustomShape 2"/>
          <p:cNvSpPr/>
          <p:nvPr/>
        </p:nvSpPr>
        <p:spPr>
          <a:xfrm>
            <a:off x="63360" y="-136440"/>
            <a:ext cx="2530800" cy="1806840"/>
          </a:xfrm>
          <a:prstGeom prst="rect">
            <a:avLst/>
          </a:prstGeom>
          <a:noFill/>
          <a:ln>
            <a:noFill/>
          </a:ln>
        </p:spPr>
        <p:style>
          <a:lnRef idx="0"/>
          <a:fillRef idx="0"/>
          <a:effectRef idx="0"/>
          <a:fontRef idx="minor"/>
        </p:style>
      </p:sp>
      <p:sp>
        <p:nvSpPr>
          <p:cNvPr id="99" name="CustomShape 3"/>
          <p:cNvSpPr/>
          <p:nvPr/>
        </p:nvSpPr>
        <p:spPr>
          <a:xfrm>
            <a:off x="155520" y="-1233360"/>
            <a:ext cx="4064400" cy="25689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76000" y="504000"/>
            <a:ext cx="7553520" cy="1113120"/>
          </a:xfrm>
          <a:prstGeom prst="rect">
            <a:avLst/>
          </a:prstGeom>
          <a:noFill/>
          <a:ln>
            <a:noFill/>
          </a:ln>
        </p:spPr>
        <p:style>
          <a:lnRef idx="0"/>
          <a:fillRef idx="0"/>
          <a:effectRef idx="0"/>
          <a:fontRef idx="minor"/>
        </p:style>
        <p:txBody>
          <a:bodyPr lIns="90000" rIns="90000" tIns="45000" bIns="45000">
            <a:normAutofit fontScale="51000"/>
          </a:bodyPr>
          <a:p>
            <a:pPr>
              <a:lnSpc>
                <a:spcPct val="100000"/>
              </a:lnSpc>
            </a:pPr>
            <a:r>
              <a:rPr b="0" lang="fr-FR" sz="3600" spc="-1" strike="noStrike">
                <a:solidFill>
                  <a:srgbClr val="663366"/>
                </a:solidFill>
                <a:latin typeface="Rockwell"/>
                <a:ea typeface="DejaVu Sans"/>
              </a:rPr>
              <a:t>Pro :La configuration des systèmes n’a pas à être compliquée </a:t>
            </a:r>
            <a:r>
              <a:rPr b="0" lang="fr-FR" sz="2200" spc="-1" strike="noStrike">
                <a:solidFill>
                  <a:srgbClr val="663366"/>
                </a:solidFill>
                <a:latin typeface="Rockwell"/>
                <a:ea typeface="DejaVu Sans"/>
              </a:rPr>
              <a:t>( source jp Mens)  </a:t>
            </a:r>
            <a:endParaRPr b="0" lang="fr-FR" sz="2200" spc="-1" strike="noStrike">
              <a:latin typeface="Arial"/>
            </a:endParaRPr>
          </a:p>
        </p:txBody>
      </p:sp>
      <p:sp>
        <p:nvSpPr>
          <p:cNvPr id="101" name="CustomShape 2"/>
          <p:cNvSpPr/>
          <p:nvPr/>
        </p:nvSpPr>
        <p:spPr>
          <a:xfrm>
            <a:off x="539640" y="2277000"/>
            <a:ext cx="7518240" cy="3576960"/>
          </a:xfrm>
          <a:prstGeom prst="rect">
            <a:avLst/>
          </a:prstGeom>
          <a:noFill/>
          <a:ln>
            <a:noFill/>
          </a:ln>
        </p:spPr>
        <p:style>
          <a:lnRef idx="0"/>
          <a:fillRef idx="0"/>
          <a:effectRef idx="0"/>
          <a:fontRef idx="minor"/>
        </p:style>
        <p:txBody>
          <a:bodyPr lIns="90000" rIns="90000" tIns="45000" bIns="45000">
            <a:normAutofit fontScale="42000"/>
          </a:bodyPr>
          <a:p>
            <a:pPr>
              <a:lnSpc>
                <a:spcPct val="100000"/>
              </a:lnSpc>
              <a:spcBef>
                <a:spcPts val="2001"/>
              </a:spcBef>
            </a:pPr>
            <a:endParaRPr b="0" lang="fr-FR" sz="1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Python &gt;=2.7  et SSH comme pré-requis</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Installation triviale sur le serveur</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Courbe d’apprentissage souriante !</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 </a:t>
            </a:r>
            <a:r>
              <a:rPr b="0" lang="fr-FR" sz="2800" spc="-1" strike="noStrike">
                <a:solidFill>
                  <a:srgbClr val="595959"/>
                </a:solidFill>
                <a:latin typeface="Rockwell"/>
                <a:ea typeface="DejaVu Sans"/>
              </a:rPr>
              <a:t>Le support de Redhat et 15 ans d’investissements ( ansible-galaxy, ansible collections, des dizaines de modules des contructeurs accessibles...) </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 </a:t>
            </a:r>
            <a:r>
              <a:rPr b="0" lang="fr-FR" sz="2800" spc="-1" strike="noStrike">
                <a:solidFill>
                  <a:srgbClr val="595959"/>
                </a:solidFill>
                <a:latin typeface="Rockwell"/>
                <a:ea typeface="DejaVu Sans"/>
              </a:rPr>
              <a:t>Un outil graphique existe( AWX Ansible Tower) pour les équipes Ops.</a:t>
            </a:r>
            <a:endParaRPr b="0" lang="fr-FR" sz="2800" spc="-1" strike="noStrike">
              <a:latin typeface="Arial"/>
            </a:endParaRPr>
          </a:p>
          <a:p>
            <a:pPr>
              <a:lnSpc>
                <a:spcPct val="100000"/>
              </a:lnSpc>
              <a:spcBef>
                <a:spcPts val="2001"/>
              </a:spcBef>
            </a:pPr>
            <a:endParaRPr b="0" lang="fr-FR" sz="2800" spc="-1" strike="noStrike">
              <a:latin typeface="Arial"/>
            </a:endParaRPr>
          </a:p>
          <a:p>
            <a:pPr>
              <a:lnSpc>
                <a:spcPct val="100000"/>
              </a:lnSpc>
              <a:spcBef>
                <a:spcPts val="2001"/>
              </a:spcBef>
            </a:pPr>
            <a:endParaRPr b="0" lang="fr-FR" sz="2800" spc="-1" strike="noStrike">
              <a:latin typeface="Arial"/>
            </a:endParaRPr>
          </a:p>
        </p:txBody>
      </p:sp>
      <p:sp>
        <p:nvSpPr>
          <p:cNvPr id="102" name="CustomShape 3"/>
          <p:cNvSpPr/>
          <p:nvPr/>
        </p:nvSpPr>
        <p:spPr>
          <a:xfrm rot="9866400">
            <a:off x="6971040" y="2607120"/>
            <a:ext cx="1420200" cy="1715760"/>
          </a:xfrm>
          <a:prstGeom prst="arc">
            <a:avLst>
              <a:gd name="adj1" fmla="val 11918948"/>
              <a:gd name="adj2" fmla="val 738901"/>
            </a:avLst>
          </a:prstGeom>
          <a:noFill/>
          <a:ln w="82440">
            <a:solidFill>
              <a:srgbClr val="ff0000"/>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3600" spc="-1" strike="noStrike">
                <a:solidFill>
                  <a:srgbClr val="663366"/>
                </a:solidFill>
                <a:latin typeface="Rockwell"/>
                <a:ea typeface="DejaVu Sans"/>
              </a:rPr>
              <a:t>Cons </a:t>
            </a:r>
            <a:r>
              <a:rPr b="0" lang="fr-FR" sz="2200" spc="-1" strike="noStrike">
                <a:solidFill>
                  <a:srgbClr val="663366"/>
                </a:solidFill>
                <a:latin typeface="Rockwell"/>
                <a:ea typeface="DejaVu Sans"/>
              </a:rPr>
              <a:t> </a:t>
            </a:r>
            <a:endParaRPr b="0" lang="fr-FR" sz="2200" spc="-1" strike="noStrike">
              <a:latin typeface="Arial"/>
            </a:endParaRPr>
          </a:p>
        </p:txBody>
      </p:sp>
      <p:sp>
        <p:nvSpPr>
          <p:cNvPr id="104" name="CustomShape 2"/>
          <p:cNvSpPr/>
          <p:nvPr/>
        </p:nvSpPr>
        <p:spPr>
          <a:xfrm>
            <a:off x="539640" y="2277000"/>
            <a:ext cx="7518240" cy="3576960"/>
          </a:xfrm>
          <a:prstGeom prst="rect">
            <a:avLst/>
          </a:prstGeom>
          <a:noFill/>
          <a:ln>
            <a:noFill/>
          </a:ln>
        </p:spPr>
        <p:style>
          <a:lnRef idx="0"/>
          <a:fillRef idx="0"/>
          <a:effectRef idx="0"/>
          <a:fontRef idx="minor"/>
        </p:style>
        <p:txBody>
          <a:bodyPr lIns="90000" rIns="90000" tIns="45000" bIns="45000">
            <a:normAutofit fontScale="75000"/>
          </a:bodyPr>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Ansible:</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SSH est lent vis à vis de SSL</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Scalabilité discutable</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Parfois un vrai langage c’est mieux</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Bâti avant les containers</a:t>
            </a:r>
            <a:endParaRPr b="0" lang="fr-FR" sz="2800" spc="-1" strike="noStrike">
              <a:latin typeface="Arial"/>
            </a:endParaRPr>
          </a:p>
          <a:p>
            <a:pPr marL="228600" indent="-225720">
              <a:lnSpc>
                <a:spcPct val="100000"/>
              </a:lnSpc>
              <a:spcBef>
                <a:spcPts val="2001"/>
              </a:spcBef>
              <a:buClr>
                <a:srgbClr val="663366"/>
              </a:buClr>
              <a:buSzPct val="75000"/>
              <a:buFont typeface="Wingdings" charset="2"/>
              <a:buChar char=""/>
            </a:pPr>
            <a:r>
              <a:rPr b="0" lang="fr-FR" sz="2800" spc="-1" strike="noStrike">
                <a:solidFill>
                  <a:srgbClr val="595959"/>
                </a:solidFill>
                <a:latin typeface="Rockwell"/>
                <a:ea typeface="DejaVu Sans"/>
              </a:rPr>
              <a:t>=&gt; Il reste très utile et utilisé néanmoins</a:t>
            </a:r>
            <a:endParaRPr b="0" lang="fr-FR" sz="2800" spc="-1" strike="noStrike">
              <a:latin typeface="Arial"/>
            </a:endParaRPr>
          </a:p>
          <a:p>
            <a:pPr>
              <a:lnSpc>
                <a:spcPct val="100000"/>
              </a:lnSpc>
              <a:spcBef>
                <a:spcPts val="2001"/>
              </a:spcBef>
            </a:pPr>
            <a:endParaRPr b="0" lang="fr-FR" sz="2800" spc="-1" strike="noStrike">
              <a:latin typeface="Arial"/>
            </a:endParaRPr>
          </a:p>
          <a:p>
            <a:pPr>
              <a:lnSpc>
                <a:spcPct val="100000"/>
              </a:lnSpc>
              <a:spcBef>
                <a:spcPts val="2001"/>
              </a:spcBef>
            </a:pPr>
            <a:endParaRPr b="0" lang="fr-FR" sz="2800" spc="-1" strike="noStrike">
              <a:latin typeface="Arial"/>
            </a:endParaRPr>
          </a:p>
        </p:txBody>
      </p:sp>
      <p:sp>
        <p:nvSpPr>
          <p:cNvPr id="105" name="CustomShape 3"/>
          <p:cNvSpPr/>
          <p:nvPr/>
        </p:nvSpPr>
        <p:spPr>
          <a:xfrm rot="9866400">
            <a:off x="7463880" y="3763800"/>
            <a:ext cx="1437480" cy="1614960"/>
          </a:xfrm>
          <a:prstGeom prst="arc">
            <a:avLst>
              <a:gd name="adj1" fmla="val 11918948"/>
              <a:gd name="adj2" fmla="val 738901"/>
            </a:avLst>
          </a:prstGeom>
          <a:noFill/>
          <a:ln w="82440">
            <a:solidFill>
              <a:srgbClr val="ff0000"/>
            </a:solidFill>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498600" y="484200"/>
            <a:ext cx="755352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3600" spc="-1" strike="noStrike">
                <a:solidFill>
                  <a:srgbClr val="663366"/>
                </a:solidFill>
                <a:latin typeface="Rockwell"/>
                <a:ea typeface="DejaVu Sans"/>
              </a:rPr>
              <a:t>Architecture d’Ansible</a:t>
            </a:r>
            <a:endParaRPr b="0" lang="fr-FR" sz="3600" spc="-1" strike="noStrike">
              <a:latin typeface="Arial"/>
            </a:endParaRPr>
          </a:p>
        </p:txBody>
      </p:sp>
      <p:sp>
        <p:nvSpPr>
          <p:cNvPr id="107" name="CustomShape 2"/>
          <p:cNvSpPr/>
          <p:nvPr/>
        </p:nvSpPr>
        <p:spPr>
          <a:xfrm>
            <a:off x="498600" y="1981080"/>
            <a:ext cx="7553520" cy="4142160"/>
          </a:xfrm>
          <a:prstGeom prst="rect">
            <a:avLst/>
          </a:prstGeom>
          <a:noFill/>
          <a:ln>
            <a:noFill/>
          </a:ln>
        </p:spPr>
        <p:style>
          <a:lnRef idx="0"/>
          <a:fillRef idx="0"/>
          <a:effectRef idx="0"/>
          <a:fontRef idx="minor"/>
        </p:style>
      </p:sp>
      <p:pic>
        <p:nvPicPr>
          <p:cNvPr id="108" name="Picture 2" descr=""/>
          <p:cNvPicPr/>
          <p:nvPr/>
        </p:nvPicPr>
        <p:blipFill>
          <a:blip r:embed="rId1"/>
          <a:stretch/>
        </p:blipFill>
        <p:spPr>
          <a:xfrm>
            <a:off x="395640" y="1917000"/>
            <a:ext cx="7407000" cy="4214520"/>
          </a:xfrm>
          <a:prstGeom prst="rect">
            <a:avLst/>
          </a:prstGeom>
          <a:ln>
            <a:noFill/>
          </a:ln>
        </p:spPr>
      </p:pic>
      <p:sp>
        <p:nvSpPr>
          <p:cNvPr id="109" name="CustomShape 3"/>
          <p:cNvSpPr/>
          <p:nvPr/>
        </p:nvSpPr>
        <p:spPr>
          <a:xfrm>
            <a:off x="2843640" y="1340640"/>
            <a:ext cx="357120" cy="2229480"/>
          </a:xfrm>
          <a:prstGeom prst="down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5076000" y="2853000"/>
            <a:ext cx="136512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fr-FR" sz="1800" spc="-1" strike="noStrike">
                <a:solidFill>
                  <a:srgbClr val="ffffff"/>
                </a:solidFill>
                <a:latin typeface="Rockwell"/>
                <a:ea typeface="DejaVu Sans"/>
              </a:rPr>
              <a:t>SSH</a:t>
            </a:r>
            <a:endParaRPr b="0" lang="fr-FR" sz="1800" spc="-1" strike="noStrike">
              <a:latin typeface="Arial"/>
            </a:endParaRPr>
          </a:p>
        </p:txBody>
      </p:sp>
      <p:sp>
        <p:nvSpPr>
          <p:cNvPr id="111" name="CustomShape 5"/>
          <p:cNvSpPr/>
          <p:nvPr/>
        </p:nvSpPr>
        <p:spPr>
          <a:xfrm>
            <a:off x="1619640" y="1340640"/>
            <a:ext cx="357120" cy="2229480"/>
          </a:xfrm>
          <a:prstGeom prst="down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111"/>
                                        </p:tgtEl>
                                        <p:attrNameLst>
                                          <p:attrName>style.visibility</p:attrName>
                                        </p:attrNameLst>
                                      </p:cBhvr>
                                      <p:to>
                                        <p:strVal val="visible"/>
                                      </p:to>
                                    </p:set>
                                    <p:animEffect filter="barn(inVertical)" transition="in">
                                      <p:cBhvr additive="repl">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2" presetSubtype="4">
                                  <p:stCondLst>
                                    <p:cond delay="0"/>
                                  </p:stCondLst>
                                  <p:childTnLst>
                                    <p:set>
                                      <p:cBhvr>
                                        <p:cTn id="11" dur="1" fill="hold">
                                          <p:stCondLst>
                                            <p:cond delay="0"/>
                                          </p:stCondLst>
                                        </p:cTn>
                                        <p:tgtEl>
                                          <p:spTgt spid="109"/>
                                        </p:tgtEl>
                                        <p:attrNameLst>
                                          <p:attrName>style.visibility</p:attrName>
                                        </p:attrNameLst>
                                      </p:cBhvr>
                                      <p:to>
                                        <p:strVal val="visible"/>
                                      </p:to>
                                    </p:set>
                                    <p:animEffect filter="wipe(down)" transition="in">
                                      <p:cBhvr additive="repl">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6" presetSubtype="21">
                                  <p:stCondLst>
                                    <p:cond delay="0"/>
                                  </p:stCondLst>
                                  <p:childTnLst>
                                    <p:set>
                                      <p:cBhvr>
                                        <p:cTn id="16" dur="1" fill="hold">
                                          <p:stCondLst>
                                            <p:cond delay="0"/>
                                          </p:stCondLst>
                                        </p:cTn>
                                        <p:tgtEl>
                                          <p:spTgt spid="110"/>
                                        </p:tgtEl>
                                        <p:attrNameLst>
                                          <p:attrName>style.visibility</p:attrName>
                                        </p:attrNameLst>
                                      </p:cBhvr>
                                      <p:to>
                                        <p:strVal val="visible"/>
                                      </p:to>
                                    </p:set>
                                    <p:animEffect filter="barn(inVertical)" transition="in">
                                      <p:cBhvr additive="repl">
                                        <p:cTn id="17"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907640" y="350640"/>
            <a:ext cx="6482520" cy="1140120"/>
          </a:xfrm>
          <a:prstGeom prst="rect">
            <a:avLst/>
          </a:prstGeom>
          <a:noFill/>
          <a:ln>
            <a:noFill/>
          </a:ln>
        </p:spPr>
        <p:style>
          <a:lnRef idx="0"/>
          <a:fillRef idx="0"/>
          <a:effectRef idx="0"/>
          <a:fontRef idx="minor"/>
        </p:style>
        <p:txBody>
          <a:bodyPr lIns="90000" rIns="90000" tIns="45000" bIns="45000">
            <a:normAutofit/>
          </a:bodyPr>
          <a:p>
            <a:pPr>
              <a:lnSpc>
                <a:spcPct val="100000"/>
              </a:lnSpc>
            </a:pPr>
            <a:r>
              <a:rPr b="0" lang="fr-FR" sz="3600" spc="-1" strike="noStrike">
                <a:solidFill>
                  <a:srgbClr val="663366"/>
                </a:solidFill>
                <a:latin typeface="Rockwell"/>
                <a:ea typeface="DejaVu Sans"/>
              </a:rPr>
              <a:t>Kiss, Dead simple</a:t>
            </a:r>
            <a:endParaRPr b="0" lang="fr-FR" sz="3600" spc="-1" strike="noStrike">
              <a:latin typeface="Arial"/>
            </a:endParaRPr>
          </a:p>
        </p:txBody>
      </p:sp>
      <p:sp>
        <p:nvSpPr>
          <p:cNvPr id="113" name="CustomShape 2"/>
          <p:cNvSpPr/>
          <p:nvPr/>
        </p:nvSpPr>
        <p:spPr>
          <a:xfrm>
            <a:off x="2715840" y="319104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4" name="CustomShape 3"/>
          <p:cNvSpPr/>
          <p:nvPr/>
        </p:nvSpPr>
        <p:spPr>
          <a:xfrm>
            <a:off x="2868120" y="334332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5" name="CustomShape 4"/>
          <p:cNvSpPr/>
          <p:nvPr/>
        </p:nvSpPr>
        <p:spPr>
          <a:xfrm>
            <a:off x="3020760" y="349596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6" name="CustomShape 5"/>
          <p:cNvSpPr/>
          <p:nvPr/>
        </p:nvSpPr>
        <p:spPr>
          <a:xfrm>
            <a:off x="3173040" y="364824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7" name="CustomShape 6"/>
          <p:cNvSpPr/>
          <p:nvPr/>
        </p:nvSpPr>
        <p:spPr>
          <a:xfrm>
            <a:off x="3325320" y="380052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8" name="CustomShape 7"/>
          <p:cNvSpPr/>
          <p:nvPr/>
        </p:nvSpPr>
        <p:spPr>
          <a:xfrm>
            <a:off x="3477960" y="395316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19" name="CustomShape 8"/>
          <p:cNvSpPr/>
          <p:nvPr/>
        </p:nvSpPr>
        <p:spPr>
          <a:xfrm>
            <a:off x="3630240" y="410544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20" name="CustomShape 9"/>
          <p:cNvSpPr/>
          <p:nvPr/>
        </p:nvSpPr>
        <p:spPr>
          <a:xfrm>
            <a:off x="3782520" y="425772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21" name="CustomShape 10"/>
          <p:cNvSpPr/>
          <p:nvPr/>
        </p:nvSpPr>
        <p:spPr>
          <a:xfrm>
            <a:off x="3935160" y="441036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sp>
        <p:nvSpPr>
          <p:cNvPr id="122" name="CustomShape 11"/>
          <p:cNvSpPr/>
          <p:nvPr/>
        </p:nvSpPr>
        <p:spPr>
          <a:xfrm>
            <a:off x="3173040" y="2831040"/>
            <a:ext cx="1866960" cy="362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solidFill>
                  <a:srgbClr val="000000"/>
                </a:solidFill>
                <a:latin typeface="Rockwell"/>
                <a:ea typeface="DejaVu Sans"/>
              </a:rPr>
              <a:t>SSH</a:t>
            </a:r>
            <a:endParaRPr b="0" lang="fr-FR" sz="1800" spc="-1" strike="noStrike">
              <a:latin typeface="Arial"/>
            </a:endParaRPr>
          </a:p>
        </p:txBody>
      </p:sp>
      <p:sp>
        <p:nvSpPr>
          <p:cNvPr id="123" name="CustomShape 12"/>
          <p:cNvSpPr/>
          <p:nvPr/>
        </p:nvSpPr>
        <p:spPr>
          <a:xfrm>
            <a:off x="3938760" y="4591080"/>
            <a:ext cx="2517480" cy="213120"/>
          </a:xfrm>
          <a:prstGeom prst="rightArrow">
            <a:avLst>
              <a:gd name="adj1" fmla="val 50000"/>
              <a:gd name="adj2" fmla="val 50000"/>
            </a:avLst>
          </a:prstGeom>
          <a:solidFill>
            <a:srgbClr val="ff0000"/>
          </a:solidFill>
          <a:ln>
            <a:round/>
          </a:ln>
        </p:spPr>
        <p:style>
          <a:lnRef idx="2">
            <a:schemeClr val="accent1">
              <a:shade val="50000"/>
            </a:schemeClr>
          </a:lnRef>
          <a:fillRef idx="1">
            <a:schemeClr val="accent1"/>
          </a:fillRef>
          <a:effectRef idx="0">
            <a:schemeClr val="accent1"/>
          </a:effectRef>
          <a:fontRef idx="minor"/>
        </p:style>
      </p:sp>
      <p:pic>
        <p:nvPicPr>
          <p:cNvPr id="124" name="Picture 2" descr=""/>
          <p:cNvPicPr/>
          <p:nvPr/>
        </p:nvPicPr>
        <p:blipFill>
          <a:blip r:embed="rId1"/>
          <a:stretch/>
        </p:blipFill>
        <p:spPr>
          <a:xfrm>
            <a:off x="1739880" y="2779200"/>
            <a:ext cx="1125720" cy="1125720"/>
          </a:xfrm>
          <a:prstGeom prst="rect">
            <a:avLst/>
          </a:prstGeom>
          <a:ln>
            <a:noFill/>
          </a:ln>
        </p:spPr>
      </p:pic>
      <p:pic>
        <p:nvPicPr>
          <p:cNvPr id="125" name="Picture 2" descr=""/>
          <p:cNvPicPr/>
          <p:nvPr/>
        </p:nvPicPr>
        <p:blipFill>
          <a:blip r:embed="rId2"/>
          <a:stretch/>
        </p:blipFill>
        <p:spPr>
          <a:xfrm>
            <a:off x="5814720" y="2688480"/>
            <a:ext cx="1125720" cy="1125720"/>
          </a:xfrm>
          <a:prstGeom prst="rect">
            <a:avLst/>
          </a:prstGeom>
          <a:ln>
            <a:noFill/>
          </a:ln>
        </p:spPr>
      </p:pic>
      <p:pic>
        <p:nvPicPr>
          <p:cNvPr id="126" name="Picture 2" descr=""/>
          <p:cNvPicPr/>
          <p:nvPr/>
        </p:nvPicPr>
        <p:blipFill>
          <a:blip r:embed="rId3"/>
          <a:stretch/>
        </p:blipFill>
        <p:spPr>
          <a:xfrm>
            <a:off x="6077880" y="2772360"/>
            <a:ext cx="1125720" cy="1125720"/>
          </a:xfrm>
          <a:prstGeom prst="rect">
            <a:avLst/>
          </a:prstGeom>
          <a:ln>
            <a:noFill/>
          </a:ln>
        </p:spPr>
      </p:pic>
      <p:pic>
        <p:nvPicPr>
          <p:cNvPr id="127" name="Picture 2" descr=""/>
          <p:cNvPicPr/>
          <p:nvPr/>
        </p:nvPicPr>
        <p:blipFill>
          <a:blip r:embed="rId4"/>
          <a:stretch/>
        </p:blipFill>
        <p:spPr>
          <a:xfrm>
            <a:off x="6230160" y="2924640"/>
            <a:ext cx="1125720" cy="1125720"/>
          </a:xfrm>
          <a:prstGeom prst="rect">
            <a:avLst/>
          </a:prstGeom>
          <a:ln>
            <a:noFill/>
          </a:ln>
        </p:spPr>
      </p:pic>
      <p:pic>
        <p:nvPicPr>
          <p:cNvPr id="128" name="Picture 2" descr=""/>
          <p:cNvPicPr/>
          <p:nvPr/>
        </p:nvPicPr>
        <p:blipFill>
          <a:blip r:embed="rId5"/>
          <a:stretch/>
        </p:blipFill>
        <p:spPr>
          <a:xfrm>
            <a:off x="6382800" y="3076920"/>
            <a:ext cx="1125720" cy="1125720"/>
          </a:xfrm>
          <a:prstGeom prst="rect">
            <a:avLst/>
          </a:prstGeom>
          <a:ln>
            <a:noFill/>
          </a:ln>
        </p:spPr>
      </p:pic>
      <p:pic>
        <p:nvPicPr>
          <p:cNvPr id="129" name="Picture 2" descr=""/>
          <p:cNvPicPr/>
          <p:nvPr/>
        </p:nvPicPr>
        <p:blipFill>
          <a:blip r:embed="rId6"/>
          <a:stretch/>
        </p:blipFill>
        <p:spPr>
          <a:xfrm>
            <a:off x="6535080" y="3229560"/>
            <a:ext cx="1125720" cy="1125720"/>
          </a:xfrm>
          <a:prstGeom prst="rect">
            <a:avLst/>
          </a:prstGeom>
          <a:ln>
            <a:noFill/>
          </a:ln>
        </p:spPr>
      </p:pic>
      <p:pic>
        <p:nvPicPr>
          <p:cNvPr id="130" name="Picture 2" descr=""/>
          <p:cNvPicPr/>
          <p:nvPr/>
        </p:nvPicPr>
        <p:blipFill>
          <a:blip r:embed="rId7"/>
          <a:stretch/>
        </p:blipFill>
        <p:spPr>
          <a:xfrm>
            <a:off x="6687360" y="3381840"/>
            <a:ext cx="1125720" cy="1125720"/>
          </a:xfrm>
          <a:prstGeom prst="rect">
            <a:avLst/>
          </a:prstGeom>
          <a:ln>
            <a:noFill/>
          </a:ln>
        </p:spPr>
      </p:pic>
      <p:pic>
        <p:nvPicPr>
          <p:cNvPr id="131" name="Picture 2" descr=""/>
          <p:cNvPicPr/>
          <p:nvPr/>
        </p:nvPicPr>
        <p:blipFill>
          <a:blip r:embed="rId8"/>
          <a:stretch/>
        </p:blipFill>
        <p:spPr>
          <a:xfrm>
            <a:off x="6840000" y="3534120"/>
            <a:ext cx="1125720" cy="1125720"/>
          </a:xfrm>
          <a:prstGeom prst="rect">
            <a:avLst/>
          </a:prstGeom>
          <a:ln>
            <a:noFill/>
          </a:ln>
        </p:spPr>
      </p:pic>
      <p:pic>
        <p:nvPicPr>
          <p:cNvPr id="132" name="Picture 2" descr=""/>
          <p:cNvPicPr/>
          <p:nvPr/>
        </p:nvPicPr>
        <p:blipFill>
          <a:blip r:embed="rId9"/>
          <a:stretch/>
        </p:blipFill>
        <p:spPr>
          <a:xfrm>
            <a:off x="6992280" y="3686760"/>
            <a:ext cx="1125720" cy="1125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Avantage.thmx</Template>
  <TotalTime>18749</TotalTime>
  <Application>LibreOffice/6.4.7.2$Linux_X86_64 LibreOffice_project/40$Build-2</Application>
  <Words>562</Words>
  <Paragraphs>58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2013-06-01T16:43:53Z</dcterms:created>
  <dc:creator>Pouchoulon Jean-Marc</dc:creator>
  <dc:description/>
  <dc:language>fr-FR</dc:language>
  <cp:lastModifiedBy/>
  <dcterms:modified xsi:type="dcterms:W3CDTF">2022-02-06T23:28:18Z</dcterms:modified>
  <cp:revision>293</cp:revision>
  <dc:subject/>
  <dc:title>Ansible et graphite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Présentation à l'écran (4:3)</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