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Slides/_rels/notesSlide34.xml.rels" ContentType="application/vnd.openxmlformats-package.relationships+xml"/>
  <Override PartName="/ppt/notesSlides/notesSlide34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comments/comment22.xml" ContentType="application/vnd.openxmlformats-officedocument.presentationml.comment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8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1.xml.rels" ContentType="application/vnd.openxmlformats-package.relationships+xml"/>
  <Override PartName="/ppt/slides/_rels/slide44.xml.rels" ContentType="application/vnd.openxmlformats-package.relationships+xml"/>
  <Override PartName="/ppt/slides/_rels/slide27.xml.rels" ContentType="application/vnd.openxmlformats-package.relationships+xml"/>
  <Override PartName="/ppt/slides/_rels/slide10.xml.rels" ContentType="application/vnd.openxmlformats-package.relationships+xml"/>
  <Override PartName="/ppt/slides/_rels/slide53.xml.rels" ContentType="application/vnd.openxmlformats-package.relationships+xml"/>
  <Override PartName="/ppt/slides/_rels/slide36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2.xml.rels" ContentType="application/vnd.openxmlformats-package.relationships+xml"/>
  <Override PartName="/ppt/slides/_rels/slide52.xml.rels" ContentType="application/vnd.openxmlformats-package.relationships+xml"/>
  <Override PartName="/ppt/slides/_rels/slide35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31.xml.rels" ContentType="application/vnd.openxmlformats-package.relationships+xml"/>
  <Override PartName="/ppt/slides/_rels/slide23.xml.rels" ContentType="application/vnd.openxmlformats-package.relationships+xml"/>
  <Override PartName="/ppt/slides/_rels/slide40.xml.rels" ContentType="application/vnd.openxmlformats-package.relationships+xml"/>
  <Override PartName="/ppt/slides/_rels/slide51.xml.rels" ContentType="application/vnd.openxmlformats-package.relationships+xml"/>
  <Override PartName="/ppt/slides/_rels/slide34.xml.rels" ContentType="application/vnd.openxmlformats-package.relationships+xml"/>
  <Override PartName="/ppt/slides/_rels/slide17.xml.rels" ContentType="application/vnd.openxmlformats-package.relationships+xml"/>
  <Override PartName="/ppt/slides/_rels/slide32.xml.rels" ContentType="application/vnd.openxmlformats-package.relationships+xml"/>
  <Override PartName="/ppt/slides/_rels/slide24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25.xml.rels" ContentType="application/vnd.openxmlformats-package.relationships+xml"/>
  <Override PartName="/ppt/slides/_rels/slide50.xml.rels" ContentType="application/vnd.openxmlformats-package.relationships+xml"/>
  <Override PartName="/ppt/slides/_rels/slide33.xml.rels" ContentType="application/vnd.openxmlformats-package.relationships+xml"/>
  <Override PartName="/ppt/slides/_rels/slide59.xml.rels" ContentType="application/vnd.openxmlformats-package.relationships+xml"/>
  <Override PartName="/ppt/slides/_rels/slide16.xml.rels" ContentType="application/vnd.openxmlformats-package.relationships+xml"/>
  <Override PartName="/ppt/slides/_rels/slide60.xml.rels" ContentType="application/vnd.openxmlformats-package.relationships+xml"/>
  <Override PartName="/ppt/slides/_rels/slide26.xml.rels" ContentType="application/vnd.openxmlformats-package.relationships+xml"/>
  <Override PartName="/ppt/slides/_rels/slide43.xml.rels" ContentType="application/vnd.openxmlformats-package.relationships+xml"/>
  <Override PartName="/ppt/slides/_rels/slide37.xml.rels" ContentType="application/vnd.openxmlformats-package.relationships+xml"/>
  <Override PartName="/ppt/slides/_rels/slide54.xml.rels" ContentType="application/vnd.openxmlformats-package.relationships+xml"/>
  <Override PartName="/ppt/slides/_rels/slide11.xml.rels" ContentType="application/vnd.openxmlformats-package.relationships+xml"/>
  <Override PartName="/ppt/slides/_rels/slide46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20.xml.rels" ContentType="application/vnd.openxmlformats-package.relationships+xml"/>
  <Override PartName="/ppt/slides/_rels/slide55.xml.rels" ContentType="application/vnd.openxmlformats-package.relationships+xml"/>
  <Override PartName="/ppt/slides/_rels/slide12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21.xml.rels" ContentType="application/vnd.openxmlformats-package.relationships+xml"/>
  <Override PartName="/ppt/slides/_rels/slide56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48.xml.rels" ContentType="application/vnd.openxmlformats-package.relationships+xml"/>
  <Override PartName="/ppt/slides/_rels/slide5.xml.rels" ContentType="application/vnd.openxmlformats-package.relationships+xml"/>
  <Override PartName="/ppt/slides/_rels/slide14.xml.rels" ContentType="application/vnd.openxmlformats-package.relationships+xml"/>
  <Override PartName="/ppt/slides/_rels/slide57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15.xml.rels" ContentType="application/vnd.openxmlformats-package.relationships+xml"/>
  <Override PartName="/ppt/slides/_rels/slide58.xml.rels" ContentType="application/vnd.openxmlformats-package.relationships+xml"/>
  <Override PartName="/ppt/slides/_rels/slide7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50.xml" ContentType="application/vnd.openxmlformats-officedocument.presentationml.slide+xml"/>
  <Override PartName="/ppt/slides/slide17.xml" ContentType="application/vnd.openxmlformats-officedocument.presentationml.slide+xml"/>
  <Override PartName="/ppt/slides/slide51.xml" ContentType="application/vnd.openxmlformats-officedocument.presentationml.slide+xml"/>
  <Override PartName="/ppt/slides/slide34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3.xml" ContentType="application/vnd.openxmlformats-officedocument.presentationml.slide+xml"/>
  <Override PartName="/ppt/slides/slide19.xml" ContentType="application/vnd.openxmlformats-officedocument.presentationml.slide+xml"/>
  <Override PartName="/ppt/slides/slide36.xml" ContentType="application/vnd.openxmlformats-officedocument.presentationml.slide+xml"/>
  <Override PartName="/ppt/slides/slide62.xml" ContentType="application/vnd.openxmlformats-officedocument.presentationml.slide+xml"/>
  <Override PartName="/ppt/slides/slide45.xml" ContentType="application/vnd.openxmlformats-officedocument.presentationml.slide+xml"/>
  <Override PartName="/ppt/slides/slide28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61.xml" ContentType="application/vnd.openxmlformats-officedocument.presentationml.slide+xml"/>
  <Override PartName="/ppt/slides/slide27.xml" ContentType="application/vnd.openxmlformats-officedocument.presentationml.slide+xml"/>
  <Override PartName="/ppt/slides/slide44.xml" ContentType="application/vnd.openxmlformats-officedocument.presentationml.slide+xml"/>
  <Override PartName="/ppt/slides/slide35.xml" ContentType="application/vnd.openxmlformats-officedocument.presentationml.slide+xml"/>
  <Override PartName="/ppt/slides/slide52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6.xml" ContentType="application/vnd.openxmlformats-officedocument.presentationml.slide+xml"/>
  <Override PartName="/ppt/slides/slide2.xml" ContentType="application/vnd.openxmlformats-officedocument.presentationml.slide+xml"/>
  <Override PartName="/ppt/slides/slide37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21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8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59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media/image9.png" ContentType="image/png"/>
  <Override PartName="/ppt/media/image10.png" ContentType="image/png"/>
  <Override PartName="/ppt/media/image13.png" ContentType="image/png"/>
  <Override PartName="/ppt/media/image21.png" ContentType="image/png"/>
  <Override PartName="/ppt/media/image8.png" ContentType="image/png"/>
  <Override PartName="/ppt/media/image12.png" ContentType="image/png"/>
  <Override PartName="/ppt/media/image20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28.png" ContentType="image/png"/>
  <Override PartName="/ppt/media/image27.png" ContentType="image/png"/>
  <Override PartName="/ppt/media/image19.png" ContentType="image/png"/>
  <Override PartName="/ppt/media/image26.png" ContentType="image/png"/>
  <Override PartName="/ppt/media/image18.png" ContentType="image/png"/>
  <Override PartName="/ppt/media/image25.png" ContentType="image/png"/>
  <Override PartName="/ppt/media/image17.png" ContentType="image/png"/>
  <Override PartName="/ppt/media/image24.png" ContentType="image/png"/>
  <Override PartName="/ppt/media/image16.png" ContentType="image/png"/>
  <Override PartName="/ppt/media/image23.png" ContentType="image/png"/>
  <Override PartName="/ppt/media/image15.png" ContentType="image/png"/>
  <Override PartName="/ppt/media/image22.png" ContentType="image/png"/>
  <Override PartName="/ppt/media/image14.png" ContentType="image/png"/>
  <Override PartName="/ppt/_rels/presentation.xml.rels" ContentType="application/vnd.openxmlformats-package.relationship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</p:sldIdLst>
  <p:sldSz cx="10080625" cy="7559675"/>
  <p:notesSz cx="7559675" cy="10691813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presProps" Target="presProps.xml"/><Relationship Id="rId68" Type="http://schemas.openxmlformats.org/officeDocument/2006/relationships/commentAuthors" Target="commentAuthors.xml"/>
</Relationships>
</file>

<file path=ppt/comments/comment22.xml><?xml version="1.0" encoding="utf-8"?>
<p:cmLst xmlns:p="http://schemas.openxmlformats.org/presentationml/2006/main">
  <p:cm authorId="0" dt="2021-09-06T08:56:17.000000000" idx="1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45BF9EC-1CC1-462E-8F5E-7745BFE3E06E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1106640" y="801720"/>
            <a:ext cx="5342400" cy="400572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4040" cy="480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4281480" y="10155240"/>
            <a:ext cx="327240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01DDFCF-7F10-4DF7-9D5D-DEA9A2C23217}" type="slidenum">
              <a:rPr b="0" lang="fr-FR" sz="1200" spc="-1" strike="noStrike">
                <a:solidFill>
                  <a:srgbClr val="000000"/>
                </a:solidFill>
                <a:latin typeface="+mn-lt"/>
                <a:ea typeface="+mn-ea"/>
              </a:rPr>
              <a:t>59</a:t>
            </a:fld>
            <a:endParaRPr b="0" lang="fr-F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360800"/>
            <a:ext cx="10076400" cy="3484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0" y="1411200"/>
            <a:ext cx="583560" cy="2476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650880" y="1411200"/>
            <a:ext cx="9425160" cy="2476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1360800"/>
            <a:ext cx="10076400" cy="348480"/>
          </a:xfrm>
          <a:prstGeom prst="rect">
            <a:avLst/>
          </a:prstGeom>
          <a:solidFill>
            <a:srgbClr val="ffffff"/>
          </a:solidFill>
          <a:ln w="5076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0" y="1411200"/>
            <a:ext cx="583560" cy="2476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650880" y="1411200"/>
            <a:ext cx="9425160" cy="2476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760">
            <a:noFill/>
          </a:ln>
          <a:effectLst>
            <a:outerShdw blurRad="38160" dir="5400000" dist="29880" rotWithShape="0">
              <a:srgbClr val="000000">
                <a:alpha val="4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comments" Target="../comments/comment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479280" y="2673000"/>
            <a:ext cx="2805840" cy="438012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2200" spc="-1" strike="noStrike">
                <a:solidFill>
                  <a:srgbClr val="ffffff"/>
                </a:solidFill>
                <a:latin typeface="Arial"/>
                <a:ea typeface="DejaVu Sans"/>
              </a:rPr>
              <a:t>Jean-marc Pouchoulon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fr-FR" sz="2200" spc="-1" strike="noStrike">
                <a:solidFill>
                  <a:srgbClr val="ffffff"/>
                </a:solidFill>
                <a:latin typeface="Arial"/>
                <a:ea typeface="DejaVu Sans"/>
              </a:rPr>
              <a:t>Avril  2023</a:t>
            </a:r>
            <a:r>
              <a:rPr b="0" lang="fr-FR" sz="32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053360" y="2039040"/>
            <a:ext cx="4992120" cy="5014080"/>
          </a:xfrm>
          <a:prstGeom prst="rect">
            <a:avLst/>
          </a:prstGeom>
          <a:ln w="0"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504000" y="301320"/>
            <a:ext cx="9069120" cy="12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R405 Automatisation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278720" y="4680"/>
            <a:ext cx="7558560" cy="755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3444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Le BASH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Des SHELLS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Il existe plusieurs SHELL  qui sont dérivés du Bourne shell (sh, AT&amp;T, 1977) comme ksh(korn shell), bash (Bourne again shell), zsh (zero shell).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dd8047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dd8047"/>
                </a:solidFill>
                <a:latin typeface="Arial"/>
                <a:ea typeface="DejaVu Sans"/>
              </a:rPr>
              <a:t>Bash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est le Shell par défaut sous Linux Debian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Un script BASH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C'est un ensemble de commandes dans un fichier qui vont être interprétées par un processus (notre fameux Bash)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Pour le lancer il suffit de taper ./nom-du-script.sh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Attention il faut rendre le script  exécutable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via  chmod +x nom_du_script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Le shebang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Tous les scripts ont un shebang ( #! Chemin du programme interpréteur sur la première ligne du script ) qui permet au système d’exploitation d'appeler le bon interpréteur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Exemples 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#!/bin/bash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#!/usr/bin/perl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#!/usr/bin/tcl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#!/bin/sed -f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#!/usr/awk -f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#!/usr/bin/python -O — Execute using Python with optimizations to code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Ne pas oublier que : 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453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 script est interprété. Ce qui veut dire que c'est plus lent qu'un programme compilé.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Dans le cas de bash on lance un processus à chaque commande lancée dans l’interpréteur.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Une commande est de la forme 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dd8047"/>
                </a:solidFill>
                <a:latin typeface="Arial"/>
                <a:ea typeface="DejaVu Sans"/>
              </a:rPr>
              <a:t>commande paramètres arguments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2400" spc="-1" strike="noStrike">
                <a:solidFill>
                  <a:srgbClr val="dd8047"/>
                </a:solidFill>
                <a:latin typeface="Arial"/>
                <a:ea typeface="DejaVu Sans"/>
              </a:rPr>
              <a:t>ls                -ltr                h*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95040"/>
            <a:ext cx="9067680" cy="124596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Commandes SHELL internes ou externes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504000" y="24501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Une commande interne est intégrée au processus shell (c’est le shell qui exécute l’action). La commande interne est exécutée par le shell courant. </a:t>
            </a:r>
            <a:r>
              <a:rPr b="0" i="1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man builtins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pour avoir de l'aide sur les commandes internes.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Les commandes externes sont sous /bin ou /usr/bin. Pour les trouver 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94b6d2"/>
              </a:buClr>
              <a:buSzPct val="45000"/>
              <a:buFont typeface="Wingdings" charset="2"/>
              <a:buChar char=""/>
            </a:pPr>
            <a:r>
              <a:rPr b="0" i="1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whereis </a:t>
            </a:r>
            <a:r>
              <a:rPr b="0" i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pkill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"/>
            </a:pPr>
            <a:r>
              <a:rPr b="0" i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pkill: /usr/bin/pkill /usr/share/man/man1/pkill.1.gz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Image 1" descr=""/>
          <p:cNvPicPr/>
          <p:nvPr/>
        </p:nvPicPr>
        <p:blipFill>
          <a:blip r:embed="rId1"/>
          <a:stretch/>
        </p:blipFill>
        <p:spPr>
          <a:xfrm>
            <a:off x="101520" y="1786320"/>
            <a:ext cx="9698400" cy="180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Substitution de nom de fichier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 caractère </a:t>
            </a:r>
            <a:r>
              <a:rPr b="0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*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permet de substituer n'importe quel caractère.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ls  c*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donne tous les fichiers commençant par c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 caractère </a:t>
            </a:r>
            <a:r>
              <a:rPr b="0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?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substitue un caractère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ls copy ?.png</a:t>
            </a:r>
            <a:r>
              <a:rPr b="0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listera tous les fichiers copy1 copy2 copy3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ls -al [ab]*</a:t>
            </a:r>
            <a:r>
              <a:rPr b="0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listera tous les fichiers commençant par a ou b. 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ls -al [^ab]*</a:t>
            </a:r>
            <a:r>
              <a:rPr b="0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listera tous les fichiers </a:t>
            </a:r>
            <a:r>
              <a:rPr b="1" lang="fr-FR" sz="2400" spc="-1" strike="noStrike">
                <a:solidFill>
                  <a:srgbClr val="dd8047"/>
                </a:solidFill>
                <a:latin typeface="Arial"/>
                <a:ea typeface="DejaVu Sans"/>
              </a:rPr>
              <a:t>ne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commençant </a:t>
            </a:r>
            <a:r>
              <a:rPr b="1" lang="fr-FR" sz="2400" spc="-1" strike="noStrike">
                <a:solidFill>
                  <a:srgbClr val="dd8047"/>
                </a:solidFill>
                <a:latin typeface="Arial"/>
                <a:ea typeface="DejaVu Sans"/>
              </a:rPr>
              <a:t>pas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par a ou b.  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Caractères de protection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823760"/>
            <a:ext cx="8390160" cy="488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Image 1" descr=""/>
          <p:cNvPicPr/>
          <p:nvPr/>
        </p:nvPicPr>
        <p:blipFill>
          <a:blip r:embed="rId1"/>
          <a:stretch/>
        </p:blipFill>
        <p:spPr>
          <a:xfrm>
            <a:off x="262800" y="2086920"/>
            <a:ext cx="9308880" cy="425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Substitution de commandes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Les backquotes interprètent leur contenu ( variables ou commandes )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Image 134" descr=""/>
          <p:cNvPicPr/>
          <p:nvPr/>
        </p:nvPicPr>
        <p:blipFill>
          <a:blip r:embed="rId1"/>
          <a:stretch/>
        </p:blipFill>
        <p:spPr>
          <a:xfrm>
            <a:off x="936000" y="2952000"/>
            <a:ext cx="8131680" cy="287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Le besoin d'automatisation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32000" y="18795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453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L'informaticien et en particulier l'administrateur système et réseau déteste refaire une tâche répétitive et est en général motivé pour l'automatiser.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La complexité de L'I.T. fait qu'il est difficile de tout savoir. Automatiser c'est aussi fixer les connaissances et fiabiliser les procédures pour vous mêmes et les autres.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 administrateur systèmes ne programme pas comme un développeur…mais il scripte et il scripte beaucoup. Choisissez votre langage et maîtrisez le. 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L'automatisation c'est aussi être plus efficace par des raccourcis clavier, des oneliners et de la documentation.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Expansion des {}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Les parenthèses permettent de réduire le travail de frappe :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Image 137" descr=""/>
          <p:cNvPicPr/>
          <p:nvPr/>
        </p:nvPicPr>
        <p:blipFill>
          <a:blip r:embed="rId1"/>
          <a:stretch/>
        </p:blipFill>
        <p:spPr>
          <a:xfrm>
            <a:off x="720000" y="2881800"/>
            <a:ext cx="8275680" cy="380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La redirection en SHELL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453240">
              <a:lnSpc>
                <a:spcPct val="100000"/>
              </a:lnSpc>
              <a:buClr>
                <a:srgbClr val="dd8047"/>
              </a:buClr>
              <a:buSzPct val="45000"/>
              <a:buFont typeface="Wingdings" charset="2"/>
              <a:buChar char=""/>
            </a:pPr>
            <a:r>
              <a:rPr b="0" i="1" lang="fr-FR" sz="3200" spc="-1" strike="noStrike">
                <a:solidFill>
                  <a:srgbClr val="dd8047"/>
                </a:solidFill>
                <a:latin typeface="Arial"/>
                <a:ea typeface="DejaVu Sans"/>
              </a:rPr>
              <a:t>commande &gt; fichier</a:t>
            </a:r>
            <a:r>
              <a:rPr b="0" lang="fr-FR" sz="3200" spc="-1" strike="noStrike">
                <a:solidFill>
                  <a:srgbClr val="dd8047"/>
                </a:solidFill>
                <a:latin typeface="Arial"/>
                <a:ea typeface="DejaVu Sans"/>
              </a:rPr>
              <a:t>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redirige le flux en sortie de la commande vers le fichier écrasant le contenu du fichier.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fr-FR" sz="3200" spc="-1" strike="noStrike">
                <a:solidFill>
                  <a:srgbClr val="dd8047"/>
                </a:solidFill>
                <a:latin typeface="Arial"/>
                <a:ea typeface="DejaVu Sans"/>
              </a:rPr>
              <a:t>commande &gt;&gt; fichier</a:t>
            </a:r>
            <a:r>
              <a:rPr b="0" lang="fr-FR" sz="3200" spc="-1" strike="noStrike">
                <a:solidFill>
                  <a:srgbClr val="dd8047"/>
                </a:solidFill>
                <a:latin typeface="Arial"/>
                <a:ea typeface="DejaVu Sans"/>
              </a:rPr>
              <a:t>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redirige le flux en sortie de la commande vers le fichier en s'additionnant au contenu du fichier.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dd8047"/>
              </a:buClr>
              <a:buSzPct val="45000"/>
              <a:buFont typeface="Wingdings" charset="2"/>
              <a:buChar char=""/>
            </a:pPr>
            <a:r>
              <a:rPr b="0" i="1" lang="fr-FR" sz="3200" spc="-1" strike="noStrike">
                <a:solidFill>
                  <a:srgbClr val="dd8047"/>
                </a:solidFill>
                <a:latin typeface="Arial"/>
                <a:ea typeface="DejaVu Sans"/>
              </a:rPr>
              <a:t>commande2 &lt; entrée</a:t>
            </a:r>
            <a:r>
              <a:rPr b="0" lang="fr-FR" sz="3200" spc="-1" strike="noStrike">
                <a:solidFill>
                  <a:srgbClr val="dd8047"/>
                </a:solidFill>
                <a:latin typeface="Arial"/>
                <a:ea typeface="DejaVu Sans"/>
              </a:rPr>
              <a:t>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commande2 lit « entrée »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HereDoc :Un pattern classique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24280" y="1823760"/>
            <a:ext cx="9347400" cy="561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Un pattern classique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Image 142" descr=""/>
          <p:cNvPicPr/>
          <p:nvPr/>
        </p:nvPicPr>
        <p:blipFill>
          <a:blip r:embed="rId1"/>
          <a:stretch/>
        </p:blipFill>
        <p:spPr>
          <a:xfrm>
            <a:off x="3683880" y="3246840"/>
            <a:ext cx="2746800" cy="1069200"/>
          </a:xfrm>
          <a:prstGeom prst="rect">
            <a:avLst/>
          </a:prstGeom>
          <a:ln w="0">
            <a:noFill/>
          </a:ln>
        </p:spPr>
      </p:pic>
      <p:pic>
        <p:nvPicPr>
          <p:cNvPr id="140" name="Image 143" descr=""/>
          <p:cNvPicPr/>
          <p:nvPr/>
        </p:nvPicPr>
        <p:blipFill>
          <a:blip r:embed="rId2"/>
          <a:stretch/>
        </p:blipFill>
        <p:spPr>
          <a:xfrm>
            <a:off x="504000" y="1440000"/>
            <a:ext cx="9139680" cy="594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Commentaire multilignes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648000" y="2113200"/>
            <a:ext cx="4174920" cy="429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stdin stdout stderr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453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En Unix tout est fichier. A chaque fichier est associé un </a:t>
            </a:r>
            <a:r>
              <a:rPr b="0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descripteur de fichier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unique qui permet de le manipuler ( ouverture, lecture , écriture)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Les entrées et sorties d’un processus se font aussi par des fichiers et se manipulent par descripteurs de fichiers.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L'entrée (</a:t>
            </a:r>
            <a:r>
              <a:rPr b="0" lang="fr-FR" sz="2400" spc="-1" strike="noStrike">
                <a:solidFill>
                  <a:srgbClr val="dd8047"/>
                </a:solidFill>
                <a:latin typeface="Arial"/>
                <a:ea typeface="DejaVu Sans"/>
              </a:rPr>
              <a:t>stdin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), la sortie (</a:t>
            </a:r>
            <a:r>
              <a:rPr b="0" lang="fr-FR" sz="2400" spc="-1" strike="noStrike">
                <a:solidFill>
                  <a:srgbClr val="dd8047"/>
                </a:solidFill>
                <a:latin typeface="Arial"/>
                <a:ea typeface="DejaVu Sans"/>
              </a:rPr>
              <a:t>stdout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) et la sortie en erreur (</a:t>
            </a:r>
            <a:r>
              <a:rPr b="0" lang="fr-FR" sz="2400" spc="-1" strike="noStrike">
                <a:solidFill>
                  <a:srgbClr val="dd8047"/>
                </a:solidFill>
                <a:latin typeface="Arial"/>
                <a:ea typeface="DejaVu Sans"/>
              </a:rPr>
              <a:t>stderr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) sont des descripteurs de fichiers qui sont respectivement identifiés par les numéros </a:t>
            </a:r>
            <a:r>
              <a:rPr b="0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0,1 et 2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Entrée et sortie d'un processus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Tw Cen MT"/>
                <a:ea typeface="DejaVu Sans"/>
              </a:rPr>
              <a:t>Source : www-verimag.imag.fr/~moy/cours/unix2/seance1/slides-intro-unix-handout.pdf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Image 1" descr=""/>
          <p:cNvPicPr/>
          <p:nvPr/>
        </p:nvPicPr>
        <p:blipFill>
          <a:blip r:embed="rId1"/>
          <a:stretch/>
        </p:blipFill>
        <p:spPr>
          <a:xfrm>
            <a:off x="728280" y="2785680"/>
            <a:ext cx="7365960" cy="317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Contrôler la ligne de commande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Par défaut la ligne de commande de Bash est contrôlable en style EMACs mais on a aussi un style VI </a:t>
            </a:r>
            <a:r>
              <a:rPr b="0" i="1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( set -o emac ou set -o vi).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95040"/>
            <a:ext cx="9067680" cy="124596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Contrôler la ligne de commande emacs mode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Ctrl+w supprime le mot précédent.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Ctrl+k coupe le texte depuis le curseur jusqu'à la fin de la ligne.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Ctrl+u coupe le texte depuis le curseur jusqu'à début de la ligne.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Ctrl+y permet de coller ce que vous avez coupé avec les commandes précédentes.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Ctrl+a met le curseur en début de ligne.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Ctrl+e met le curseur en fin de ligne.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Ctrl+r  permet de rechercher une commande dans l'historique contenant ce que vous avez tapé après Ctrl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Ctrl+d sort du shell courant.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Ctrl+z met le programme en mode suspendu ( fg ou bg pour redémarrer)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Alt+f : Avance d'un mot.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Alt+b:recule d'un mot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Tab permet l'autocompletion.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r>
              <a:rPr b="0" lang="fr-FR" sz="2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TIPS et TRICKS 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 fichier </a:t>
            </a:r>
            <a:r>
              <a:rPr b="0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.bashrc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est éxécuté lors du lancement d'un process bash. On peut customiser son prompt dans ce fichier ou positionner des alias ou des variables.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 fichier </a:t>
            </a:r>
            <a:r>
              <a:rPr b="0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.bash_profile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est exécuté lors d'un login.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Existant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859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 contrôle des processus (au sens générique) de production informatique est réalisé via ITIL (guide des bonnes pratiques IT). ITIL  organise la production en processus.  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La tendance est aussi à la concentration (CLOUD privé, hybride ou public. Il faut donc contrôler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plus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de serveurs avec souvent </a:t>
            </a:r>
            <a:r>
              <a:rPr b="1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moins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de personnels. 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La tendance est à la sécurité (Plan de reprise et de continuité d’activité). Pour cela il faut planifier et automatiser les bascules de production d’un site à un autre, les sauvegardes et les restorations.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Tips and tricks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453240">
              <a:lnSpc>
                <a:spcPct val="100000"/>
              </a:lnSpc>
              <a:buClr>
                <a:srgbClr val="94b6d2"/>
              </a:buClr>
              <a:buSzPct val="45000"/>
              <a:buFont typeface="Wingdings" charset="2"/>
              <a:buChar char=""/>
            </a:pPr>
            <a:r>
              <a:rPr b="0" lang="fr-FR" sz="3200" spc="-1" strike="noStrike">
                <a:solidFill>
                  <a:srgbClr val="94b6d2"/>
                </a:solidFill>
                <a:latin typeface="Arial"/>
                <a:ea typeface="DejaVu Sans"/>
              </a:rPr>
              <a:t>!!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Réexécutez la dernière commande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94b6d2"/>
              </a:buClr>
              <a:buSzPct val="45000"/>
              <a:buFont typeface="Wingdings" charset="2"/>
              <a:buChar char=""/>
            </a:pPr>
            <a:r>
              <a:rPr b="0" lang="fr-FR" sz="3200" spc="-1" strike="noStrike">
                <a:solidFill>
                  <a:srgbClr val="94b6d2"/>
                </a:solidFill>
                <a:latin typeface="Arial"/>
                <a:ea typeface="DejaVu Sans"/>
              </a:rPr>
              <a:t>!c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Réexécutez la dernière commande commencant par c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94b6d2"/>
              </a:buClr>
              <a:buSzPct val="45000"/>
              <a:buFont typeface="Wingdings" charset="2"/>
              <a:buChar char=""/>
            </a:pPr>
            <a:r>
              <a:rPr b="0" lang="fr-FR" sz="3200" spc="-1" strike="noStrike">
                <a:solidFill>
                  <a:srgbClr val="94b6d2"/>
                </a:solidFill>
                <a:latin typeface="Arial"/>
                <a:ea typeface="DejaVu Sans"/>
              </a:rPr>
              <a:t>!c:p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Affichez la dernière commande commencant par l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94b6d2"/>
              </a:buClr>
              <a:buSzPct val="45000"/>
              <a:buFont typeface="Wingdings" charset="2"/>
              <a:buChar char=""/>
            </a:pPr>
            <a:r>
              <a:rPr b="0" lang="fr-FR" sz="3200" spc="-1" strike="noStrike">
                <a:solidFill>
                  <a:srgbClr val="94b6d2"/>
                </a:solidFill>
                <a:latin typeface="Arial"/>
                <a:ea typeface="DejaVu Sans"/>
              </a:rPr>
              <a:t>!$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Récupérez le dernier paramètre de la commande précédente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Ampersand et Pipe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Des commande shell peuvent être parallélisées  avec l'Esperluette ( Ampersand)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39120">
              <a:lnSpc>
                <a:spcPct val="100000"/>
              </a:lnSpc>
              <a:buClr>
                <a:srgbClr val="94b6d2"/>
              </a:buClr>
              <a:buSzPct val="75000"/>
              <a:buFont typeface="Arial"/>
              <a:buChar char="•"/>
            </a:pPr>
            <a:r>
              <a:rPr b="0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commande1 &amp;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va lancer commande1 en background et rendre la main au bash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39120">
              <a:lnSpc>
                <a:spcPct val="100000"/>
              </a:lnSpc>
              <a:buClr>
                <a:srgbClr val="94b6d2"/>
              </a:buClr>
              <a:buSzPct val="75000"/>
              <a:buFont typeface="Wingdings" charset="2"/>
              <a:buChar char=""/>
            </a:pPr>
            <a:r>
              <a:rPr b="0" i="1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commande1 &amp; commande2 &amp; commande3</a:t>
            </a:r>
            <a:r>
              <a:rPr b="0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va lancer 3 processus différents avec 3 PIDs différents et qui vont s'exécuter </a:t>
            </a:r>
            <a:r>
              <a:rPr b="0" lang="fr-FR" sz="2400" spc="-1" strike="noStrike">
                <a:solidFill>
                  <a:srgbClr val="dd8047"/>
                </a:solidFill>
                <a:latin typeface="Arial"/>
                <a:ea typeface="DejaVu Sans"/>
              </a:rPr>
              <a:t>en parallèle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 double Ampersand est équivalent à un « et logique » .Il permet de lancer les  commandes à la suite en s’assurant de la bonne marche de la commande précédente.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cd /tmp/files/  &amp;&amp; tar zcvf files.tgz *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 tar ne s'exécute que si la commande cd a renvoyé un code d'erreur </a:t>
            </a:r>
            <a:r>
              <a:rPr b="0" lang="fr-FR" sz="2400" spc="-1" strike="noStrike">
                <a:solidFill>
                  <a:srgbClr val="dd8047"/>
                </a:solidFill>
                <a:latin typeface="Arial"/>
                <a:ea typeface="DejaVu Sans"/>
              </a:rPr>
              <a:t>0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( ET logique)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46120" y="252000"/>
            <a:ext cx="8984160" cy="1087560"/>
          </a:xfrm>
          <a:prstGeom prst="rect">
            <a:avLst/>
          </a:prstGeom>
          <a:solidFill>
            <a:srgbClr val="dd8047"/>
          </a:solidFill>
          <a:ln w="19080">
            <a:solidFill>
              <a:srgbClr val="a35e3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900" spc="-1" strike="noStrike">
                <a:solidFill>
                  <a:srgbClr val="ffffff"/>
                </a:solidFill>
                <a:latin typeface="Tw Cen MT"/>
                <a:ea typeface="DejaVu Sans"/>
              </a:rPr>
              <a:t>pipe</a:t>
            </a:r>
            <a:endParaRPr b="0" lang="fr-FR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675360" y="1764000"/>
            <a:ext cx="8984160" cy="49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t">
            <a:normAutofit/>
          </a:bodyPr>
          <a:p>
            <a:pPr>
              <a:lnSpc>
                <a:spcPct val="100000"/>
              </a:lnSpc>
              <a:spcBef>
                <a:spcPts val="771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 pipe est le tunnel de sortie d'un processus. Ici les résultats en sortie de commande1 seront envoyés en entrée de commande2 qui les utilisera.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71"/>
              </a:spcBef>
            </a:pPr>
            <a:r>
              <a:rPr b="0" i="1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fr-FR" sz="3200" spc="-1" strike="noStrike">
                <a:solidFill>
                  <a:srgbClr val="94b6d2"/>
                </a:solidFill>
                <a:latin typeface="Arial"/>
                <a:ea typeface="DejaVu Sans"/>
              </a:rPr>
              <a:t>commande1 | commande2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71"/>
              </a:spcBef>
            </a:pPr>
            <a:r>
              <a:rPr b="0" lang="fr-FR" sz="3200" spc="-1" strike="noStrike">
                <a:solidFill>
                  <a:srgbClr val="94b6d2"/>
                </a:solidFill>
                <a:latin typeface="Arial"/>
                <a:ea typeface="DejaVu Sans"/>
              </a:rPr>
              <a:t>    </a:t>
            </a:r>
            <a:r>
              <a:rPr b="0" lang="fr-FR" sz="3200" spc="-1" strike="noStrike">
                <a:solidFill>
                  <a:srgbClr val="94b6d2"/>
                </a:solidFill>
                <a:latin typeface="Arial"/>
                <a:ea typeface="DejaVu Sans"/>
              </a:rPr>
              <a:t>cat fichier.txt|wc –l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71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Un double pipe || est un OU logique.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71"/>
              </a:spcBef>
            </a:pPr>
            <a:r>
              <a:rPr b="0" i="1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fr-FR" sz="3200" spc="-1" strike="noStrike">
                <a:solidFill>
                  <a:srgbClr val="94b6d2"/>
                </a:solidFill>
                <a:latin typeface="Arial"/>
                <a:ea typeface="DejaVu Sans"/>
              </a:rPr>
              <a:t>cd /tmp/files/ || echo  echec 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71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 /tmp/files  n'existe pas alors afficher « echec »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71"/>
              </a:spcBef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71"/>
              </a:spcBef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pipe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94b6d2"/>
                </a:solidFill>
                <a:latin typeface="Arial"/>
                <a:ea typeface="DejaVu Sans"/>
              </a:rPr>
              <a:t>ls |wc -l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Image 1" descr=""/>
          <p:cNvPicPr/>
          <p:nvPr/>
        </p:nvPicPr>
        <p:blipFill>
          <a:blip r:embed="rId1"/>
          <a:stretch/>
        </p:blipFill>
        <p:spPr>
          <a:xfrm>
            <a:off x="1418040" y="3225960"/>
            <a:ext cx="6574320" cy="256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Les variables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Quatre types de variables :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514440" indent="-510480">
              <a:lnSpc>
                <a:spcPct val="100000"/>
              </a:lnSpc>
              <a:buClr>
                <a:srgbClr val="000000"/>
              </a:buClr>
              <a:buSzPct val="45000"/>
              <a:buFont typeface="Tw Cen MT"/>
              <a:buAutoNum type="arabicPeriod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Variables </a:t>
            </a:r>
            <a:r>
              <a:rPr b="0" lang="fr-FR" sz="3200" spc="-1" strike="noStrike">
                <a:solidFill>
                  <a:srgbClr val="94b6d2"/>
                </a:solidFill>
                <a:latin typeface="Arial"/>
                <a:ea typeface="DejaVu Sans"/>
              </a:rPr>
              <a:t>prédéfinies</a:t>
            </a:r>
            <a:r>
              <a:rPr b="1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 :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 HOME EDITOR PATH PS1 …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514440" indent="-510480">
              <a:lnSpc>
                <a:spcPct val="100000"/>
              </a:lnSpc>
              <a:buClr>
                <a:srgbClr val="000000"/>
              </a:buClr>
              <a:buSzPct val="45000"/>
              <a:buFont typeface="Tw Cen MT"/>
              <a:buAutoNum type="arabicPeriod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Variables </a:t>
            </a:r>
            <a:r>
              <a:rPr b="0" lang="fr-FR" sz="3200" spc="-1" strike="noStrike">
                <a:solidFill>
                  <a:srgbClr val="94b6d2"/>
                </a:solidFill>
                <a:latin typeface="Arial"/>
                <a:ea typeface="DejaVu Sans"/>
              </a:rPr>
              <a:t>positionnelles</a:t>
            </a:r>
            <a:r>
              <a:rPr b="1" lang="fr-FR" sz="3200" spc="-1" strike="noStrike">
                <a:solidFill>
                  <a:srgbClr val="94b6d2"/>
                </a:solidFill>
                <a:latin typeface="Arial"/>
                <a:ea typeface="DejaVu Sans"/>
              </a:rPr>
              <a:t> </a:t>
            </a:r>
            <a:r>
              <a:rPr b="1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Ce sont les arguments passés au script lors de son lancement. </a:t>
            </a:r>
            <a:r>
              <a:rPr b="0" lang="fr-FR" sz="3200" spc="-1" strike="noStrike">
                <a:solidFill>
                  <a:srgbClr val="dd8047"/>
                </a:solidFill>
                <a:latin typeface="Arial"/>
                <a:ea typeface="DejaVu Sans"/>
              </a:rPr>
              <a:t>$0 $1 ..$9 $* $@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514440" indent="-510480">
              <a:lnSpc>
                <a:spcPct val="100000"/>
              </a:lnSpc>
              <a:buClr>
                <a:srgbClr val="000000"/>
              </a:buClr>
              <a:buSzPct val="45000"/>
              <a:buFont typeface="Tw Cen MT"/>
              <a:buAutoNum type="arabicPeriod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Les variables spéciales du bash : </a:t>
            </a:r>
            <a:r>
              <a:rPr b="0" lang="fr-FR" sz="3200" spc="-1" strike="noStrike">
                <a:solidFill>
                  <a:srgbClr val="dd8047"/>
                </a:solidFill>
                <a:latin typeface="Arial"/>
                <a:ea typeface="DejaVu Sans"/>
              </a:rPr>
              <a:t>$$ S! $?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514440" indent="-510480">
              <a:lnSpc>
                <a:spcPct val="100000"/>
              </a:lnSpc>
              <a:buClr>
                <a:srgbClr val="000000"/>
              </a:buClr>
              <a:buSzPct val="45000"/>
              <a:buFont typeface="Tw Cen MT"/>
              <a:buAutoNum type="arabicPeriod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Les variables crées par l'utilisateur. 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Variables de position 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8795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94b6d2"/>
                </a:solidFill>
                <a:latin typeface="Arial"/>
                <a:ea typeface="DejaVu Sans"/>
              </a:rPr>
              <a:t>./monscript arg1 arg2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# Lancement du script avec argument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0480">
              <a:lnSpc>
                <a:spcPct val="100000"/>
              </a:lnSpc>
              <a:buClr>
                <a:srgbClr val="94b6d2"/>
              </a:buClr>
              <a:buSzPct val="45000"/>
              <a:buFont typeface="Wingdings" charset="2"/>
              <a:buChar char=""/>
            </a:pPr>
            <a:r>
              <a:rPr b="0" lang="fr-FR" sz="2800" spc="-1" strike="noStrike">
                <a:solidFill>
                  <a:srgbClr val="94b6d2"/>
                </a:solidFill>
                <a:latin typeface="Arial"/>
                <a:ea typeface="DejaVu Sans"/>
              </a:rPr>
              <a:t>$#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représente le nombre d’arguments reçus par le script (ici 2)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0480">
              <a:lnSpc>
                <a:spcPct val="100000"/>
              </a:lnSpc>
              <a:buClr>
                <a:srgbClr val="94b6d2"/>
              </a:buClr>
              <a:buSzPct val="45000"/>
              <a:buFont typeface="Wingdings" charset="2"/>
              <a:buChar char=""/>
            </a:pPr>
            <a:r>
              <a:rPr b="0" lang="fr-FR" sz="2800" spc="-1" strike="noStrike">
                <a:solidFill>
                  <a:srgbClr val="94b6d2"/>
                </a:solidFill>
                <a:latin typeface="Arial"/>
                <a:ea typeface="DejaVu Sans"/>
              </a:rPr>
              <a:t>$0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représente le nom du script ; ( ici monscript )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514440" indent="-510480">
              <a:lnSpc>
                <a:spcPct val="100000"/>
              </a:lnSpc>
              <a:buClr>
                <a:srgbClr val="94b6d2"/>
              </a:buClr>
              <a:buSzPct val="45000"/>
              <a:buFont typeface="Wingdings" charset="2"/>
              <a:buChar char=""/>
            </a:pPr>
            <a:r>
              <a:rPr b="0" lang="fr-FR" sz="2800" spc="-1" strike="noStrike">
                <a:solidFill>
                  <a:srgbClr val="94b6d2"/>
                </a:solidFill>
                <a:latin typeface="Arial"/>
                <a:ea typeface="DejaVu Sans"/>
              </a:rPr>
              <a:t>$1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représente la valeur du premier argument (ici arg)1, </a:t>
            </a:r>
            <a:r>
              <a:rPr b="0" lang="fr-FR" sz="2800" spc="-1" strike="noStrike">
                <a:solidFill>
                  <a:srgbClr val="94b6d2"/>
                </a:solidFill>
                <a:latin typeface="Arial"/>
                <a:ea typeface="DejaVu Sans"/>
              </a:rPr>
              <a:t>$2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la valeur du deuxième(ici arg2) ... et ceci jusqu’à </a:t>
            </a:r>
            <a:r>
              <a:rPr b="0" lang="fr-FR" sz="2800" spc="-1" strike="noStrike">
                <a:solidFill>
                  <a:srgbClr val="94b6d2"/>
                </a:solidFill>
                <a:latin typeface="Arial"/>
                <a:ea typeface="DejaVu Sans"/>
              </a:rPr>
              <a:t>$9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qui représente la valeur du neuvième argument.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76000" y="30492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Variables de position $* et $@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453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Les variables </a:t>
            </a:r>
            <a:r>
              <a:rPr b="0" lang="fr-FR" sz="2800" spc="-1" strike="noStrike">
                <a:solidFill>
                  <a:srgbClr val="dd8047"/>
                </a:solidFill>
                <a:latin typeface="Arial"/>
                <a:ea typeface="DejaVu Sans"/>
              </a:rPr>
              <a:t>$*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 et </a:t>
            </a:r>
            <a:r>
              <a:rPr b="0" lang="fr-FR" sz="2800" spc="-1" strike="noStrike">
                <a:solidFill>
                  <a:srgbClr val="dd8047"/>
                </a:solidFill>
                <a:latin typeface="Arial"/>
                <a:ea typeface="DejaVu Sans"/>
              </a:rPr>
              <a:t>$@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contiennent la liste des arguments d’un script bash. Lorsqu’elles ne sont pas entourées par des guillemets, elles sont équivalentes.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dd8047"/>
              </a:buClr>
              <a:buSzPct val="45000"/>
              <a:buFont typeface="Wingdings" charset="2"/>
              <a:buChar char=""/>
            </a:pPr>
            <a:r>
              <a:rPr b="0" lang="fr-FR" sz="2800" spc="-1" strike="noStrike">
                <a:solidFill>
                  <a:srgbClr val="dd8047"/>
                </a:solidFill>
                <a:latin typeface="Arial"/>
                <a:ea typeface="DejaVu Sans"/>
              </a:rPr>
              <a:t>$*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ou </a:t>
            </a:r>
            <a:r>
              <a:rPr b="0" lang="fr-FR" sz="2800" spc="-1" strike="noStrike">
                <a:solidFill>
                  <a:srgbClr val="dd8047"/>
                </a:solidFill>
                <a:latin typeface="Arial"/>
                <a:ea typeface="DejaVu Sans"/>
              </a:rPr>
              <a:t>$@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   ensemble des paramètres positionnels, équivalent à </a:t>
            </a:r>
            <a:r>
              <a:rPr b="0" lang="fr-FR" sz="2800" spc="-1" strike="noStrike">
                <a:solidFill>
                  <a:srgbClr val="dd8047"/>
                </a:solidFill>
                <a:latin typeface="Arial"/>
                <a:ea typeface="DejaVu Sans"/>
              </a:rPr>
              <a:t>$1 $2 ... ${n}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dd8047"/>
              </a:buClr>
              <a:buSzPct val="45000"/>
              <a:buFont typeface="Wingdings" charset="2"/>
              <a:buChar char=""/>
            </a:pPr>
            <a:r>
              <a:rPr b="0" lang="fr-FR" sz="2800" spc="-1" strike="noStrike">
                <a:solidFill>
                  <a:srgbClr val="dd8047"/>
                </a:solidFill>
                <a:latin typeface="Arial"/>
                <a:ea typeface="DejaVu Sans"/>
              </a:rPr>
              <a:t>"$*"  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ensemble des paramètres positionnels, équivalent à </a:t>
            </a:r>
            <a:r>
              <a:rPr b="0" lang="fr-FR" sz="2800" spc="-1" strike="noStrike">
                <a:solidFill>
                  <a:srgbClr val="dd8047"/>
                </a:solidFill>
                <a:latin typeface="Arial"/>
                <a:ea typeface="DejaVu Sans"/>
              </a:rPr>
              <a:t>"$1 $2 ... ${n}"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dd8047"/>
              </a:buClr>
              <a:buSzPct val="45000"/>
              <a:buFont typeface="Wingdings" charset="2"/>
              <a:buChar char=""/>
            </a:pPr>
            <a:r>
              <a:rPr b="0" lang="fr-FR" sz="2800" spc="-1" strike="noStrike">
                <a:solidFill>
                  <a:srgbClr val="dd8047"/>
                </a:solidFill>
                <a:latin typeface="Arial"/>
                <a:ea typeface="DejaVu Sans"/>
              </a:rPr>
              <a:t>"$@"   </a:t>
            </a: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ensemble des paramètres positionnels, équivalent à </a:t>
            </a:r>
            <a:r>
              <a:rPr b="0" lang="fr-FR" sz="2800" spc="-1" strike="noStrike">
                <a:solidFill>
                  <a:srgbClr val="dd8047"/>
                </a:solidFill>
                <a:latin typeface="Arial"/>
                <a:ea typeface="DejaVu Sans"/>
              </a:rPr>
              <a:t>"$1" "$2" ... "${n}"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98280"/>
            <a:ext cx="9067680" cy="12394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Exemples de manipulation de  variables 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Image 1" descr=""/>
          <p:cNvPicPr/>
          <p:nvPr/>
        </p:nvPicPr>
        <p:blipFill>
          <a:blip r:embed="rId1"/>
          <a:stretch/>
        </p:blipFill>
        <p:spPr>
          <a:xfrm>
            <a:off x="752760" y="2459880"/>
            <a:ext cx="8595000" cy="363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32000" y="95040"/>
            <a:ext cx="9067680" cy="124596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Arithmétiques avec les variables du SHELL 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Les variables du SHELL ne sont pas typées néanmoins bash reconnaît la présence de nombre. On peut incrémenter un compteur ou faire de l’arithmétique :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Image 171" descr=""/>
          <p:cNvPicPr/>
          <p:nvPr/>
        </p:nvPicPr>
        <p:blipFill>
          <a:blip r:embed="rId1"/>
          <a:stretch/>
        </p:blipFill>
        <p:spPr>
          <a:xfrm>
            <a:off x="779040" y="3801600"/>
            <a:ext cx="8157600" cy="344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Substitutions de variables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648000" y="18075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453240">
              <a:lnSpc>
                <a:spcPct val="100000"/>
              </a:lnSpc>
              <a:buClr>
                <a:srgbClr val="94b6d2"/>
              </a:buClr>
              <a:buSzPct val="45000"/>
              <a:buFont typeface="Wingdings" charset="2"/>
              <a:buChar char=""/>
            </a:pPr>
            <a:r>
              <a:rPr b="0" lang="fr-FR" sz="3200" spc="-1" strike="noStrike">
                <a:solidFill>
                  <a:srgbClr val="94b6d2"/>
                </a:solidFill>
                <a:latin typeface="Arial"/>
                <a:ea typeface="DejaVu Sans"/>
              </a:rPr>
              <a:t>$variable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substitue la valeur de variable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94b6d2"/>
              </a:buClr>
              <a:buSzPct val="45000"/>
              <a:buFont typeface="Wingdings" charset="2"/>
              <a:buChar char=""/>
            </a:pPr>
            <a:r>
              <a:rPr b="0" lang="fr-FR" sz="3200" spc="-1" strike="noStrike">
                <a:solidFill>
                  <a:srgbClr val="94b6d2"/>
                </a:solidFill>
                <a:latin typeface="Arial"/>
                <a:ea typeface="DejaVu Sans"/>
              </a:rPr>
              <a:t>$ {variable}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substitue la valeur de variable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94b6d2"/>
              </a:buClr>
              <a:buSzPct val="45000"/>
              <a:buFont typeface="Wingdings" charset="2"/>
              <a:buChar char=""/>
            </a:pPr>
            <a:r>
              <a:rPr b="0" lang="fr-FR" sz="3200" spc="-1" strike="noStrike">
                <a:solidFill>
                  <a:srgbClr val="94b6d2"/>
                </a:solidFill>
                <a:latin typeface="Arial"/>
                <a:ea typeface="DejaVu Sans"/>
              </a:rPr>
              <a:t>$ {variable-mot}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 variable a une valeur substituer cette valeur sinon substituer mot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94b6d2"/>
              </a:buClr>
              <a:buSzPct val="45000"/>
              <a:buFont typeface="Wingdings" charset="2"/>
              <a:buChar char=""/>
            </a:pPr>
            <a:r>
              <a:rPr b="0" lang="fr-FR" sz="3200" spc="-1" strike="noStrike">
                <a:solidFill>
                  <a:srgbClr val="94b6d2"/>
                </a:solidFill>
                <a:latin typeface="Arial"/>
                <a:ea typeface="DejaVu Sans"/>
              </a:rPr>
              <a:t>$ {variable?mot}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 variable a une valeur substituer cette valeur sinon imprimer mot et sortir du shell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Il existe d'autres substitutions voir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http://www.tldp.org/LDP/abs/html/parameter-substitution.html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75360" y="252000"/>
            <a:ext cx="8984160" cy="1087560"/>
          </a:xfrm>
          <a:prstGeom prst="rect">
            <a:avLst/>
          </a:prstGeom>
          <a:solidFill>
            <a:srgbClr val="dd8047"/>
          </a:solidFill>
          <a:ln w="19080">
            <a:solidFill>
              <a:srgbClr val="a35e3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Tw Cen MT"/>
                <a:ea typeface="DejaVu Sans"/>
              </a:rPr>
              <a:t>L’automatisation est un sujet majeur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75360" y="1764000"/>
            <a:ext cx="8984160" cy="49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t">
            <a:noAutofit/>
          </a:bodyPr>
          <a:p>
            <a:pPr marL="352800" indent="-348840">
              <a:lnSpc>
                <a:spcPct val="100000"/>
              </a:lnSpc>
              <a:spcBef>
                <a:spcPts val="771"/>
              </a:spcBef>
              <a:buClr>
                <a:srgbClr val="dd8047"/>
              </a:buClr>
              <a:buSzPct val="45000"/>
              <a:buFont typeface="Wingdings" charset="2"/>
              <a:buChar char="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L'automatisation est donc devenue un sujet majeur et elle liée à l’organisation. Automatiser c’est s’obliger à réfléchir et à organiser.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52800" indent="-348840">
              <a:lnSpc>
                <a:spcPct val="100000"/>
              </a:lnSpc>
              <a:spcBef>
                <a:spcPts val="771"/>
              </a:spcBef>
              <a:buClr>
                <a:srgbClr val="dd8047"/>
              </a:buClr>
              <a:buSzPct val="45000"/>
              <a:buFont typeface="Wingdings" charset="2"/>
              <a:buChar char="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Automatiser c’est en majeure partie scripter. Le scripting c’est de la programmation avec un langage interprété.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71"/>
              </a:spcBef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Examples :Substitution de variables 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Image 175" descr=""/>
          <p:cNvPicPr/>
          <p:nvPr/>
        </p:nvPicPr>
        <p:blipFill>
          <a:blip r:embed="rId1"/>
          <a:stretch/>
        </p:blipFill>
        <p:spPr>
          <a:xfrm>
            <a:off x="725760" y="1800000"/>
            <a:ext cx="7160760" cy="2443680"/>
          </a:xfrm>
          <a:prstGeom prst="rect">
            <a:avLst/>
          </a:prstGeom>
          <a:ln w="0">
            <a:noFill/>
          </a:ln>
        </p:spPr>
      </p:pic>
      <p:pic>
        <p:nvPicPr>
          <p:cNvPr id="180" name="Image 176" descr=""/>
          <p:cNvPicPr/>
          <p:nvPr/>
        </p:nvPicPr>
        <p:blipFill>
          <a:blip r:embed="rId2"/>
          <a:stretch/>
        </p:blipFill>
        <p:spPr>
          <a:xfrm>
            <a:off x="725760" y="4487400"/>
            <a:ext cx="5408280" cy="145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98280"/>
            <a:ext cx="9067680" cy="12394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Longueur et extraction de sous chaînes de variables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94b6d2"/>
                </a:solidFill>
                <a:latin typeface="Arial"/>
                <a:ea typeface="DejaVu Sans"/>
              </a:rPr>
              <a:t>echo ${#var}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donne la longueur de la variable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94b6d2"/>
                </a:solidFill>
                <a:latin typeface="Arial"/>
                <a:ea typeface="DejaVu Sans"/>
              </a:rPr>
              <a:t>${chaine:position}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Extrait à partir de position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94b6d2"/>
                </a:solidFill>
                <a:latin typeface="Arial"/>
                <a:ea typeface="DejaVu Sans"/>
              </a:rPr>
              <a:t>${chaine:position:longueur}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Extrait à partir de position sur la longueur.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Image 179" descr=""/>
          <p:cNvPicPr/>
          <p:nvPr/>
        </p:nvPicPr>
        <p:blipFill>
          <a:blip r:embed="rId1"/>
          <a:stretch/>
        </p:blipFill>
        <p:spPr>
          <a:xfrm>
            <a:off x="1998000" y="3911400"/>
            <a:ext cx="6489720" cy="328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95040"/>
            <a:ext cx="9067680" cy="124596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Manipulation de chaînes de caractères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${variable%modèle}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Retirer l’extension d’un fichier (chaîne la plus courte possible à droite composée d’un point suivi de 0 à n caractères quelconques) 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Image 1" descr=""/>
          <p:cNvPicPr/>
          <p:nvPr/>
        </p:nvPicPr>
        <p:blipFill>
          <a:blip r:embed="rId1"/>
          <a:stretch/>
        </p:blipFill>
        <p:spPr>
          <a:xfrm>
            <a:off x="1320840" y="3666240"/>
            <a:ext cx="7412400" cy="206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La commande read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Image 1" descr=""/>
          <p:cNvPicPr/>
          <p:nvPr/>
        </p:nvPicPr>
        <p:blipFill>
          <a:blip r:embed="rId1"/>
          <a:stretch/>
        </p:blipFill>
        <p:spPr>
          <a:xfrm>
            <a:off x="504000" y="2345400"/>
            <a:ext cx="8670960" cy="248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La commande test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Tests sur l’existence et la taille du fichier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-a nomfic -e nomfic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Vrai si le fichier existe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-s nomfic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Oui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  <a:ea typeface="DejaVu Sans"/>
              </a:rPr>
              <a:t>Vrai si le fichier n’est pas vide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Structures conditionnelles en BASH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Image 191" descr=""/>
          <p:cNvPicPr/>
          <p:nvPr/>
        </p:nvPicPr>
        <p:blipFill>
          <a:blip r:embed="rId1"/>
          <a:stretch/>
        </p:blipFill>
        <p:spPr>
          <a:xfrm>
            <a:off x="504000" y="1734120"/>
            <a:ext cx="8779680" cy="531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If un simple exemple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Image 193" descr=""/>
          <p:cNvPicPr/>
          <p:nvPr/>
        </p:nvPicPr>
        <p:blipFill>
          <a:blip r:embed="rId1"/>
          <a:stretch/>
        </p:blipFill>
        <p:spPr>
          <a:xfrm>
            <a:off x="1224000" y="2376000"/>
            <a:ext cx="7073280" cy="209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Boucle while en Bash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Image 196" descr=""/>
          <p:cNvPicPr/>
          <p:nvPr/>
        </p:nvPicPr>
        <p:blipFill>
          <a:blip r:embed="rId1"/>
          <a:stretch/>
        </p:blipFill>
        <p:spPr>
          <a:xfrm>
            <a:off x="648000" y="2669760"/>
            <a:ext cx="7886880" cy="294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75360" y="252000"/>
            <a:ext cx="8984160" cy="1087560"/>
          </a:xfrm>
          <a:prstGeom prst="rect">
            <a:avLst/>
          </a:prstGeom>
          <a:solidFill>
            <a:srgbClr val="dd8047"/>
          </a:solidFill>
          <a:ln w="19080">
            <a:solidFill>
              <a:srgbClr val="a35e3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Tw Cen MT"/>
                <a:ea typeface="DejaVu Sans"/>
              </a:rPr>
              <a:t>If avec des tests conditionnels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Espace réservé du contenu 11" descr=""/>
          <p:cNvPicPr/>
          <p:nvPr/>
        </p:nvPicPr>
        <p:blipFill>
          <a:blip r:embed="rId1"/>
          <a:srcRect l="0" t="1046" r="0" b="15575"/>
          <a:stretch/>
        </p:blipFill>
        <p:spPr>
          <a:xfrm>
            <a:off x="675360" y="1764000"/>
            <a:ext cx="8984160" cy="495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Les fonctions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576000" y="1670400"/>
            <a:ext cx="8491680" cy="160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Bash permet d'avoir des sous routines afin de clarifier un code ou le rendre plus réutilisable. Contrairement à d'autres langages le passage de paramètres est implicite d'où l'intérêt de le documenter.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Image 200" descr=""/>
          <p:cNvPicPr/>
          <p:nvPr/>
        </p:nvPicPr>
        <p:blipFill>
          <a:blip r:embed="rId1"/>
          <a:stretch/>
        </p:blipFill>
        <p:spPr>
          <a:xfrm>
            <a:off x="3369240" y="2705760"/>
            <a:ext cx="3376080" cy="2151360"/>
          </a:xfrm>
          <a:prstGeom prst="rect">
            <a:avLst/>
          </a:prstGeom>
          <a:ln w="0">
            <a:noFill/>
          </a:ln>
        </p:spPr>
      </p:pic>
      <p:pic>
        <p:nvPicPr>
          <p:cNvPr id="204" name="Image 201" descr=""/>
          <p:cNvPicPr/>
          <p:nvPr/>
        </p:nvPicPr>
        <p:blipFill>
          <a:blip r:embed="rId2"/>
          <a:stretch/>
        </p:blipFill>
        <p:spPr>
          <a:xfrm>
            <a:off x="2538360" y="2705760"/>
            <a:ext cx="5089320" cy="376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648000" y="2016000"/>
            <a:ext cx="8906040" cy="489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Pattern 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576000" y="1670400"/>
            <a:ext cx="8491680" cy="160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Bash permet d'avoir des sous routines afin de clarifier un code ou le rendre plus réutilisable. Contrairement à d'autres langages le passage de paramètres est implicite d'où l'intérêt de le documenter.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Image 200_0" descr=""/>
          <p:cNvPicPr/>
          <p:nvPr/>
        </p:nvPicPr>
        <p:blipFill>
          <a:blip r:embed="rId1"/>
          <a:stretch/>
        </p:blipFill>
        <p:spPr>
          <a:xfrm>
            <a:off x="3369240" y="2705760"/>
            <a:ext cx="3376080" cy="2151360"/>
          </a:xfrm>
          <a:prstGeom prst="rect">
            <a:avLst/>
          </a:prstGeom>
          <a:ln w="0">
            <a:noFill/>
          </a:ln>
        </p:spPr>
      </p:pic>
      <p:pic>
        <p:nvPicPr>
          <p:cNvPr id="209" name="Image 201_0" descr=""/>
          <p:cNvPicPr/>
          <p:nvPr/>
        </p:nvPicPr>
        <p:blipFill>
          <a:blip r:embed="rId2"/>
          <a:stretch/>
        </p:blipFill>
        <p:spPr>
          <a:xfrm>
            <a:off x="792000" y="2705760"/>
            <a:ext cx="8493480" cy="376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SUPER POUVOIR </a:t>
            </a: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AWK, SED, REGEX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1008000" y="1944000"/>
            <a:ext cx="7199640" cy="524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BASH ne suffit pas toujours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BASH est adapté à des tâches spécialisées mais sur des tâches à large spectre il devient difficile à manipuler. Il excelle à lancer d’autres programmes ( en C, JAVA, PYTHON).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Awk et Sed sont des vieux langages utilisés par les vieux routiers du système. Puissants sur du oneliner , quelques patterns sont intéressantes à connaître car très utilisées avec les SHELLs.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Awk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Pour chaque ligne du texte d'entrée, AWK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Image 208" descr=""/>
          <p:cNvPicPr/>
          <p:nvPr/>
        </p:nvPicPr>
        <p:blipFill>
          <a:blip r:embed="rId1"/>
          <a:stretch/>
        </p:blipFill>
        <p:spPr>
          <a:xfrm>
            <a:off x="868320" y="2350800"/>
            <a:ext cx="8203680" cy="433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Awk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Awk découpe la ligne qui lui est passée en champ, le séparateur des champs (</a:t>
            </a:r>
            <a:r>
              <a:rPr b="0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FS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) est l'espace par défaut. $0 contient la ligne entière passée à Awk.</a:t>
            </a:r>
            <a:r>
              <a:rPr b="0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$1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est le premier champ de /etc/passwd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Image 211" descr=""/>
          <p:cNvPicPr/>
          <p:nvPr/>
        </p:nvPicPr>
        <p:blipFill>
          <a:blip r:embed="rId1"/>
          <a:stretch/>
        </p:blipFill>
        <p:spPr>
          <a:xfrm>
            <a:off x="1342440" y="3249000"/>
            <a:ext cx="6403680" cy="310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SED (Stream Editor)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SED permet d'appliquer automatiquement des 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commandes d'édition sur un fichier.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  <a:ea typeface="DejaVu Sans"/>
              </a:rPr>
              <a:t>Le cas d'utilisation le plus courant est de remplacer du texte dans un fichier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Image 214" descr=""/>
          <p:cNvPicPr/>
          <p:nvPr/>
        </p:nvPicPr>
        <p:blipFill>
          <a:blip r:embed="rId1"/>
          <a:stretch/>
        </p:blipFill>
        <p:spPr>
          <a:xfrm>
            <a:off x="1181160" y="3888000"/>
            <a:ext cx="7924680" cy="301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675360" y="252000"/>
            <a:ext cx="8984160" cy="10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775f55"/>
                </a:solidFill>
                <a:latin typeface="Tw Cen MT"/>
                <a:ea typeface="DejaVu Sans"/>
              </a:rPr>
              <a:t>REGEX ou Expressions régulières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675360" y="1764000"/>
            <a:ext cx="8984160" cy="49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t">
            <a:normAutofit fontScale="96000"/>
          </a:bodyPr>
          <a:p>
            <a:pPr marL="360000" indent="-355680">
              <a:lnSpc>
                <a:spcPct val="100000"/>
              </a:lnSpc>
              <a:spcBef>
                <a:spcPts val="771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3200" spc="-1" strike="noStrike">
                <a:solidFill>
                  <a:srgbClr val="000000"/>
                </a:solidFill>
                <a:latin typeface="Tw Cen MT"/>
                <a:ea typeface="DejaVu Sans"/>
              </a:rPr>
              <a:t>On cherche souvent des « morceaux » dans des fichiers: adresses IP, noms d’utilisateurs, dates et heures, login..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60000" indent="-355680">
              <a:lnSpc>
                <a:spcPct val="100000"/>
              </a:lnSpc>
              <a:spcBef>
                <a:spcPts val="771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3200" spc="-1" strike="noStrike">
                <a:solidFill>
                  <a:srgbClr val="000000"/>
                </a:solidFill>
                <a:latin typeface="Tw Cen MT"/>
                <a:ea typeface="DejaVu Sans"/>
              </a:rPr>
              <a:t>Quelquesoit le langage , il est nécessaire de décrire au mieux ce qu’on recherche: C’est l’objet d’une regex.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60000" indent="-355680">
              <a:lnSpc>
                <a:spcPct val="100000"/>
              </a:lnSpc>
              <a:spcBef>
                <a:spcPts val="771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3200" spc="-1" strike="noStrike">
                <a:solidFill>
                  <a:srgbClr val="000000"/>
                </a:solidFill>
                <a:latin typeface="Tw Cen MT"/>
                <a:ea typeface="DejaVu Sans"/>
              </a:rPr>
              <a:t>« Avant d’utiliser une regex j’avais un problème mais j’en ai deux »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71"/>
              </a:spcBef>
            </a:pPr>
            <a:r>
              <a:rPr b="0" lang="fr-FR" sz="3200" spc="-1" strike="noStrike">
                <a:solidFill>
                  <a:srgbClr val="000000"/>
                </a:solidFill>
                <a:latin typeface="Tw Cen MT"/>
                <a:ea typeface="DejaVu Sans"/>
              </a:rPr>
              <a:t>Vous l’aurez compris elles sont « d’un maniement subtil ».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71"/>
              </a:spcBef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675360" y="252000"/>
            <a:ext cx="8984160" cy="10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ctr">
            <a:noAutofit/>
          </a:bodyPr>
          <a:p>
            <a:pPr>
              <a:lnSpc>
                <a:spcPct val="100000"/>
              </a:lnSpc>
            </a:pPr>
            <a:r>
              <a:rPr b="0" lang="fr-FR" sz="4900" spc="-1" strike="noStrike">
                <a:solidFill>
                  <a:srgbClr val="775f55"/>
                </a:solidFill>
                <a:latin typeface="Tw Cen MT"/>
                <a:ea typeface="DejaVu Sans"/>
              </a:rPr>
              <a:t>Quelques Regex</a:t>
            </a:r>
            <a:endParaRPr b="0" lang="fr-FR" sz="4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675360" y="1764000"/>
            <a:ext cx="8984160" cy="49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t">
            <a:noAutofit/>
          </a:bodyPr>
          <a:p>
            <a:pPr marL="352800" indent="-348840">
              <a:lnSpc>
                <a:spcPct val="100000"/>
              </a:lnSpc>
              <a:spcBef>
                <a:spcPts val="771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3200" spc="-1" strike="noStrike">
                <a:solidFill>
                  <a:srgbClr val="000000"/>
                </a:solidFill>
                <a:latin typeface="Tw Cen MT"/>
                <a:ea typeface="DejaVu Sans"/>
              </a:rPr>
              <a:t>^$ La ligne vide.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marL="352800" indent="-348840">
              <a:lnSpc>
                <a:spcPct val="100000"/>
              </a:lnSpc>
              <a:spcBef>
                <a:spcPts val="771"/>
              </a:spcBef>
              <a:buClr>
                <a:srgbClr val="dd8047"/>
              </a:buClr>
              <a:buSzPct val="60000"/>
              <a:buFont typeface="Wingdings" charset="2"/>
              <a:buChar char=""/>
            </a:pPr>
            <a:r>
              <a:rPr b="0" lang="fr-FR" sz="3200" spc="-1" strike="noStrike">
                <a:solidFill>
                  <a:srgbClr val="000000"/>
                </a:solidFill>
                <a:latin typeface="Tw Cen MT"/>
                <a:ea typeface="DejaVu Sans"/>
              </a:rPr>
              <a:t>.* de 0 à n caractères.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71"/>
              </a:spcBef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504000" y="98280"/>
            <a:ext cx="9067680" cy="12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  <a:ea typeface="DejaVu Sans"/>
              </a:rPr>
              <a:t>Automatisation de la création de machines virtuelles.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675360" y="252000"/>
            <a:ext cx="8984160" cy="1087560"/>
          </a:xfrm>
          <a:prstGeom prst="rect">
            <a:avLst/>
          </a:prstGeom>
          <a:solidFill>
            <a:srgbClr val="dd8047"/>
          </a:solidFill>
          <a:ln w="19080">
            <a:solidFill>
              <a:srgbClr val="a35e3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ctr">
            <a:noAutofit/>
          </a:bodyPr>
          <a:p>
            <a:pPr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Tw Cen MT"/>
                <a:ea typeface="DejaVu Sans"/>
              </a:rPr>
              <a:t>La virtualisation a tout changé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675360" y="1764000"/>
            <a:ext cx="8984160" cy="49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t">
            <a:normAutofit/>
          </a:bodyPr>
          <a:p>
            <a:pPr marL="352800" indent="-348840">
              <a:lnSpc>
                <a:spcPct val="100000"/>
              </a:lnSpc>
              <a:spcBef>
                <a:spcPts val="771"/>
              </a:spcBef>
              <a:buClr>
                <a:srgbClr val="dd8047"/>
              </a:buClr>
              <a:buSzPct val="45000"/>
              <a:buFont typeface="Wingdings" charset="2"/>
              <a:buChar char=""/>
            </a:pPr>
            <a:r>
              <a:rPr b="0" lang="fr-FR" sz="2600" spc="-1" strike="noStrike">
                <a:solidFill>
                  <a:srgbClr val="000000"/>
                </a:solidFill>
                <a:latin typeface="Arial"/>
                <a:ea typeface="DejaVu Sans"/>
              </a:rPr>
              <a:t>Avec la virtualisation, la création de machines virtuelles (VM) a explosé. Il est si facile de créer une VM que les informaticiens demandent beaucoup plus de serveurs qu'avant. Le poste client virtuel lui aussi est très consommateur de VM en libre service. ( formation , vm invité….).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marL="352800" indent="-348840">
              <a:lnSpc>
                <a:spcPct val="100000"/>
              </a:lnSpc>
              <a:spcBef>
                <a:spcPts val="771"/>
              </a:spcBef>
              <a:buClr>
                <a:srgbClr val="dd8047"/>
              </a:buClr>
              <a:buSzPct val="45000"/>
              <a:buFont typeface="Wingdings" charset="2"/>
              <a:buChar char=""/>
            </a:pPr>
            <a:r>
              <a:rPr b="0" lang="fr-FR" sz="2600" spc="-1" strike="noStrike">
                <a:solidFill>
                  <a:srgbClr val="000000"/>
                </a:solidFill>
                <a:latin typeface="Arial"/>
                <a:ea typeface="DejaVu Sans"/>
              </a:rPr>
              <a:t>Le clonage de VM est une solution mais néanmoins elle n'apporte pas une réponse complète à la demande de serveur « customisé ».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 marL="352800" indent="-348840">
              <a:lnSpc>
                <a:spcPct val="100000"/>
              </a:lnSpc>
              <a:spcBef>
                <a:spcPts val="771"/>
              </a:spcBef>
              <a:buClr>
                <a:srgbClr val="dd8047"/>
              </a:buClr>
              <a:buSzPct val="45000"/>
              <a:buFont typeface="Wingdings" charset="2"/>
              <a:buChar char=""/>
            </a:pPr>
            <a:r>
              <a:rPr b="0" lang="fr-FR" sz="2600" spc="-1" strike="noStrike">
                <a:solidFill>
                  <a:srgbClr val="000000"/>
                </a:solidFill>
                <a:latin typeface="Arial"/>
                <a:ea typeface="DejaVu Sans"/>
              </a:rPr>
              <a:t>L'évolution en mode Cloud et SAAS fait qu'on veut une VM par application….  </a:t>
            </a: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71"/>
              </a:spcBef>
            </a:pPr>
            <a:endParaRPr b="0" lang="fr-FR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Que peut-on scripter ?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Quasiment tout 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3912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La création de machines virtuelles dans le cloud ou le datacenter.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3912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 démarrage et l'arrêt des services.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3912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L'analyse de logs.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3912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La compilation et l'installation d'application.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3912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La sauvegarde,  la restoration et la réplication.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3912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La mise en maintenance, le PCA/PRA d'un datacenter…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3912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La réorganisation des bases de données ou des annuaires...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39120">
              <a:lnSpc>
                <a:spcPct val="100000"/>
              </a:lnSpc>
              <a:buClr>
                <a:srgbClr val="000000"/>
              </a:buClr>
              <a:buSzPct val="7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La supervision et la surveillance des performances.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Les outils libres de création de VM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453240">
              <a:lnSpc>
                <a:spcPct val="100000"/>
              </a:lnSpc>
              <a:buClr>
                <a:srgbClr val="94b6d2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VAGRANT: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Il s’agit d’un outil permettant de créer des vm avec les principaux hyperviseurs du marché ( dont les outils vmware et virtualbox). Il permet d’installer les packages requis.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 langage de création de VM est Ruby.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94b6d2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ANSIBLE, SALT,PUPPET ,CHEF…: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Avec ces outils d’</a:t>
            </a:r>
            <a:r>
              <a:rPr b="0" lang="fr-FR" sz="2400" spc="-1" strike="noStrike">
                <a:solidFill>
                  <a:srgbClr val="dd8047"/>
                </a:solidFill>
                <a:latin typeface="Arial"/>
                <a:ea typeface="DejaVu Sans"/>
              </a:rPr>
              <a:t>orchestration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il s’agit plus de prendre une VM existante et de la modifier afin de correspondre avec une cible existante. 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94b6d2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DOCKER.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Docker est un outil de création de container et il est orienté encapsulation d’applications (Sofware as a Service).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Ces trois types d’outils se recouvrent sur bien des aspects. La compétition est féroce dans l’écosystème du libre.  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Docker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Docker est donc basé sur la technologie des containers Linux ( CGROUPS , LXC ou LIBCONTAINER) différentes de la virtualisation.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 serveur physique ou virtuel peut faire fonctionner des containers.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 container c'est le « canada dry »  ou le « champomy » de la virtualisation. Ca ressemble à un serveur mais c'est un gros hack.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6" name="Image 221" descr=""/>
          <p:cNvPicPr/>
          <p:nvPr/>
        </p:nvPicPr>
        <p:blipFill>
          <a:blip r:embed="rId1"/>
          <a:stretch/>
        </p:blipFill>
        <p:spPr>
          <a:xfrm>
            <a:off x="3202200" y="4468680"/>
            <a:ext cx="3231720" cy="218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Docker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Docker est une techno récente basée sur les containers Linux et elle suscite beaucoup d'intérêt.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Docker est un projet open-source créé pour générer rapidement des conteneurs portables pour toutes sortes d’applications. Le même conteneur peut être utilisé pour les développements, les tests, sur un portable, mis à l’échelle en production dans une VM, Openstack ou dans un cloud public …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Ce qui nous intéresse ici c'est que l'installation d'un container est scriptable. Pour les détails sur Docker et la virtualisation venez en licence pro….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Docker est orienté SaaS.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98280"/>
            <a:ext cx="9067680" cy="12394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Quels sont les outils pour automatiser ?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76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Un moteur pour scripter: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Les SHELLS ( BASH pour Linux, POWERSHELL pour windows )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Les langages de scripts comme Python, PERL, Ruby et PHP. Sans oublier les ancêtres utiles comme AWK et SED.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Un outil pour gérer le lancement des scripts: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Les schedulers tels que CRON ou AT ou multi-nodes comme Rundeck.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94b6d2"/>
                </a:solidFill>
                <a:latin typeface="Arial"/>
                <a:ea typeface="DejaVu Sans"/>
              </a:rPr>
              <a:t>Des outils d'orchestration de machines virtuelles ou de containers: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Comme Ansible, Puppet , Chef, Rudder ….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Des outils propriétaires ou spécialisés pour manipuler les machines virtuelles ou de faire de l’« Infra as Code » ( Vagrant Packer Docker Terraform Pulumi...)  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95040"/>
            <a:ext cx="9067680" cy="124596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Rappels sur les systèmes d'exploitation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Une machine ( qu'elle soit virtuelle ou non) est chargée de faire tourner des </a:t>
            </a:r>
            <a:r>
              <a:rPr b="0" lang="fr-FR" sz="2400" spc="-1" strike="noStrike">
                <a:solidFill>
                  <a:srgbClr val="dd8047"/>
                </a:solidFill>
                <a:latin typeface="Arial"/>
                <a:ea typeface="DejaVu Sans"/>
              </a:rPr>
              <a:t>processus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dans un environnement utilisateur.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 processus est une exécution d'un programme à un moment donné. Il est composé d'un contexte mémoire (variables d'environnements), d'instructions qu'il exécute. Il dialogue avec d'autres processus ou avec des périphériques via des descripteurs de fichiers.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 processus s'exécute dans un environnement multi-utilisateurs. Une gestion des droits et des permissions est essentielle afin de garantir la sécurité et la stabilité de l'ensemble.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39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 </a:t>
            </a:r>
            <a:r>
              <a:rPr b="0" lang="fr-FR" sz="2400" spc="-1" strike="noStrike">
                <a:solidFill>
                  <a:srgbClr val="dd8047"/>
                </a:solidFill>
                <a:latin typeface="Arial"/>
                <a:ea typeface="DejaVu Sans"/>
              </a:rPr>
              <a:t>Shell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 est un programme qui permet d'interagir avec l'OS.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288000"/>
            <a:ext cx="9067680" cy="859680"/>
          </a:xfrm>
          <a:prstGeom prst="rect">
            <a:avLst/>
          </a:prstGeom>
          <a:solidFill>
            <a:srgbClr val="dd8047"/>
          </a:solidFill>
          <a:ln>
            <a:solidFill>
              <a:srgbClr val="a35e34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Processus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823760"/>
            <a:ext cx="9067680" cy="43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 processus Linux est caractérisé par un CORE. Il contiendra :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000000"/>
              </a:buClr>
              <a:buSzPct val="45000"/>
              <a:buFont typeface="Tw Cen MT"/>
              <a:buAutoNum type="arabicPeriod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 ensemble d'instructions à exécuter (un programme).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000000"/>
              </a:buClr>
              <a:buSzPct val="45000"/>
              <a:buFont typeface="Tw Cen MT"/>
              <a:buAutoNum type="arabicPeriod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Un espace mémoire pour les données de travail et variables d’environnement…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453240">
              <a:lnSpc>
                <a:spcPct val="100000"/>
              </a:lnSpc>
              <a:buClr>
                <a:srgbClr val="000000"/>
              </a:buClr>
              <a:buSzPct val="45000"/>
              <a:buFont typeface="Tw Cen MT"/>
              <a:buAutoNum type="arabicPeriod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Eventuellement, d'autres ressources, comme des descripteurs de fichiers, des ports réseau…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3065</TotalTime>
  <Application>LibreOffice/7.5.2.2$Linux_X86_64 LibreOffice_project/50$Build-2</Application>
  <AppVersion>15.0000</AppVersion>
  <Words>2727</Words>
  <Paragraphs>306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2023-04-07T10:24:15Z</dcterms:modified>
  <cp:revision>135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1</vt:i4>
  </property>
  <property fmtid="{D5CDD505-2E9C-101B-9397-08002B2CF9AE}" pid="7" name="PresentationFormat">
    <vt:lpwstr>Personnalisé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68</vt:i4>
  </property>
</Properties>
</file>