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13.png" ContentType="image/png"/>
  <Override PartName="/ppt/media/image7.jpeg" ContentType="image/jpeg"/>
  <Override PartName="/ppt/media/image18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0.tif" ContentType="image/tiff"/>
  <Override PartName="/ppt/media/image1.jpeg" ContentType="image/jpeg"/>
  <Override PartName="/ppt/media/image21.png" ContentType="image/png"/>
  <Override PartName="/ppt/media/image19.png" ContentType="image/png"/>
  <Override PartName="/ppt/media/image17.png" ContentType="image/png"/>
  <Override PartName="/ppt/media/image16.jpeg" ContentType="image/jpeg"/>
  <Override PartName="/ppt/media/image15.jpeg" ContentType="image/jpeg"/>
  <Override PartName="/ppt/media/image14.jpeg" ContentType="image/jpeg"/>
  <Override PartName="/ppt/media/image2.jpeg" ContentType="image/jpe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Cliquez pour déplacer la diapo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CE4389C-C9F6-4B11-8AE4-8AC794ADF27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Containers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Infrastructure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Développement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virtualisation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D58D11-6040-415B-96B0-154B6803BAF1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Containers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Infrastructure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Développement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virtualisation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5B96DAA-844D-42B7-A2B6-6B8BCD78CDB2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592180-AFDE-4942-9BA9-0441CC8ABA8F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Sécurisés c’est un vœux pieu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FB5E15C-8296-4BB1-9AF3-E5D81439B94B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C088CB-74E8-4C46-BB57-E49307F943CB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BFE7CC3-10D8-4729-B908-512769254669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pPr marL="171360" indent="-171000">
              <a:lnSpc>
                <a:spcPct val="100000"/>
              </a:lnSpc>
              <a:buClr>
                <a:srgbClr val="262626"/>
              </a:buClr>
              <a:buFont typeface="Symbol"/>
              <a:buChar char="Þ"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Il en résulte des bugs applicatifs, des comportements et  des performances imprédictibles entrainant des incidents de production.  </a:t>
            </a:r>
            <a:endParaRPr b="0" lang="fr-FR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62626"/>
              </a:buClr>
              <a:buFont typeface="Symbol"/>
              <a:buChar char="Þ"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il s’en suit un cycle de mise à jour et de correction  lent, avec un « change management » risqué du fait de la granulométrie des mises à jour et une diminution notable de la qualité et de la sécurité. </a:t>
            </a:r>
            <a:endParaRPr b="0" lang="fr-FR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62626"/>
              </a:buClr>
              <a:buFont typeface="Symbol"/>
              <a:buChar char="Þ"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La méfiance entre les deux équipes est notoire et est renforcée par ce travail en silo….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1D531A6-1C82-4F1C-8336-5C176E968069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A0736C-9ED9-4240-B7D6-657F4A9A3E3C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11AD0B-DFFA-4E57-8216-3DFC488571E2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BAC304-8559-474A-9D4C-8CCA49ECABD6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26C430-1A55-46F8-9C6B-9B0491C0A266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978880" y="6238800"/>
            <a:ext cx="206496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7957DD2-3EDA-49E9-906B-903727F06EA4}" type="datetime">
              <a:rPr b="0" lang="en-US" sz="1000" spc="-1" strike="noStrike">
                <a:solidFill>
                  <a:srgbClr val="000000"/>
                </a:solidFill>
                <a:latin typeface="Gill Sans MT"/>
              </a:rPr>
              <a:t>10/14/21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102320" y="6236280"/>
            <a:ext cx="45561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24004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307E400C-5358-4253-A9C3-F33A630FD9AE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62626"/>
                </a:solidFill>
                <a:latin typeface="Gill Sans MT"/>
              </a:rPr>
              <a:t>Cliquez pour éditer le format du plan de texte</a:t>
            </a:r>
            <a:endParaRPr b="0" lang="fr-FR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262626"/>
                </a:solidFill>
                <a:latin typeface="Gill Sans MT"/>
              </a:rPr>
              <a:t>Second niveau de plan</a:t>
            </a:r>
            <a:endParaRPr b="0" lang="fr-FR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262626"/>
                </a:solidFill>
                <a:latin typeface="Gill Sans MT"/>
              </a:rPr>
              <a:t>Troisième niveau de plan</a:t>
            </a:r>
            <a:endParaRPr b="0" lang="fr-FR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262626"/>
                </a:solidFill>
                <a:latin typeface="Gill Sans MT"/>
              </a:rPr>
              <a:t>Quatrième niveau de plan</a:t>
            </a:r>
            <a:endParaRPr b="0" lang="fr-FR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Gill Sans MT"/>
              </a:rPr>
              <a:t>Cinquième niveau de plan</a:t>
            </a:r>
            <a:endParaRPr b="0" lang="fr-FR" sz="2000" spc="-1" strike="noStrike">
              <a:solidFill>
                <a:srgbClr val="262626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Gill Sans MT"/>
              </a:rPr>
              <a:t>Sixième niveau de plan</a:t>
            </a:r>
            <a:endParaRPr b="0" lang="fr-FR" sz="2000" spc="-1" strike="noStrike">
              <a:solidFill>
                <a:srgbClr val="262626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Gill Sans MT"/>
              </a:rPr>
              <a:t>Septième niveau de plan</a:t>
            </a:r>
            <a:endParaRPr b="0" lang="fr-FR" sz="20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234440"/>
            <a:ext cx="9142200" cy="3182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1280160"/>
            <a:ext cx="531720" cy="226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590400" y="1280160"/>
            <a:ext cx="8551800" cy="226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234440"/>
            <a:ext cx="9142560" cy="31860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1280160"/>
            <a:ext cx="532080" cy="2271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0400" y="1280160"/>
            <a:ext cx="8552160" cy="2271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tif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fr.wikipedia.org/wiki/Concat&#233;nation" TargetMode="External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_I94-tJlovg" TargetMode="External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f4f4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862280" y="812160"/>
            <a:ext cx="5419440" cy="44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0000"/>
          </a:bodyPr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fr-FR" sz="2400" spc="-1" strike="noStrike">
                <a:solidFill>
                  <a:srgbClr val="ffffff"/>
                </a:solidFill>
                <a:latin typeface="Gill Sans MT"/>
              </a:rPr>
              <a:t>Introduction au parcours de licence professionnelle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fr-FR" sz="4800" spc="-1" strike="noStrike">
                <a:solidFill>
                  <a:srgbClr val="00b0f0"/>
                </a:solidFill>
                <a:latin typeface="Gill Sans MT"/>
              </a:rPr>
              <a:t>C</a:t>
            </a:r>
            <a:r>
              <a:rPr b="0" lang="fr-FR" sz="4800" spc="-1" strike="noStrike">
                <a:solidFill>
                  <a:srgbClr val="ffffff"/>
                </a:solidFill>
                <a:latin typeface="Gill Sans MT"/>
              </a:rPr>
              <a:t>LOUD </a:t>
            </a:r>
            <a:endParaRPr b="0" lang="fr-FR" sz="48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fr-FR" sz="4800" spc="-1" strike="noStrike">
                <a:solidFill>
                  <a:srgbClr val="00b0f0"/>
                </a:solidFill>
                <a:latin typeface="Gill Sans MT"/>
              </a:rPr>
              <a:t>D</a:t>
            </a:r>
            <a:r>
              <a:rPr b="0" lang="fr-FR" sz="4800" spc="-1" strike="noStrike">
                <a:solidFill>
                  <a:srgbClr val="ffffff"/>
                </a:solidFill>
                <a:latin typeface="Gill Sans MT"/>
              </a:rPr>
              <a:t>EVOPS </a:t>
            </a:r>
            <a:endParaRPr b="0" lang="fr-FR" sz="48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fr-FR" sz="4800" spc="-1" strike="noStrike">
                <a:solidFill>
                  <a:srgbClr val="00b0f0"/>
                </a:solidFill>
                <a:latin typeface="Gill Sans MT"/>
              </a:rPr>
              <a:t>I</a:t>
            </a:r>
            <a:r>
              <a:rPr b="0" lang="fr-FR" sz="4800" spc="-1" strike="noStrike">
                <a:solidFill>
                  <a:srgbClr val="ffffff"/>
                </a:solidFill>
                <a:latin typeface="Gill Sans MT"/>
              </a:rPr>
              <a:t>NFRASTRUCTURE</a:t>
            </a:r>
            <a:br/>
            <a:endParaRPr b="0" lang="fr-FR" sz="4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76360" y="5117400"/>
            <a:ext cx="330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8b8b8b"/>
                </a:solidFill>
                <a:latin typeface="Rockwell"/>
                <a:ea typeface="DejaVu Sans"/>
              </a:rPr>
              <a:t>Octobre 2021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8b8b8b"/>
                </a:solidFill>
                <a:latin typeface="Rockwell"/>
                <a:ea typeface="DejaVu Sans"/>
              </a:rPr>
              <a:t>Jean-marc Pouchoulon 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3360" y="-136440"/>
            <a:ext cx="2141280" cy="21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2" descr="IUT de Béziers (@Iutbeziers) | Twitter"/>
          <p:cNvPicPr/>
          <p:nvPr/>
        </p:nvPicPr>
        <p:blipFill>
          <a:blip r:embed="rId1"/>
          <a:stretch/>
        </p:blipFill>
        <p:spPr>
          <a:xfrm>
            <a:off x="4916160" y="2132640"/>
            <a:ext cx="1258920" cy="12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Image 21" descr=""/>
          <p:cNvPicPr/>
          <p:nvPr/>
        </p:nvPicPr>
        <p:blipFill>
          <a:blip r:embed="rId1"/>
          <a:srcRect l="4061" t="0" r="39654" b="-5"/>
          <a:stretch/>
        </p:blipFill>
        <p:spPr>
          <a:xfrm>
            <a:off x="3488040" y="0"/>
            <a:ext cx="2827440" cy="342864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0" y="0"/>
            <a:ext cx="34902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144000" y="1247760"/>
            <a:ext cx="3199320" cy="42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55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fr-FR" sz="1800" spc="199" strike="noStrike" cap="all">
                <a:solidFill>
                  <a:srgbClr val="ffffff"/>
                </a:solidFill>
                <a:latin typeface="Gill Sans MT"/>
              </a:rPr>
              <a:t>3 COMPETENCES: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9bafb5"/>
              </a:buClr>
              <a:buFont typeface="Arial"/>
              <a:buChar char="•"/>
            </a:pPr>
            <a:r>
              <a:rPr b="0" lang="fr-FR" sz="1800" spc="199" strike="noStrike" cap="all">
                <a:solidFill>
                  <a:srgbClr val="ffffff"/>
                </a:solidFill>
                <a:latin typeface="Gill Sans MT"/>
              </a:rPr>
              <a:t>Industrialiser le déploiement et la mise à jour des infrastructures systèmes, réseaux et sécurité.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9bafb5"/>
              </a:buClr>
              <a:buFont typeface="Arial"/>
              <a:buChar char="•"/>
            </a:pPr>
            <a:r>
              <a:rPr b="0" lang="fr-FR" sz="1800" spc="199" strike="noStrike" cap="all">
                <a:solidFill>
                  <a:srgbClr val="ffffff"/>
                </a:solidFill>
                <a:latin typeface="Gill Sans MT"/>
              </a:rPr>
              <a:t>Industrialiser le déploiement et la mise à jour du code.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9bafb5"/>
              </a:buClr>
              <a:buFont typeface="Arial"/>
              <a:buChar char="•"/>
            </a:pPr>
            <a:r>
              <a:rPr b="0" lang="fr-FR" sz="1800" spc="199" strike="noStrike" cap="all">
                <a:solidFill>
                  <a:srgbClr val="ffffff"/>
                </a:solidFill>
                <a:latin typeface="Gill Sans MT"/>
              </a:rPr>
              <a:t>Sécuriser l’infrastructure afin de prévenir et limiter l’impact des incidents de production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85" name="Image 5" descr="Une image contenant ciel, extérieur, nature, bleu&#10;&#10;Description générée automatiquement"/>
          <p:cNvPicPr/>
          <p:nvPr/>
        </p:nvPicPr>
        <p:blipFill>
          <a:blip r:embed="rId2"/>
          <a:srcRect l="7223" t="0" r="50316" b="0"/>
          <a:stretch/>
        </p:blipFill>
        <p:spPr>
          <a:xfrm>
            <a:off x="6318000" y="0"/>
            <a:ext cx="2825640" cy="3426480"/>
          </a:xfrm>
          <a:prstGeom prst="rect">
            <a:avLst/>
          </a:prstGeom>
          <a:ln>
            <a:noFill/>
          </a:ln>
        </p:spPr>
      </p:pic>
      <p:pic>
        <p:nvPicPr>
          <p:cNvPr id="186" name="Image 18" descr="Une image contenant texte, ordinateur, équipement électronique&#10;&#10;Description générée automatiquement"/>
          <p:cNvPicPr/>
          <p:nvPr/>
        </p:nvPicPr>
        <p:blipFill>
          <a:blip r:embed="rId3"/>
          <a:srcRect l="24722" t="0" r="20238" b="0"/>
          <a:stretch/>
        </p:blipFill>
        <p:spPr>
          <a:xfrm>
            <a:off x="6316200" y="3429000"/>
            <a:ext cx="2827440" cy="3428640"/>
          </a:xfrm>
          <a:prstGeom prst="rect">
            <a:avLst/>
          </a:prstGeom>
          <a:ln>
            <a:noFill/>
          </a:ln>
        </p:spPr>
      </p:pic>
      <p:pic>
        <p:nvPicPr>
          <p:cNvPr id="187" name="Image 12" descr="Une image contenant texte, conteneur de fret, objet d’extérieur&#10;&#10;Description générée automatiquement"/>
          <p:cNvPicPr/>
          <p:nvPr/>
        </p:nvPicPr>
        <p:blipFill>
          <a:blip r:embed="rId4"/>
          <a:srcRect l="21048" t="0" r="17103" b="0"/>
          <a:stretch/>
        </p:blipFill>
        <p:spPr>
          <a:xfrm>
            <a:off x="3488040" y="3429000"/>
            <a:ext cx="2827440" cy="342864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498600" y="1981080"/>
            <a:ext cx="7554600" cy="41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Image 27" descr=""/>
          <p:cNvPicPr/>
          <p:nvPr/>
        </p:nvPicPr>
        <p:blipFill>
          <a:blip r:embed="rId5"/>
          <a:stretch/>
        </p:blipFill>
        <p:spPr>
          <a:xfrm>
            <a:off x="3595680" y="2010600"/>
            <a:ext cx="1014480" cy="101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0" y="0"/>
            <a:ext cx="349020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669240" y="2454480"/>
            <a:ext cx="271368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fr-FR" sz="1800" spc="199" strike="noStrike" cap="all">
                <a:solidFill>
                  <a:srgbClr val="ffffff"/>
                </a:solidFill>
                <a:latin typeface="Gill Sans MT"/>
              </a:rPr>
              <a:t>Quels Métiers et quelles organisations du travail aujourd’hui 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98600" y="1981080"/>
            <a:ext cx="7554600" cy="41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4029840" y="704160"/>
            <a:ext cx="448272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devOps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NetOps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Quelques remarques: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Le LEGACY reste très présent, toutes les applications ne vont pas être «Cloud Native »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Le CLOUD certes mais la facture est salée, faire du « On Premise » est toujours d’actualité.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a53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23960" y="2475000"/>
            <a:ext cx="4659120" cy="19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3500" spc="199" strike="noStrike" cap="all">
                <a:solidFill>
                  <a:srgbClr val="ffffff"/>
                </a:solidFill>
                <a:latin typeface="Gill Sans MT"/>
              </a:rPr>
              <a:t>Les origines</a:t>
            </a:r>
            <a:endParaRPr b="0" lang="fr-FR" sz="35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097320" y="0"/>
            <a:ext cx="3046320" cy="68576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12720" y="228600"/>
            <a:ext cx="815148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  <a:ea typeface="DejaVu Sans"/>
              </a:rPr>
              <a:t>LEAN MANAGEMENT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12720" y="1600200"/>
            <a:ext cx="8151480" cy="44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Le Lean Management consiste à </a:t>
            </a:r>
            <a:r>
              <a:rPr b="1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analyser tous les processus de production et à les optimiser dans le but d’éliminer tout facteur de non-valeur ajoutée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Prend ses sources dans la production en « juste à temps » et le « Kaizen » ( l’amélioration incrémentale à l’aide de méthodes d’analyses) ainsi que la reconfiguration rapide des chaines de production (SMED)</a:t>
            </a:r>
            <a:endParaRPr b="0" lang="fr-FR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12720" y="228600"/>
            <a:ext cx="815148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6000"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  <a:ea typeface="DejaVu Sans"/>
              </a:rPr>
              <a:t>Le manifeste AGILE (4 valeurs, 12 principes)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12720" y="1600200"/>
            <a:ext cx="8151480" cy="44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Les individus et leurs interactions plus que les processus et les outils.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Des logiciels opérationnels plus qu’une documentation exhaustive.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La collaboration avec les clients plus que la négociation contractuelle.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L’adaptation au changement plus que le suivi d’un plan.</a:t>
            </a:r>
            <a:endParaRPr b="0" lang="fr-FR" sz="29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298600" y="5905440"/>
            <a:ext cx="6465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http://agilemanifesto.org/iso/fr/principles.html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12720" y="228600"/>
            <a:ext cx="815148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  <a:ea typeface="DejaVu Sans"/>
              </a:rPr>
              <a:t>Le manifeste AGILE (12 principes)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12720" y="1600200"/>
            <a:ext cx="8151480" cy="44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9000"/>
          </a:bodyPr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Notre plus haute priorité est de satisfaire le client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en livrant rapidement et régulièrement des fonctionnalités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à grande valeur ajoutée.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Accueillez positivement les changements de besoins,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même tard dans le projet. Les processus Agiles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exploitent le changement pour donner un avantage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compétitif au client.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Livrez fréquemment un logiciel opérationnel avec des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cycles de quelques semaines à quelques mois et une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préférence pour les plus courts.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Les utilisateurs ou leurs représentants et les 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développeurs doivent travailler ensemble quotidiennement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tout au long du projet.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Réalisez les projets avec des personnes motivées.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Fournissez-leur l’environnement et le soutien dont ils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ont besoin et faites-leur confiance pour atteindre les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objectifs fixés.</a:t>
            </a:r>
            <a:endParaRPr b="0" lang="fr-FR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12720" y="228600"/>
            <a:ext cx="815148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6000"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  <a:ea typeface="DejaVu Sans"/>
              </a:rPr>
              <a:t>Le manifeste AGILE (12 principes suite)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12720" y="1600200"/>
            <a:ext cx="8151480" cy="44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6000"/>
          </a:bodyPr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La méthode la plus simple et la plus efficace pour 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transmettre de l’information à l'équipe de développement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et à l’intérieur de celle-ci est le dialogue en face à face.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Un logiciel opérationnel est la principale mesure d’avancement.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Les processus Agiles encouragent un rythme de développement 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soutenable. Ensemble, les commanditaires, les développeurs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et les utilisateurs devraient être capables de maintenir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indéfiniment un rythme constant.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Une attention continue à l'excellence technique et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à une bonne conception renforce l’Agilité.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La simplicité – c’est-à-dire l’art de minimiser la 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quantité de travail inutile – est essentielle.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Les meilleures architectures, spécifications et 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conceptions émergent d'équipes auto-organisées.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À intervalles réguliers, l'équipe réfléchit aux moyens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de devenir plus efficace, puis règle et modifie son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comportement en conséquence.</a:t>
            </a:r>
            <a:endParaRPr b="0" lang="fr-FR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12720" y="228600"/>
            <a:ext cx="815148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6000"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  <a:ea typeface="DejaVu Sans"/>
              </a:rPr>
              <a:t>Le manifeste AGILE (12 principes suite)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12720" y="1600200"/>
            <a:ext cx="8151480" cy="44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6000"/>
          </a:bodyPr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La méthode la plus simple et la plus efficace pour 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transmettre de l’information à l'équipe de développement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et à l’intérieur de celle-ci est le dialogue en face à face.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Un logiciel opérationnel est la principale mesure d’avancement.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Les processus Agiles encouragent un rythme de développement 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soutenable. Ensemble, les commanditaires, les développeurs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et les utilisateurs devraient être capables de maintenir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indéfiniment un rythme constant.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Une attention continue à l'excellence technique et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à une bonne conception renforce l’Agilité.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La simplicité – c’est-à-dire l’art de minimiser la 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quantité de travail inutile – est essentielle.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Les meilleures architectures, spécifications et 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conceptions émergent d'équipes auto-organisées.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À intervalles réguliers, l'équipe réfléchit aux moyens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de devenir plus efficace, puis règle et modifie son</a:t>
            </a:r>
            <a:br/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comportement en conséquence.</a:t>
            </a:r>
            <a:endParaRPr b="0" lang="fr-FR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98600" y="484200"/>
            <a:ext cx="75546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63366"/>
                </a:solidFill>
                <a:latin typeface="Rockwell"/>
                <a:ea typeface="DejaVu Sans"/>
              </a:rPr>
              <a:t>The Phoenix Project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209" name="Image 239" descr=""/>
          <p:cNvPicPr/>
          <p:nvPr/>
        </p:nvPicPr>
        <p:blipFill>
          <a:blip r:embed="rId1"/>
          <a:stretch/>
        </p:blipFill>
        <p:spPr>
          <a:xfrm>
            <a:off x="678960" y="1440000"/>
            <a:ext cx="3207600" cy="485532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4032000" y="2160000"/>
            <a:ext cx="5038560" cy="36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Nouvelle racontant les difficultés et la réussite d’un DSI avec la mise en place d’une organisation DevOps/lean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Principe de l’intégration et du déploiement continu.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Principe d’amélioration continue (boucle de feedback ou PDCA, test ...)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Principe de confiance envers les équipes pour favoriser l’expérimentation.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Décloisonnement.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12720" y="228600"/>
            <a:ext cx="815148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0000"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  <a:ea typeface="DejaVu Sans"/>
              </a:rPr>
              <a:t>Insuccès de la gestion de projet classique </a:t>
            </a:r>
            <a:endParaRPr b="0" lang="fr-F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  <a:ea typeface="DejaVu Sans"/>
              </a:rPr>
              <a:t>dite Waterfall 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12" name="Image 242" descr=""/>
          <p:cNvPicPr/>
          <p:nvPr/>
        </p:nvPicPr>
        <p:blipFill>
          <a:blip r:embed="rId1"/>
          <a:stretch/>
        </p:blipFill>
        <p:spPr>
          <a:xfrm>
            <a:off x="1637640" y="1872000"/>
            <a:ext cx="5129280" cy="388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0" y="0"/>
            <a:ext cx="56581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482760" y="643320"/>
            <a:ext cx="4681800" cy="1727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Toujours plus vite et toujours moins cher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482760" y="2638080"/>
            <a:ext cx="46818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Les utilisateurs sont de plus en plus sollicités et veulent des outils informatiques qui fonctionnent. </a:t>
            </a:r>
            <a:endParaRPr b="0" lang="fr-FR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Les utilisateurs veulent des outils sans bug et sécurisés.</a:t>
            </a:r>
            <a:endParaRPr b="0" lang="fr-FR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Le management veut un outil informatique aligné avec la stratégie de l’entreprise.</a:t>
            </a:r>
            <a:endParaRPr b="0" lang="fr-FR" sz="18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=&gt; Il faut donc adapter le logiciel en permanence.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37" name="Image 2" descr="Une image contenant ciel, objet d’extérieur, manège&#10;&#10;Description générée automatiquement"/>
          <p:cNvPicPr/>
          <p:nvPr/>
        </p:nvPicPr>
        <p:blipFill>
          <a:blip r:embed="rId1"/>
          <a:srcRect l="30954" t="0" r="30994" b="0"/>
          <a:stretch/>
        </p:blipFill>
        <p:spPr>
          <a:xfrm>
            <a:off x="5847480" y="1427760"/>
            <a:ext cx="2813400" cy="380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12720" y="228600"/>
            <a:ext cx="815148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  <a:ea typeface="DejaVu Sans"/>
              </a:rPr>
              <a:t>SCRUM: Les principes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12720" y="1600200"/>
            <a:ext cx="8151480" cy="49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6000"/>
          </a:bodyPr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L’existence d’une équipe auto-organisée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Des rôles définis : Scrum Master, Product Owner, équipe de développement.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Un ensemble de cérémoniaux (daily meeting, sprint review…)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La présence constante du client.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La mise en place de mécanismes favorisant les livraisons fréquentes (sprint de 2 à 4 semaines).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Une acceptation du changement (mais pas à n’importe quel prix).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On ne transige pas sur la qualité. (PDCA)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Le transparence est de mise ( affichage permanent de l’état d’avancement du projet, communication claire).</a:t>
            </a:r>
            <a:endParaRPr b="0" lang="fr-FR" sz="2900" spc="-1" strike="noStrike">
              <a:latin typeface="Arial"/>
            </a:endParaRPr>
          </a:p>
          <a:p>
            <a:pPr marL="320040" indent="-3182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  <a:ea typeface="DejaVu Sans"/>
              </a:rPr>
              <a:t>Recherche de livraisons logicielles cohérentes ( Minimal Market Feature)</a:t>
            </a:r>
            <a:endParaRPr b="0" lang="fr-FR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12720" y="228600"/>
            <a:ext cx="815184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  <a:ea typeface="DejaVu Sans"/>
              </a:rPr>
              <a:t>SCRUM: Déroulement.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16" name="Espace réservé du contenu 5_1" descr=""/>
          <p:cNvPicPr/>
          <p:nvPr/>
        </p:nvPicPr>
        <p:blipFill>
          <a:blip r:embed="rId1"/>
          <a:stretch/>
        </p:blipFill>
        <p:spPr>
          <a:xfrm>
            <a:off x="612720" y="1809720"/>
            <a:ext cx="7351920" cy="367524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 flipH="1">
            <a:off x="4964400" y="2171880"/>
            <a:ext cx="773280" cy="3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8" name="CustomShape 3"/>
          <p:cNvSpPr/>
          <p:nvPr/>
        </p:nvSpPr>
        <p:spPr>
          <a:xfrm flipH="1">
            <a:off x="5815080" y="2844720"/>
            <a:ext cx="773280" cy="3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5740560" y="1917720"/>
            <a:ext cx="20178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Daily Scrum (15 mn)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Point sur la veille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Plan de la journée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4572000" y="5070960"/>
            <a:ext cx="2017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Sprint ( 2 à 4 semaines 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7759800" y="2554200"/>
            <a:ext cx="11541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Sprint review ( présentation du résultat du SPRINT)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7734240" y="5209920"/>
            <a:ext cx="1408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Sprint Rétrospective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( PDCA)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98600" y="484200"/>
            <a:ext cx="75546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63366"/>
                </a:solidFill>
                <a:latin typeface="Rockwell"/>
                <a:ea typeface="DejaVu Sans"/>
              </a:rPr>
              <a:t>Le mouvement DevOps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98600" y="1981080"/>
            <a:ext cx="7554600" cy="41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2001"/>
              </a:spcBef>
              <a:buClr>
                <a:srgbClr val="663366"/>
              </a:buClr>
              <a:buSzPct val="75000"/>
              <a:buFont typeface="Wingdings" charset="2"/>
              <a:buChar char=""/>
            </a:pPr>
            <a:r>
              <a:rPr b="0" i="1" lang="fr-FR" sz="2000" spc="-1" strike="noStrike">
                <a:solidFill>
                  <a:srgbClr val="595959"/>
                </a:solidFill>
                <a:latin typeface="Rockwell"/>
                <a:ea typeface="DejaVu Sans"/>
              </a:rPr>
              <a:t>DevOps</a:t>
            </a:r>
            <a:r>
              <a:rPr b="0" lang="fr-FR" sz="2000" spc="-1" strike="noStrike">
                <a:solidFill>
                  <a:srgbClr val="595959"/>
                </a:solidFill>
                <a:latin typeface="Rockwell"/>
                <a:ea typeface="DejaVu Sans"/>
              </a:rPr>
              <a:t> est la </a:t>
            </a:r>
            <a:r>
              <a:rPr b="0" lang="fr-FR" sz="2000" spc="-1" strike="noStrike" u="sng">
                <a:solidFill>
                  <a:srgbClr val="00b0f0"/>
                </a:solidFill>
                <a:uFillTx/>
                <a:latin typeface="Rockwell"/>
                <a:ea typeface="DejaVu Sans"/>
                <a:hlinkClick r:id="rId1"/>
              </a:rPr>
              <a:t>concaténation</a:t>
            </a:r>
            <a:r>
              <a:rPr b="0" lang="fr-FR" sz="2000" spc="-1" strike="noStrike">
                <a:solidFill>
                  <a:srgbClr val="595959"/>
                </a:solidFill>
                <a:latin typeface="Rockwell"/>
                <a:ea typeface="DejaVu Sans"/>
              </a:rPr>
              <a:t> des trois premières lettres du mot anglais </a:t>
            </a:r>
            <a:r>
              <a:rPr b="0" i="1" lang="fr-FR" sz="2000" spc="-1" strike="noStrike">
                <a:solidFill>
                  <a:srgbClr val="595959"/>
                </a:solidFill>
                <a:latin typeface="Rockwell"/>
                <a:ea typeface="DejaVu Sans"/>
              </a:rPr>
              <a:t>development</a:t>
            </a:r>
            <a:r>
              <a:rPr b="0" lang="fr-FR" sz="2000" spc="-1" strike="noStrike">
                <a:solidFill>
                  <a:srgbClr val="595959"/>
                </a:solidFill>
                <a:latin typeface="Rockwell"/>
                <a:ea typeface="DejaVu Sans"/>
              </a:rPr>
              <a:t> (développement) et de l'abréviation usuelle (ops) du mot anglais </a:t>
            </a:r>
            <a:r>
              <a:rPr b="0" i="1" lang="fr-FR" sz="2000" spc="-1" strike="noStrike">
                <a:solidFill>
                  <a:srgbClr val="595959"/>
                </a:solidFill>
                <a:latin typeface="Rockwell"/>
                <a:ea typeface="DejaVu Sans"/>
              </a:rPr>
              <a:t>operations</a:t>
            </a:r>
            <a:r>
              <a:rPr b="0" lang="fr-FR" sz="2000" spc="-1" strike="noStrike">
                <a:solidFill>
                  <a:srgbClr val="595959"/>
                </a:solidFill>
                <a:latin typeface="Rockwell"/>
                <a:ea typeface="DejaVu Sans"/>
              </a:rPr>
              <a:t> (exploitation), deux fonctions de la gestion des systèmes informatiques qui ont souvent des objectifs contradictoires.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595959"/>
                </a:solidFill>
                <a:latin typeface="Rockwell"/>
                <a:ea typeface="DejaVu Sans"/>
              </a:rPr>
              <a:t>( source wikipédia et puppet lab)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98600" y="484200"/>
            <a:ext cx="75546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63366"/>
                </a:solidFill>
                <a:latin typeface="Rockwell"/>
                <a:ea typeface="DejaVu Sans"/>
              </a:rPr>
              <a:t>Devops une video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98600" y="1981080"/>
            <a:ext cx="7554600" cy="41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00000"/>
              </a:lnSpc>
              <a:spcBef>
                <a:spcPts val="2001"/>
              </a:spcBef>
              <a:buClr>
                <a:srgbClr val="663366"/>
              </a:buClr>
              <a:buSzPct val="75000"/>
              <a:buFont typeface="Wingdings" charset="2"/>
              <a:buChar char=""/>
            </a:pPr>
            <a:r>
              <a:rPr b="0" lang="fr-FR" sz="2000" spc="-1" strike="noStrike" u="sng">
                <a:solidFill>
                  <a:srgbClr val="00b0f0"/>
                </a:solidFill>
                <a:uFillTx/>
                <a:latin typeface="Rockwell"/>
                <a:ea typeface="DejaVu Sans"/>
                <a:hlinkClick r:id="rId1"/>
              </a:rPr>
              <a:t>Vidéo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98600" y="484200"/>
            <a:ext cx="75546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63366"/>
                </a:solidFill>
                <a:latin typeface="Rockwell"/>
                <a:ea typeface="DejaVu Sans"/>
              </a:rPr>
              <a:t> </a:t>
            </a:r>
            <a:r>
              <a:rPr b="0" lang="fr-FR" sz="3600" spc="-1" strike="noStrike">
                <a:solidFill>
                  <a:srgbClr val="663366"/>
                </a:solidFill>
                <a:latin typeface="Rockwell"/>
                <a:ea typeface="DejaVu Sans"/>
              </a:rPr>
              <a:t>Keep CALMS and do DevOps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228" name="Image 258" descr=""/>
          <p:cNvPicPr/>
          <p:nvPr/>
        </p:nvPicPr>
        <p:blipFill>
          <a:blip r:embed="rId1"/>
          <a:stretch/>
        </p:blipFill>
        <p:spPr>
          <a:xfrm>
            <a:off x="216360" y="2088000"/>
            <a:ext cx="8494560" cy="359460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576360" y="5976000"/>
            <a:ext cx="734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 https://play14.org/games/yata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98600" y="484200"/>
            <a:ext cx="75546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63366"/>
                </a:solidFill>
                <a:latin typeface="Rockwell"/>
                <a:ea typeface="DejaVu Sans"/>
              </a:rPr>
              <a:t>Une seule religion pour tous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76360" y="5976000"/>
            <a:ext cx="734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4475880" y="331092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Image 263" descr=""/>
          <p:cNvPicPr/>
          <p:nvPr/>
        </p:nvPicPr>
        <p:blipFill>
          <a:blip r:embed="rId1"/>
          <a:stretch/>
        </p:blipFill>
        <p:spPr>
          <a:xfrm>
            <a:off x="360" y="1296000"/>
            <a:ext cx="9142560" cy="45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 222" descr=""/>
          <p:cNvPicPr/>
          <p:nvPr/>
        </p:nvPicPr>
        <p:blipFill>
          <a:blip r:embed="rId1"/>
          <a:stretch/>
        </p:blipFill>
        <p:spPr>
          <a:xfrm>
            <a:off x="405000" y="506520"/>
            <a:ext cx="8239320" cy="544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98600" y="484200"/>
            <a:ext cx="75546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63366"/>
                </a:solidFill>
                <a:latin typeface="Rockwell"/>
                <a:ea typeface="DejaVu Sans"/>
              </a:rPr>
              <a:t>Technologie devops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236" name="Picture 2" descr=""/>
          <p:cNvPicPr/>
          <p:nvPr/>
        </p:nvPicPr>
        <p:blipFill>
          <a:blip r:embed="rId1"/>
          <a:stretch/>
        </p:blipFill>
        <p:spPr>
          <a:xfrm>
            <a:off x="3780000" y="1124640"/>
            <a:ext cx="4248360" cy="482724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2188080" y="3188160"/>
            <a:ext cx="137592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4b25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107640" y="3069000"/>
            <a:ext cx="2340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Ansible</a:t>
            </a:r>
            <a:r>
              <a:rPr b="0" lang="fr-FR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, puppet, chef..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2142000" y="4613040"/>
            <a:ext cx="137592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4b25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179640" y="4365000"/>
            <a:ext cx="1307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Graphite, Nagios…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105840" y="2207160"/>
            <a:ext cx="2340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Git ou Mercurial pour la gestion des confs (CVS)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2163240" y="2331720"/>
            <a:ext cx="137592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4b25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8"/>
          <p:cNvSpPr/>
          <p:nvPr/>
        </p:nvSpPr>
        <p:spPr>
          <a:xfrm>
            <a:off x="2188080" y="5303520"/>
            <a:ext cx="137592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4b25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9"/>
          <p:cNvSpPr/>
          <p:nvPr/>
        </p:nvSpPr>
        <p:spPr>
          <a:xfrm>
            <a:off x="179640" y="5103720"/>
            <a:ext cx="1726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Outils pour la création de  Virtual machine , containers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2188080" y="3935520"/>
            <a:ext cx="137592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4b25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1"/>
          <p:cNvSpPr/>
          <p:nvPr/>
        </p:nvSpPr>
        <p:spPr>
          <a:xfrm>
            <a:off x="107640" y="3789000"/>
            <a:ext cx="2340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Glpi, OTRS ..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98600" y="484200"/>
            <a:ext cx="75546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63366"/>
                </a:solidFill>
                <a:latin typeface="Rockwell"/>
                <a:ea typeface="DejaVu Sans"/>
              </a:rPr>
              <a:t>Efficacité devops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600" spc="-1" strike="noStrike">
              <a:latin typeface="Arial"/>
            </a:endParaRPr>
          </a:p>
        </p:txBody>
      </p:sp>
      <p:pic>
        <p:nvPicPr>
          <p:cNvPr id="248" name="Image 277" descr=""/>
          <p:cNvPicPr/>
          <p:nvPr/>
        </p:nvPicPr>
        <p:blipFill>
          <a:blip r:embed="rId1"/>
          <a:stretch/>
        </p:blipFill>
        <p:spPr>
          <a:xfrm>
            <a:off x="304560" y="1827360"/>
            <a:ext cx="8522640" cy="319860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648000" y="5328000"/>
            <a:ext cx="593172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300" spc="-1" strike="noStrike">
                <a:solidFill>
                  <a:srgbClr val="663366"/>
                </a:solidFill>
                <a:latin typeface="Rockwell"/>
                <a:ea typeface="DejaVu Sans"/>
              </a:rPr>
              <a:t>Source https://www.ansible.com/hubfs/pdfs/RH_Ansible_F5_Report.pdf</a:t>
            </a:r>
            <a:endParaRPr b="0" lang="fr-F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98600" y="484200"/>
            <a:ext cx="75546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663366"/>
                </a:solidFill>
                <a:latin typeface="Rockwell"/>
                <a:ea typeface="DejaVu Sans"/>
              </a:rPr>
              <a:t>Contagion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98600" y="1981080"/>
            <a:ext cx="7554600" cy="41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2001"/>
              </a:spcBef>
              <a:buClr>
                <a:srgbClr val="663366"/>
              </a:buClr>
              <a:buSzPct val="75000"/>
              <a:buFont typeface="Wingdings" charset="2"/>
              <a:buChar char=""/>
            </a:pPr>
            <a:r>
              <a:rPr b="0" lang="fr-FR" sz="3200" spc="-1" strike="noStrike">
                <a:solidFill>
                  <a:srgbClr val="595959"/>
                </a:solidFill>
                <a:latin typeface="Rockwell"/>
                <a:ea typeface="DejaVu Sans"/>
              </a:rPr>
              <a:t>NetDevOps</a:t>
            </a:r>
            <a:endParaRPr b="0" lang="fr-FR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001"/>
              </a:spcBef>
              <a:buClr>
                <a:srgbClr val="663366"/>
              </a:buClr>
              <a:buSzPct val="75000"/>
              <a:buFont typeface="Wingdings" charset="2"/>
              <a:buChar char=""/>
            </a:pPr>
            <a:r>
              <a:rPr b="0" lang="fr-FR" sz="3200" spc="-1" strike="noStrike">
                <a:solidFill>
                  <a:srgbClr val="595959"/>
                </a:solidFill>
                <a:latin typeface="Rockwell"/>
                <a:ea typeface="DejaVu Sans"/>
              </a:rPr>
              <a:t>SecDevOps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0"/>
            <a:ext cx="56581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482760" y="643320"/>
            <a:ext cx="4681800" cy="1727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Organisation traditionnelle des équipes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82760" y="2638080"/>
            <a:ext cx="46818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400" spc="-1" strike="noStrike">
                <a:solidFill>
                  <a:srgbClr val="ffffff"/>
                </a:solidFill>
                <a:latin typeface="Gill Sans MT"/>
              </a:rPr>
              <a:t>Les équipes informatiques sont réparties en deux pôles souvent dissymétriques en termes de taille : les développeurs et les opérationnels.</a:t>
            </a:r>
            <a:endParaRPr b="0" lang="fr-FR" sz="1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400" spc="-1" strike="noStrike">
                <a:solidFill>
                  <a:srgbClr val="ffffff"/>
                </a:solidFill>
                <a:latin typeface="Gill Sans MT"/>
              </a:rPr>
              <a:t>Ces équipes Dev &amp; Ops travaillent donc souvent en silo avec une boucle d’organisation en trois temps : </a:t>
            </a:r>
            <a:endParaRPr b="0" lang="fr-FR" sz="1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400" spc="-1" strike="noStrike">
                <a:solidFill>
                  <a:srgbClr val="ffffff"/>
                </a:solidFill>
                <a:latin typeface="Gill Sans MT"/>
              </a:rPr>
              <a:t>Les développeurs produisent du code dans leur environnement propre. Ils transmettent aux intégrateurs ou directement aux opérationnels.</a:t>
            </a:r>
            <a:endParaRPr b="0" lang="fr-FR" sz="1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400" spc="-1" strike="noStrike">
                <a:solidFill>
                  <a:srgbClr val="ffffff"/>
                </a:solidFill>
                <a:latin typeface="Gill Sans MT"/>
              </a:rPr>
              <a:t>Les opérationnels provisionnent le matériel/logiciel nécessaire et déploient le logiciel.</a:t>
            </a:r>
            <a:endParaRPr b="0" lang="fr-FR" sz="1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400" spc="-1" strike="noStrike">
                <a:solidFill>
                  <a:srgbClr val="ffffff"/>
                </a:solidFill>
                <a:latin typeface="Gill Sans MT"/>
              </a:rPr>
              <a:t>Si des problèmes sont détectés  en production ou subis par les utilisateurs, des tickets sont ouverts et seront corrigés lors d’un nouveau cycle de release.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400" spc="-1" strike="noStrike">
              <a:latin typeface="Arial"/>
            </a:endParaRPr>
          </a:p>
        </p:txBody>
      </p:sp>
      <p:pic>
        <p:nvPicPr>
          <p:cNvPr id="142" name="Image 2" descr="Une image contenant texte, périphérique, jauge, mètre&#10;&#10;Description générée automatiquement"/>
          <p:cNvPicPr/>
          <p:nvPr/>
        </p:nvPicPr>
        <p:blipFill>
          <a:blip r:embed="rId1"/>
          <a:stretch/>
        </p:blipFill>
        <p:spPr>
          <a:xfrm>
            <a:off x="6089760" y="2624760"/>
            <a:ext cx="2571120" cy="140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0" y="0"/>
            <a:ext cx="56581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482760" y="643320"/>
            <a:ext cx="4681800" cy="1727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Vagues d’évènements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82760" y="2638080"/>
            <a:ext cx="46818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7000"/>
          </a:bodyPr>
          <a:p>
            <a:pPr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Gill Sans MT"/>
              </a:rPr>
              <a:t>Le système d’information est parcouru de vagues d’évènements qui sont souvent perturbantes pour la bonne marche des opérations et de l’entreprise:</a:t>
            </a:r>
            <a:endParaRPr b="0" lang="fr-FR" sz="1700" spc="-1" strike="noStrike">
              <a:latin typeface="Arial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Gill Sans MT"/>
              </a:rPr>
              <a:t>vague des évènements liés à la </a:t>
            </a:r>
            <a:r>
              <a:rPr b="0" lang="fr-FR" sz="1700" spc="-1" strike="noStrike">
                <a:solidFill>
                  <a:srgbClr val="00b0f0"/>
                </a:solidFill>
                <a:latin typeface="Gill Sans MT"/>
              </a:rPr>
              <a:t>sécurité</a:t>
            </a:r>
            <a:r>
              <a:rPr b="0" lang="fr-FR" sz="1700" spc="-1" strike="noStrike">
                <a:solidFill>
                  <a:srgbClr val="ffffff"/>
                </a:solidFill>
                <a:latin typeface="Gill Sans MT"/>
              </a:rPr>
              <a:t> (patch management, compromission, attaques ...)</a:t>
            </a:r>
            <a:endParaRPr b="0" lang="fr-FR" sz="1700" spc="-1" strike="noStrike">
              <a:latin typeface="Arial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Gill Sans MT"/>
              </a:rPr>
              <a:t>vague des évènements </a:t>
            </a:r>
            <a:r>
              <a:rPr b="0" lang="fr-FR" sz="1700" spc="-1" strike="noStrike">
                <a:solidFill>
                  <a:srgbClr val="00b0f0"/>
                </a:solidFill>
                <a:latin typeface="Gill Sans MT"/>
              </a:rPr>
              <a:t>logiciels</a:t>
            </a:r>
            <a:r>
              <a:rPr b="0" lang="fr-FR" sz="1700" spc="-1" strike="noStrike">
                <a:solidFill>
                  <a:srgbClr val="ffffff"/>
                </a:solidFill>
                <a:latin typeface="Gill Sans MT"/>
              </a:rPr>
              <a:t> (releases logicielles, patchs, bugs)</a:t>
            </a:r>
            <a:endParaRPr b="0" lang="fr-FR" sz="1700" spc="-1" strike="noStrike">
              <a:latin typeface="Arial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Gill Sans MT"/>
              </a:rPr>
              <a:t>vague des évènements d’</a:t>
            </a:r>
            <a:r>
              <a:rPr b="0" lang="fr-FR" sz="1700" spc="-1" strike="noStrike">
                <a:solidFill>
                  <a:srgbClr val="00b0f0"/>
                </a:solidFill>
                <a:latin typeface="Gill Sans MT"/>
              </a:rPr>
              <a:t>exploitation</a:t>
            </a:r>
            <a:r>
              <a:rPr b="0" lang="fr-FR" sz="1700" spc="-1" strike="noStrike">
                <a:solidFill>
                  <a:srgbClr val="ffffff"/>
                </a:solidFill>
                <a:latin typeface="Gill Sans MT"/>
              </a:rPr>
              <a:t> (mises à jour et update des OS et des hyperviseurs, sauvegarde, évolution du hardware, incidents)</a:t>
            </a:r>
            <a:endParaRPr b="0" lang="fr-FR" sz="1700" spc="-1" strike="noStrike">
              <a:latin typeface="Arial"/>
            </a:endParaRPr>
          </a:p>
        </p:txBody>
      </p:sp>
      <p:pic>
        <p:nvPicPr>
          <p:cNvPr id="147" name="Image 2" descr="Une image contenant extérieur, eau, nature, océan&#10;&#10;Description générée automatiquement"/>
          <p:cNvPicPr/>
          <p:nvPr/>
        </p:nvPicPr>
        <p:blipFill>
          <a:blip r:embed="rId1"/>
          <a:srcRect l="25354" t="0" r="30224" b="0"/>
          <a:stretch/>
        </p:blipFill>
        <p:spPr>
          <a:xfrm>
            <a:off x="5658480" y="0"/>
            <a:ext cx="34851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0" y="3429000"/>
            <a:ext cx="9143640" cy="342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Image 5" descr="Une image contenant herbe, extérieur&#10;&#10;Description générée automatiquement"/>
          <p:cNvPicPr/>
          <p:nvPr/>
        </p:nvPicPr>
        <p:blipFill>
          <a:blip r:embed="rId1"/>
          <a:srcRect l="0" t="26258" r="0" b="17560"/>
          <a:stretch/>
        </p:blipFill>
        <p:spPr>
          <a:xfrm>
            <a:off x="0" y="0"/>
            <a:ext cx="9143640" cy="342864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498600" y="3673080"/>
            <a:ext cx="8353080" cy="30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7000"/>
          </a:bodyPr>
          <a:p>
            <a:pPr marL="285840" indent="-22824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Gill Sans MT"/>
              </a:rPr>
              <a:t>L’environnement informatique des développeurs et des opérationnels n’évoluent pas de la même façon.  Cela entraine des différences  notables  par exemple sur le « versioning » des packages logiciels...</a:t>
            </a:r>
            <a:endParaRPr b="0" lang="fr-FR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Gill Sans MT"/>
              </a:rPr>
              <a:t>En cas d’incidents les Ops qui ne connaissent pas le logiciel subissent et ne peuvent qu’attendre la résolution des problèmes par les dev.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ffffff"/>
                </a:solidFill>
                <a:latin typeface="Gill Sans MT"/>
              </a:rPr>
              <a:t>=&gt; Le travail s’effectue en silo et sans communication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98600" y="1981080"/>
            <a:ext cx="7554600" cy="41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0" y="0"/>
            <a:ext cx="56581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482760" y="643320"/>
            <a:ext cx="4681800" cy="1727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Pourtant tout le monde est de bonne volonté !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482760" y="2638080"/>
            <a:ext cx="46818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2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Les développeurs ont mis en place des stratégies automatisées de “build logiciels” avec des tests.</a:t>
            </a:r>
            <a:endParaRPr b="0" lang="fr-FR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Les ops ont automatisé leurs productions et utilisent la supervision pour être proactifs dans des environnement virtualisés. </a:t>
            </a:r>
            <a:endParaRPr b="0" lang="fr-FR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Les ops comme les dev sont sensibles à la sécurité et font des mises à jours autant que possible.</a:t>
            </a:r>
            <a:endParaRPr b="0" lang="fr-FR" sz="1800" spc="-1" strike="noStrike">
              <a:latin typeface="Arial"/>
            </a:endParaRPr>
          </a:p>
          <a:p>
            <a:pPr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SzPct val="75000"/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=&gt; mais l’enfer est pavé de bonnes intentions.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57" name="Image 8" descr="Une image contenant nature, pierre, âtre&#10;&#10;Description générée automatiquement"/>
          <p:cNvPicPr/>
          <p:nvPr/>
        </p:nvPicPr>
        <p:blipFill>
          <a:blip r:embed="rId1"/>
          <a:srcRect l="30685" t="0" r="11752" b="0"/>
          <a:stretch/>
        </p:blipFill>
        <p:spPr>
          <a:xfrm>
            <a:off x="5658480" y="0"/>
            <a:ext cx="3473280" cy="6857640"/>
          </a:xfrm>
          <a:prstGeom prst="rect">
            <a:avLst/>
          </a:prstGeom>
          <a:ln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498600" y="1981080"/>
            <a:ext cx="7554600" cy="41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0"/>
            <a:ext cx="56581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482760" y="2638080"/>
            <a:ext cx="46818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Ctr="1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What else ?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62" name="Image 9" descr="Une image contenant personne, homme, intérieur&#10;&#10;Description générée automatiquement"/>
          <p:cNvPicPr/>
          <p:nvPr/>
        </p:nvPicPr>
        <p:blipFill>
          <a:blip r:embed="rId1"/>
          <a:srcRect l="22253" t="0" r="33251" b="0"/>
          <a:stretch/>
        </p:blipFill>
        <p:spPr>
          <a:xfrm>
            <a:off x="5674320" y="1160280"/>
            <a:ext cx="2986560" cy="440388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482760" y="2638080"/>
            <a:ext cx="46818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498600" y="1981080"/>
            <a:ext cx="7554600" cy="41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0" y="3429000"/>
            <a:ext cx="9143640" cy="342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Image 2" descr="Une image contenant texte, personne, portable, intérieur&#10;&#10;Description générée automatiquement"/>
          <p:cNvPicPr/>
          <p:nvPr/>
        </p:nvPicPr>
        <p:blipFill>
          <a:blip r:embed="rId1"/>
          <a:srcRect l="0" t="12557" r="0" b="29977"/>
          <a:stretch/>
        </p:blipFill>
        <p:spPr>
          <a:xfrm>
            <a:off x="0" y="0"/>
            <a:ext cx="9143640" cy="342864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1678680" y="4845960"/>
            <a:ext cx="5785920" cy="12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Ctr="1">
            <a:normAutofit fontScale="91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fr-FR" sz="2800" spc="199" strike="noStrike" cap="all">
                <a:solidFill>
                  <a:srgbClr val="ffffff"/>
                </a:solidFill>
                <a:latin typeface="Gill Sans MT"/>
              </a:rPr>
              <a:t>Si on travaillait ensemble pour éviter ces problèmes?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82760" y="2638080"/>
            <a:ext cx="46818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498600" y="1981080"/>
            <a:ext cx="7554600" cy="41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Image 12" descr="Une image contenant extérieur, plante&#10;&#10;Description générée automatiquement"/>
          <p:cNvPicPr/>
          <p:nvPr/>
        </p:nvPicPr>
        <p:blipFill>
          <a:blip r:embed="rId2"/>
          <a:stretch/>
        </p:blipFill>
        <p:spPr>
          <a:xfrm>
            <a:off x="7524000" y="4687560"/>
            <a:ext cx="1090800" cy="10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56581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482760" y="643320"/>
            <a:ext cx="4681800" cy="1727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conte de fees ?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482760" y="2638080"/>
            <a:ext cx="46818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Image 3" descr=""/>
          <p:cNvPicPr/>
          <p:nvPr/>
        </p:nvPicPr>
        <p:blipFill>
          <a:blip r:embed="rId1"/>
          <a:stretch/>
        </p:blipFill>
        <p:spPr>
          <a:xfrm>
            <a:off x="5647320" y="643320"/>
            <a:ext cx="3496320" cy="1726920"/>
          </a:xfrm>
          <a:prstGeom prst="rect">
            <a:avLst/>
          </a:prstGeom>
          <a:ln>
            <a:noFill/>
          </a:ln>
        </p:spPr>
      </p:pic>
      <p:sp>
        <p:nvSpPr>
          <p:cNvPr id="177" name="CustomShape 5"/>
          <p:cNvSpPr/>
          <p:nvPr/>
        </p:nvSpPr>
        <p:spPr>
          <a:xfrm>
            <a:off x="482760" y="2886840"/>
            <a:ext cx="4681800" cy="1727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ou Trêve ? 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78" name="Image 6" descr="Une image contenant texte&#10;&#10;Description générée automatiquement"/>
          <p:cNvPicPr/>
          <p:nvPr/>
        </p:nvPicPr>
        <p:blipFill>
          <a:blip r:embed="rId2"/>
          <a:stretch/>
        </p:blipFill>
        <p:spPr>
          <a:xfrm>
            <a:off x="5647320" y="2887560"/>
            <a:ext cx="3485160" cy="1726920"/>
          </a:xfrm>
          <a:prstGeom prst="rect">
            <a:avLst/>
          </a:prstGeom>
          <a:ln>
            <a:noFill/>
          </a:ln>
        </p:spPr>
      </p:pic>
      <p:sp>
        <p:nvSpPr>
          <p:cNvPr id="179" name="CustomShape 6"/>
          <p:cNvSpPr/>
          <p:nvPr/>
        </p:nvSpPr>
        <p:spPr>
          <a:xfrm>
            <a:off x="482760" y="5040720"/>
            <a:ext cx="4681800" cy="1727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fr-FR" sz="2800" spc="199" strike="noStrike" cap="all">
                <a:solidFill>
                  <a:srgbClr val="ffffff"/>
                </a:solidFill>
                <a:latin typeface="Gill Sans MT"/>
              </a:rPr>
              <a:t>No?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80" name="Image 10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5658480" y="5040720"/>
            <a:ext cx="3496320" cy="17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19140</TotalTime>
  <Application>LibreOffice/6.4.7.2$Linux_X86_64 LibreOffice_project/40$Build-2</Application>
  <Words>1524</Words>
  <Paragraphs>158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2013-06-01T16:43:53Z</dcterms:created>
  <dc:creator>Pouchoulon Jean-Marc</dc:creator>
  <dc:description/>
  <dc:language>fr-FR</dc:language>
  <cp:lastModifiedBy>Jean Marc Pouchoulon</cp:lastModifiedBy>
  <dcterms:modified xsi:type="dcterms:W3CDTF">2021-07-06T13:47:58Z</dcterms:modified>
  <cp:revision>313</cp:revision>
  <dc:subject/>
  <dc:title>Ansible et graphite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