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cours" id="{DCDAD549-127F-43B8-BBE4-54BBF0239060}">
          <p14:sldIdLst>
            <p14:sldId id="256"/>
            <p14:sldId id="257"/>
          </p14:sldIdLst>
        </p14:section>
        <p14:section name="Description" id="{29AC346B-7112-4038-975D-F29817167C19}">
          <p14:sldIdLst>
            <p14:sldId id="258"/>
          </p14:sldIdLst>
        </p14:section>
        <p14:section name="Protocole" id="{6038126D-EED8-42AE-AFED-B5577EE05AFD}">
          <p14:sldIdLst>
            <p14:sldId id="259"/>
          </p14:sldIdLst>
        </p14:section>
        <p14:section name="Fenêtre temporelle" id="{460EC990-A54D-44AB-9632-A23A582B4513}">
          <p14:sldIdLst>
            <p14:sldId id="260"/>
          </p14:sldIdLst>
        </p14:section>
        <p14:section name="Réduction de Dimension" id="{5C0E056F-EFEF-4AE3-BC8C-83E92B654A95}">
          <p14:sldIdLst>
            <p14:sldId id="261"/>
            <p14:sldId id="263"/>
            <p14:sldId id="264"/>
          </p14:sldIdLst>
        </p14:section>
        <p14:section name="Conclusion" id="{23A9188D-37CC-4170-8B3F-FFB2ECC219FB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75556" autoAdjust="0"/>
  </p:normalViewPr>
  <p:slideViewPr>
    <p:cSldViewPr snapToGrid="0">
      <p:cViewPr>
        <p:scale>
          <a:sx n="100" d="100"/>
          <a:sy n="100" d="100"/>
        </p:scale>
        <p:origin x="-62" y="-10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782AE-3331-4106-A271-5836AC7B770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E928C-118E-4DA6-AA1E-8757CF62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sur la santé mobile : Mouvements du corps, signe vitaux lors d’efforts physiques</a:t>
            </a:r>
          </a:p>
          <a:p>
            <a:r>
              <a:rPr lang="fr-FR" dirty="0"/>
              <a:t>Grenade Espagne</a:t>
            </a:r>
          </a:p>
          <a:p>
            <a:r>
              <a:rPr lang="fr-FR" dirty="0"/>
              <a:t>Debout Immobile | Allongé | Monter les escaliers | Jogging | Course</a:t>
            </a:r>
          </a:p>
          <a:p>
            <a:r>
              <a:rPr lang="fr-FR" dirty="0"/>
              <a:t>Accélération du membre, électrocardiogramme, gyromètre, magnétomètre.</a:t>
            </a:r>
            <a:br>
              <a:rPr lang="fr-FR" dirty="0"/>
            </a:br>
            <a:r>
              <a:rPr lang="fr-FR" dirty="0"/>
              <a:t>Cage thoracique, Chevilles, Avant Bras.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Eviter un écart trop grand écart sinon les résultats seront faussés, guider dans un sens et délaissant un autre</a:t>
            </a:r>
          </a:p>
          <a:p>
            <a:r>
              <a:rPr lang="fr-FR" dirty="0"/>
              <a:t>Normalisation des valeurs de 0 à 1 afin de faciliter leur réutilisation.</a:t>
            </a:r>
          </a:p>
          <a:p>
            <a:endParaRPr lang="fr-FR" dirty="0"/>
          </a:p>
          <a:p>
            <a:r>
              <a:rPr lang="fr-FR" dirty="0"/>
              <a:t>Utilisation des fenêtres temporelles</a:t>
            </a:r>
          </a:p>
          <a:p>
            <a:r>
              <a:rPr lang="fr-FR" dirty="0"/>
              <a:t>Calculs des caractéristiques comme minimum maximum, variance </a:t>
            </a:r>
          </a:p>
          <a:p>
            <a:r>
              <a:rPr lang="fr-FR" dirty="0"/>
              <a:t>Appliquer la réduction des dimensions</a:t>
            </a:r>
          </a:p>
          <a:p>
            <a:endParaRPr lang="fr-FR" dirty="0"/>
          </a:p>
          <a:p>
            <a:r>
              <a:rPr lang="fr-FR" dirty="0"/>
              <a:t>Effectuer les Test Train Test Multiple de 40/60 de 50/50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Et un k Cross Validation de 10 plis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demandé dans le sujet, trois fenêtres temporelles avec 2 échantillonnage différent et deux chevauchement différents</a:t>
            </a:r>
          </a:p>
          <a:p>
            <a:r>
              <a:rPr lang="fr-FR" dirty="0"/>
              <a:t>200 20 200 10 100 5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 de réduction de dimension nous renvoie comme résultats un dataset avec 24 caractéristiques.</a:t>
            </a:r>
          </a:p>
          <a:p>
            <a:r>
              <a:rPr lang="fr-FR" dirty="0"/>
              <a:t>En exemple ici Fenêtre temporelle Echantillon 200 et chevauchement 10 soit 95%</a:t>
            </a:r>
          </a:p>
          <a:p>
            <a:endParaRPr lang="fr-FR" dirty="0"/>
          </a:p>
          <a:p>
            <a:r>
              <a:rPr lang="fr-FR" dirty="0"/>
              <a:t>Une différence visible sur les caractéristiques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Chaque score d‘importances sont entre 0.73 et 0.78. </a:t>
            </a:r>
          </a:p>
          <a:p>
            <a:endParaRPr lang="fr-FR" dirty="0"/>
          </a:p>
          <a:p>
            <a:r>
              <a:rPr lang="fr-FR" dirty="0"/>
              <a:t>Des caractéristiques différentes mais Pas une si grande différence de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40/60 | 50/50 | 60/40 | 70/30</a:t>
            </a:r>
          </a:p>
          <a:p>
            <a:r>
              <a:rPr lang="fr-FR" dirty="0"/>
              <a:t>10 plis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Malgré la différence du nombre d‘instance entre le test et le train, nous pouvons observer des résultats similaires, avec un score d’importances toujours entre 0.73 et 0.78.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/>
              <a:t>Cela aurait pu se retrouver dans les résultats de l’arbre de décision.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E928C-118E-4DA6-AA1E-8757CF62DE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F7B-1FC1-4EE6-A96A-A6D62C6AF3B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77E3-3F06-4419-A63A-112DAA1522C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73EB-188F-4E66-BE3D-2A7B655F72F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B96C-5C68-43BE-8BA4-3F078F3B917A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69E-ADC9-4617-A949-9B5F8E4EA05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9A3-2C77-4510-96A8-71F62FB4F2C4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873F-64AC-4851-81D6-7D133B0E2CC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F222-B747-4AD5-BBD1-03EE611BE56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D60-B34F-487C-8D82-B4E01CE608C3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908-B1EA-4694-8149-C597CF089AB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B2725B-EE7E-448A-BE5A-1388E070ECD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3E7CB0-F1BF-4A9C-A8CB-BAEBE727B194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AB71-EC0E-42B8-A2A3-07691210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Mobile Health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CCC1-90F3-4B6E-8B9F-DAC691F84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d’Outils de programmation de la science des données et intelligence d’affaires</a:t>
            </a:r>
          </a:p>
        </p:txBody>
      </p:sp>
    </p:spTree>
    <p:extLst>
      <p:ext uri="{BB962C8B-B14F-4D97-AF65-F5344CB8AC3E}">
        <p14:creationId xmlns:p14="http://schemas.microsoft.com/office/powerpoint/2010/main" val="22306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45A7FA-2655-43AB-852C-986056FD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360AE3-F5F3-493B-81E8-3A1B04E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  <a:p>
            <a:r>
              <a:rPr lang="fr-FR" dirty="0"/>
              <a:t>Protocole</a:t>
            </a:r>
          </a:p>
          <a:p>
            <a:r>
              <a:rPr lang="fr-FR" dirty="0"/>
              <a:t>Fenêtre Temporelle</a:t>
            </a:r>
          </a:p>
          <a:p>
            <a:r>
              <a:rPr lang="fr-FR" dirty="0"/>
              <a:t>Réduction de Dimension</a:t>
            </a:r>
          </a:p>
          <a:p>
            <a:r>
              <a:rPr lang="fr-FR" dirty="0"/>
              <a:t>Arbre de décision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9FB8C3-E0C7-404B-8BF1-7034A8DA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D439-2CE1-4BDC-8149-FFA0445D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1E591-01DB-40D5-B2AA-D2EDF2C1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D0F-D9FF-43C8-B482-0487A536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0D9C9-0713-416F-88D3-2B03ABE0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mHealth Dataset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Architecture and Computer Technology, University of Granada (2014).</a:t>
            </a:r>
          </a:p>
          <a:p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10 volontaires participants à 12 activités.</a:t>
            </a:r>
          </a:p>
          <a:p>
            <a:r>
              <a:rPr lang="fr-FR" dirty="0">
                <a:latin typeface="Calibri" panose="020F0502020204030204" pitchFamily="34" charset="0"/>
                <a:cs typeface="Arial" panose="020B0604020202020204" pitchFamily="34" charset="0"/>
              </a:rPr>
              <a:t>Des données enregistrés sur 23 variables différentes.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186A-43A9-4F8D-AF15-0990C4DA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3771-AA41-4DD0-A4A9-841BB288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E5D0-C79E-49D5-BF0D-6ABD879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79C94-D486-4E26-B369-27722A70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1271483"/>
          </a:xfrm>
        </p:spPr>
        <p:txBody>
          <a:bodyPr/>
          <a:lstStyle/>
          <a:p>
            <a:r>
              <a:rPr lang="fr-FR" dirty="0"/>
              <a:t>Partie </a:t>
            </a:r>
            <a:r>
              <a:rPr lang="en-GB" dirty="0"/>
              <a:t>1 – </a:t>
            </a:r>
            <a:r>
              <a:rPr lang="fr-FR" dirty="0"/>
              <a:t>Nettoyage des données</a:t>
            </a:r>
          </a:p>
          <a:p>
            <a:pPr lvl="1"/>
            <a:r>
              <a:rPr lang="fr-FR" dirty="0"/>
              <a:t>Equilibrer le nombre d’instance par classe.</a:t>
            </a:r>
          </a:p>
          <a:p>
            <a:pPr lvl="1"/>
            <a:r>
              <a:rPr lang="fr-FR" dirty="0"/>
              <a:t>Normaliser les instances</a:t>
            </a:r>
          </a:p>
          <a:p>
            <a:endParaRPr lang="fr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4551B-33B3-42CB-B873-635FBD12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1271483"/>
          </a:xfrm>
        </p:spPr>
        <p:txBody>
          <a:bodyPr/>
          <a:lstStyle/>
          <a:p>
            <a:r>
              <a:rPr lang="fr-FR" dirty="0"/>
              <a:t>Partie 2 – Partie Principale:</a:t>
            </a:r>
          </a:p>
          <a:p>
            <a:pPr lvl="1"/>
            <a:r>
              <a:rPr lang="fr-FR" dirty="0"/>
              <a:t>Calculs des caractéristiques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ED8E-4D47-4BA5-BA61-B8FC1466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C489-53EE-4FD2-991D-8034EA6F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26FF69F-ACD3-46B0-A158-18046AB41B2F}"/>
              </a:ext>
            </a:extLst>
          </p:cNvPr>
          <p:cNvSpPr txBox="1">
            <a:spLocks/>
          </p:cNvSpPr>
          <p:nvPr/>
        </p:nvSpPr>
        <p:spPr>
          <a:xfrm>
            <a:off x="4202429" y="4171374"/>
            <a:ext cx="4271771" cy="1632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Partie 3</a:t>
            </a:r>
            <a:r>
              <a:rPr lang="en-GB" dirty="0"/>
              <a:t> – </a:t>
            </a:r>
            <a:r>
              <a:rPr lang="fr-FR" dirty="0"/>
              <a:t>Arbre</a:t>
            </a:r>
            <a:r>
              <a:rPr lang="en-GB" dirty="0"/>
              <a:t> de </a:t>
            </a:r>
            <a:r>
              <a:rPr lang="fr-FR" dirty="0"/>
              <a:t>décision</a:t>
            </a:r>
          </a:p>
          <a:p>
            <a:pPr lvl="1"/>
            <a:r>
              <a:rPr lang="fr-FR" dirty="0"/>
              <a:t>Train-Test-Multiple</a:t>
            </a:r>
          </a:p>
          <a:p>
            <a:pPr lvl="2"/>
            <a:r>
              <a:rPr lang="fr-FR" dirty="0"/>
              <a:t>Séparation des données en X/Y %</a:t>
            </a:r>
          </a:p>
          <a:p>
            <a:pPr lvl="1"/>
            <a:r>
              <a:rPr lang="fr-FR" dirty="0"/>
              <a:t>K-Cross-Validation</a:t>
            </a:r>
          </a:p>
          <a:p>
            <a:pPr lvl="2"/>
            <a:r>
              <a:rPr lang="fr-FR" dirty="0"/>
              <a:t>Créer k plis de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A3A0-33B2-4238-8A6B-1CFC3CA8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Fenêtre temporelle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F707-0C20-4FAE-B91B-06D7FFC1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2021 - UQAC - Mathys Clerget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B9D4-D927-435D-AB14-A05C090D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8E26CF-065C-40E2-98FF-49B44F9EA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99493"/>
              </p:ext>
            </p:extLst>
          </p:nvPr>
        </p:nvGraphicFramePr>
        <p:xfrm>
          <a:off x="1668492" y="2638425"/>
          <a:ext cx="8855019" cy="310197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00936">
                  <a:extLst>
                    <a:ext uri="{9D8B030D-6E8A-4147-A177-3AD203B41FA5}">
                      <a16:colId xmlns:a16="http://schemas.microsoft.com/office/drawing/2014/main" val="908108939"/>
                    </a:ext>
                  </a:extLst>
                </a:gridCol>
                <a:gridCol w="3195670">
                  <a:extLst>
                    <a:ext uri="{9D8B030D-6E8A-4147-A177-3AD203B41FA5}">
                      <a16:colId xmlns:a16="http://schemas.microsoft.com/office/drawing/2014/main" val="2080005260"/>
                    </a:ext>
                  </a:extLst>
                </a:gridCol>
                <a:gridCol w="3258413">
                  <a:extLst>
                    <a:ext uri="{9D8B030D-6E8A-4147-A177-3AD203B41FA5}">
                      <a16:colId xmlns:a16="http://schemas.microsoft.com/office/drawing/2014/main" val="3510519208"/>
                    </a:ext>
                  </a:extLst>
                </a:gridCol>
              </a:tblGrid>
              <a:tr h="1114302">
                <a:tc>
                  <a:txBody>
                    <a:bodyPr/>
                    <a:lstStyle/>
                    <a:p>
                      <a:r>
                        <a:rPr lang="fr-FR" sz="3000"/>
                        <a:t>Fenêtre Temporelle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000" dirty="0"/>
                        <a:t>Échantillonnage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000"/>
                        <a:t>Chevauchement (%)</a:t>
                      </a:r>
                    </a:p>
                  </a:txBody>
                  <a:tcPr marL="150581" marR="150581" marT="75291" marB="75291"/>
                </a:tc>
                <a:extLst>
                  <a:ext uri="{0D108BD9-81ED-4DB2-BD59-A6C34878D82A}">
                    <a16:rowId xmlns:a16="http://schemas.microsoft.com/office/drawing/2014/main" val="3463211057"/>
                  </a:ext>
                </a:extLst>
              </a:tr>
              <a:tr h="662558"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1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200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 dirty="0"/>
                        <a:t>90</a:t>
                      </a:r>
                    </a:p>
                  </a:txBody>
                  <a:tcPr marL="150581" marR="150581" marT="75291" marB="75291"/>
                </a:tc>
                <a:extLst>
                  <a:ext uri="{0D108BD9-81ED-4DB2-BD59-A6C34878D82A}">
                    <a16:rowId xmlns:a16="http://schemas.microsoft.com/office/drawing/2014/main" val="2981106443"/>
                  </a:ext>
                </a:extLst>
              </a:tr>
              <a:tr h="662558"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2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200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95</a:t>
                      </a:r>
                    </a:p>
                  </a:txBody>
                  <a:tcPr marL="150581" marR="150581" marT="75291" marB="75291"/>
                </a:tc>
                <a:extLst>
                  <a:ext uri="{0D108BD9-81ED-4DB2-BD59-A6C34878D82A}">
                    <a16:rowId xmlns:a16="http://schemas.microsoft.com/office/drawing/2014/main" val="1491469327"/>
                  </a:ext>
                </a:extLst>
              </a:tr>
              <a:tr h="662558"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3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/>
                        <a:t>100</a:t>
                      </a:r>
                    </a:p>
                  </a:txBody>
                  <a:tcPr marL="150581" marR="150581" marT="75291" marB="75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000" dirty="0"/>
                        <a:t>95</a:t>
                      </a:r>
                    </a:p>
                  </a:txBody>
                  <a:tcPr marL="150581" marR="150581" marT="75291" marB="75291"/>
                </a:tc>
                <a:extLst>
                  <a:ext uri="{0D108BD9-81ED-4DB2-BD59-A6C34878D82A}">
                    <a16:rowId xmlns:a16="http://schemas.microsoft.com/office/drawing/2014/main" val="33857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1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4E3696-53F4-4DD3-A03E-E8343977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194" y="2153412"/>
            <a:ext cx="4270248" cy="704087"/>
          </a:xfrm>
        </p:spPr>
        <p:txBody>
          <a:bodyPr/>
          <a:lstStyle/>
          <a:p>
            <a:r>
              <a:rPr lang="fr-FR" dirty="0"/>
              <a:t>Test 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3E5E80F-9DE4-46D6-A5BD-9A2148013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7318" y="2857499"/>
            <a:ext cx="4559999" cy="3420000"/>
          </a:xfrm>
        </p:spPr>
      </p:pic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E90F42CD-0B1D-42A9-A739-0BB036FD1D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09560" y="2857499"/>
            <a:ext cx="4559999" cy="3420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049BD2-834F-4FF6-9DAD-A0A2D6795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4435" y="2153412"/>
            <a:ext cx="4270248" cy="704087"/>
          </a:xfrm>
        </p:spPr>
        <p:txBody>
          <a:bodyPr/>
          <a:lstStyle/>
          <a:p>
            <a:r>
              <a:rPr lang="fr-FR" dirty="0"/>
              <a:t>train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008B-3091-4A99-B1AD-D64690B2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9682-EB6B-4248-8C66-C198471B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77963-0509-419D-B40C-06246D60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4408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6E1AB52-7698-4048-B5A3-DE8D4B4E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de Dimension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39DE0EB-48DE-47FF-98E8-6B6D3A6AE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91674"/>
              </p:ext>
            </p:extLst>
          </p:nvPr>
        </p:nvGraphicFramePr>
        <p:xfrm>
          <a:off x="2734468" y="3429000"/>
          <a:ext cx="6723063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6560">
                  <a:extLst>
                    <a:ext uri="{9D8B030D-6E8A-4147-A177-3AD203B41FA5}">
                      <a16:colId xmlns:a16="http://schemas.microsoft.com/office/drawing/2014/main" val="350302811"/>
                    </a:ext>
                  </a:extLst>
                </a:gridCol>
                <a:gridCol w="2327148">
                  <a:extLst>
                    <a:ext uri="{9D8B030D-6E8A-4147-A177-3AD203B41FA5}">
                      <a16:colId xmlns:a16="http://schemas.microsoft.com/office/drawing/2014/main" val="3558753903"/>
                    </a:ext>
                  </a:extLst>
                </a:gridCol>
                <a:gridCol w="1326852">
                  <a:extLst>
                    <a:ext uri="{9D8B030D-6E8A-4147-A177-3AD203B41FA5}">
                      <a16:colId xmlns:a16="http://schemas.microsoft.com/office/drawing/2014/main" val="720657543"/>
                    </a:ext>
                  </a:extLst>
                </a:gridCol>
                <a:gridCol w="1132503">
                  <a:extLst>
                    <a:ext uri="{9D8B030D-6E8A-4147-A177-3AD203B41FA5}">
                      <a16:colId xmlns:a16="http://schemas.microsoft.com/office/drawing/2014/main" val="218823248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fr-FR" dirty="0"/>
                        <a:t>Echantillonnage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dirty="0"/>
                        <a:t>Chevauchement(%)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Score d’importances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28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83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0.7336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0.7559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416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9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3731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0B36F-95CC-4DAD-9E22-1C8A063B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07D0-7AE4-4EFA-A5DD-530D27A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C71F7C0-6BF7-4526-8108-0252D676D96E}"/>
              </a:ext>
            </a:extLst>
          </p:cNvPr>
          <p:cNvSpPr txBox="1">
            <a:spLocks/>
          </p:cNvSpPr>
          <p:nvPr/>
        </p:nvSpPr>
        <p:spPr>
          <a:xfrm>
            <a:off x="2734467" y="2673619"/>
            <a:ext cx="6723063" cy="86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Score d’importances pour chaque fenêtre temporelle.</a:t>
            </a:r>
          </a:p>
        </p:txBody>
      </p:sp>
    </p:spTree>
    <p:extLst>
      <p:ext uri="{BB962C8B-B14F-4D97-AF65-F5344CB8AC3E}">
        <p14:creationId xmlns:p14="http://schemas.microsoft.com/office/powerpoint/2010/main" val="40299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5418-E407-4D26-A6E1-D0D87268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3D22-644C-4C9B-A272-8ECFE76C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Train-Test-Multiple</a:t>
            </a:r>
          </a:p>
          <a:p>
            <a:pPr lvl="2"/>
            <a:r>
              <a:rPr lang="fr-FR" dirty="0"/>
              <a:t>Séparation des données en X/Y %</a:t>
            </a:r>
          </a:p>
          <a:p>
            <a:pPr lvl="1"/>
            <a:r>
              <a:rPr lang="fr-FR" dirty="0"/>
              <a:t>K-Cross-Validation</a:t>
            </a:r>
          </a:p>
          <a:p>
            <a:pPr lvl="2"/>
            <a:r>
              <a:rPr lang="fr-FR" dirty="0"/>
              <a:t>Créer k plis de données</a:t>
            </a:r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0DFE1-0807-45E1-A35F-12E2011E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11A8-EA04-479F-90FB-CAD0CAE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235E-EFE9-41F7-87BC-D526321ED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FEC26B-86A3-4FAB-99F7-D871470C3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0C9D-C732-4E32-9F1A-8D89588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UQAC - Mathys Clerget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17D4-B9D3-4F55-8A83-B1B74BC5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0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263</TotalTime>
  <Words>492</Words>
  <Application>Microsoft Office PowerPoint</Application>
  <PresentationFormat>Widescreen</PresentationFormat>
  <Paragraphs>116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Mobile Health Dataset</vt:lpstr>
      <vt:lpstr>Parcours</vt:lpstr>
      <vt:lpstr>Description</vt:lpstr>
      <vt:lpstr>Protocole</vt:lpstr>
      <vt:lpstr>Fenêtre temporelle</vt:lpstr>
      <vt:lpstr>Réduction de dimension</vt:lpstr>
      <vt:lpstr>Réduction de Dimension</vt:lpstr>
      <vt:lpstr>Arbre de décision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Health Dataset</dc:title>
  <dc:creator>Mathys Clerget</dc:creator>
  <cp:lastModifiedBy>Mathys Clerget</cp:lastModifiedBy>
  <cp:revision>16</cp:revision>
  <dcterms:created xsi:type="dcterms:W3CDTF">2021-12-19T18:50:56Z</dcterms:created>
  <dcterms:modified xsi:type="dcterms:W3CDTF">2021-12-19T23:14:21Z</dcterms:modified>
</cp:coreProperties>
</file>