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9" r:id="rId4"/>
    <p:sldId id="260" r:id="rId5"/>
    <p:sldId id="268" r:id="rId6"/>
    <p:sldId id="269" r:id="rId7"/>
    <p:sldId id="274" r:id="rId8"/>
    <p:sldId id="272" r:id="rId9"/>
    <p:sldId id="273" r:id="rId10"/>
    <p:sldId id="271" r:id="rId11"/>
    <p:sldId id="276" r:id="rId12"/>
    <p:sldId id="27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29EE774-CDD3-473E-ACCE-7D07DB259E86}">
          <p14:sldIdLst>
            <p14:sldId id="256"/>
          </p14:sldIdLst>
        </p14:section>
        <p14:section name="Introduction" id="{42518B4D-348E-4588-AE20-93C1102F7DD0}">
          <p14:sldIdLst>
            <p14:sldId id="257"/>
            <p14:sldId id="259"/>
            <p14:sldId id="260"/>
          </p14:sldIdLst>
        </p14:section>
        <p14:section name="Plan de soutenance" id="{38B44DE8-7694-4D7F-A720-6F62B52603FB}">
          <p14:sldIdLst>
            <p14:sldId id="268"/>
          </p14:sldIdLst>
        </p14:section>
        <p14:section name="Les compétences d'un développeur" id="{CCBD28D6-BC19-4675-9863-BBB8657908C2}">
          <p14:sldIdLst>
            <p14:sldId id="269"/>
            <p14:sldId id="274"/>
          </p14:sldIdLst>
        </p14:section>
        <p14:section name="Mener un projet à bien" id="{837ACE00-E57A-4EC2-8A21-ED7C8B280E14}">
          <p14:sldIdLst>
            <p14:sldId id="272"/>
            <p14:sldId id="273"/>
            <p14:sldId id="271"/>
          </p14:sldIdLst>
        </p14:section>
        <p14:section name="Conclusion" id="{D0340A1A-9740-4F75-A925-3CCB3D4E0CC7}">
          <p14:sldIdLst>
            <p14:sldId id="276"/>
            <p14:sldId id="27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75266" autoAdjust="0"/>
  </p:normalViewPr>
  <p:slideViewPr>
    <p:cSldViewPr snapToGrid="0">
      <p:cViewPr varScale="1">
        <p:scale>
          <a:sx n="68" d="100"/>
          <a:sy n="68" d="100"/>
        </p:scale>
        <p:origin x="1061" y="67"/>
      </p:cViewPr>
      <p:guideLst/>
    </p:cSldViewPr>
  </p:slideViewPr>
  <p:notesTextViewPr>
    <p:cViewPr>
      <p:scale>
        <a:sx n="1" d="1"/>
        <a:sy n="1" d="1"/>
      </p:scale>
      <p:origin x="0" y="-187"/>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82A25-6C9A-48BB-BAFE-8B1799A148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A3CC62B8-8888-4E03-835D-AA298A07BED3}">
      <dgm:prSet phldrT="[Texte]"/>
      <dgm:spPr/>
      <dgm:t>
        <a:bodyPr/>
        <a:lstStyle/>
        <a:p>
          <a:r>
            <a:rPr lang="fr-FR"/>
            <a:t>Avec le Tuteur	</a:t>
          </a:r>
        </a:p>
      </dgm:t>
    </dgm:pt>
    <dgm:pt modelId="{E7ADAA33-703F-409A-A5B8-BB34D84FDBB0}" type="parTrans" cxnId="{821E7348-6CBB-46EA-AF26-700CF12E1452}">
      <dgm:prSet/>
      <dgm:spPr/>
      <dgm:t>
        <a:bodyPr/>
        <a:lstStyle/>
        <a:p>
          <a:endParaRPr lang="fr-FR"/>
        </a:p>
      </dgm:t>
    </dgm:pt>
    <dgm:pt modelId="{7242B3CF-DF01-48D8-BEFA-B778AAC590AB}" type="sibTrans" cxnId="{821E7348-6CBB-46EA-AF26-700CF12E1452}">
      <dgm:prSet/>
      <dgm:spPr/>
      <dgm:t>
        <a:bodyPr/>
        <a:lstStyle/>
        <a:p>
          <a:endParaRPr lang="fr-FR"/>
        </a:p>
      </dgm:t>
    </dgm:pt>
    <dgm:pt modelId="{E44BDE1A-A802-429C-B385-616CE0AA8AE0}">
      <dgm:prSet phldrT="[Texte]"/>
      <dgm:spPr/>
      <dgm:t>
        <a:bodyPr/>
        <a:lstStyle/>
        <a:p>
          <a:r>
            <a:rPr lang="fr-FR" dirty="0"/>
            <a:t>Réunion hebdomadaire</a:t>
          </a:r>
        </a:p>
      </dgm:t>
    </dgm:pt>
    <dgm:pt modelId="{4881D214-6FEC-40AC-A42C-3AE05C47A1A8}" type="parTrans" cxnId="{DC54B039-4EDE-4745-9DDA-287EBFD3756A}">
      <dgm:prSet/>
      <dgm:spPr/>
      <dgm:t>
        <a:bodyPr/>
        <a:lstStyle/>
        <a:p>
          <a:endParaRPr lang="fr-FR"/>
        </a:p>
      </dgm:t>
    </dgm:pt>
    <dgm:pt modelId="{0E483503-FE2C-4284-98D4-D64FB0E3CAAF}" type="sibTrans" cxnId="{DC54B039-4EDE-4745-9DDA-287EBFD3756A}">
      <dgm:prSet/>
      <dgm:spPr/>
      <dgm:t>
        <a:bodyPr/>
        <a:lstStyle/>
        <a:p>
          <a:endParaRPr lang="fr-FR"/>
        </a:p>
      </dgm:t>
    </dgm:pt>
    <dgm:pt modelId="{44630010-A823-4D45-8743-67F5D9D5EC8B}">
      <dgm:prSet phldrT="[Texte]"/>
      <dgm:spPr/>
      <dgm:t>
        <a:bodyPr/>
        <a:lstStyle/>
        <a:p>
          <a:r>
            <a:rPr lang="fr-FR" dirty="0"/>
            <a:t>Discussions Teams / Courriel</a:t>
          </a:r>
        </a:p>
      </dgm:t>
    </dgm:pt>
    <dgm:pt modelId="{4B59818F-5559-4CCF-AC08-4A4E8506EBE3}" type="parTrans" cxnId="{8C541E78-DD5E-412E-B375-EE70D5A2EBB1}">
      <dgm:prSet/>
      <dgm:spPr/>
      <dgm:t>
        <a:bodyPr/>
        <a:lstStyle/>
        <a:p>
          <a:endParaRPr lang="fr-FR"/>
        </a:p>
      </dgm:t>
    </dgm:pt>
    <dgm:pt modelId="{6966267B-3D5B-4105-A6F8-88A49670B0FE}" type="sibTrans" cxnId="{8C541E78-DD5E-412E-B375-EE70D5A2EBB1}">
      <dgm:prSet/>
      <dgm:spPr/>
      <dgm:t>
        <a:bodyPr/>
        <a:lstStyle/>
        <a:p>
          <a:endParaRPr lang="fr-FR"/>
        </a:p>
      </dgm:t>
    </dgm:pt>
    <dgm:pt modelId="{B558A8FC-BFBC-4C44-9C6E-F8AA81C02D64}">
      <dgm:prSet phldrT="[Texte]"/>
      <dgm:spPr/>
      <dgm:t>
        <a:bodyPr/>
        <a:lstStyle/>
        <a:p>
          <a:r>
            <a:rPr lang="fr-FR" dirty="0"/>
            <a:t>Seul</a:t>
          </a:r>
        </a:p>
      </dgm:t>
    </dgm:pt>
    <dgm:pt modelId="{716575B0-D119-4398-99A5-F9C5AE560570}" type="parTrans" cxnId="{98D1B6B2-3A50-4B0E-9B03-7E3DE5E50A99}">
      <dgm:prSet/>
      <dgm:spPr/>
      <dgm:t>
        <a:bodyPr/>
        <a:lstStyle/>
        <a:p>
          <a:endParaRPr lang="fr-FR"/>
        </a:p>
      </dgm:t>
    </dgm:pt>
    <dgm:pt modelId="{63E4F757-1822-4053-86A7-852F7C2FBF53}" type="sibTrans" cxnId="{98D1B6B2-3A50-4B0E-9B03-7E3DE5E50A99}">
      <dgm:prSet/>
      <dgm:spPr/>
      <dgm:t>
        <a:bodyPr/>
        <a:lstStyle/>
        <a:p>
          <a:endParaRPr lang="fr-FR"/>
        </a:p>
      </dgm:t>
    </dgm:pt>
    <dgm:pt modelId="{F89136C3-707B-4FA7-B001-24C153C226A4}">
      <dgm:prSet phldrT="[Texte]"/>
      <dgm:spPr/>
      <dgm:t>
        <a:bodyPr/>
        <a:lstStyle/>
        <a:p>
          <a:r>
            <a:rPr lang="fr-FR" dirty="0"/>
            <a:t>Comment hiérarchiser les tâches ?</a:t>
          </a:r>
        </a:p>
      </dgm:t>
    </dgm:pt>
    <dgm:pt modelId="{141F21B0-55B2-442A-A409-7EEA11414BA8}" type="parTrans" cxnId="{E65DB62C-5403-4425-BE11-BA246B1B9F89}">
      <dgm:prSet/>
      <dgm:spPr/>
      <dgm:t>
        <a:bodyPr/>
        <a:lstStyle/>
        <a:p>
          <a:endParaRPr lang="fr-FR"/>
        </a:p>
      </dgm:t>
    </dgm:pt>
    <dgm:pt modelId="{4D7415B7-DA4A-4486-81D4-E01871E7E7EE}" type="sibTrans" cxnId="{E65DB62C-5403-4425-BE11-BA246B1B9F89}">
      <dgm:prSet/>
      <dgm:spPr/>
      <dgm:t>
        <a:bodyPr/>
        <a:lstStyle/>
        <a:p>
          <a:endParaRPr lang="fr-FR"/>
        </a:p>
      </dgm:t>
    </dgm:pt>
    <dgm:pt modelId="{528D22E7-9538-445F-8B7E-8894EC32B731}">
      <dgm:prSet/>
      <dgm:spPr/>
      <dgm:t>
        <a:bodyPr/>
        <a:lstStyle/>
        <a:p>
          <a:r>
            <a:rPr lang="fr-FR" dirty="0"/>
            <a:t>Savoir combien de temps est nécessaire pour une tâche?</a:t>
          </a:r>
        </a:p>
      </dgm:t>
    </dgm:pt>
    <dgm:pt modelId="{08A646D2-EFE1-4CA8-BBC2-13E0DF8D889E}" type="parTrans" cxnId="{316168D4-915B-480D-8D31-7F5C344B96D3}">
      <dgm:prSet/>
      <dgm:spPr/>
      <dgm:t>
        <a:bodyPr/>
        <a:lstStyle/>
        <a:p>
          <a:endParaRPr lang="fr-FR"/>
        </a:p>
      </dgm:t>
    </dgm:pt>
    <dgm:pt modelId="{35067561-50BB-4DB8-A916-929A258BBFB3}" type="sibTrans" cxnId="{316168D4-915B-480D-8D31-7F5C344B96D3}">
      <dgm:prSet/>
      <dgm:spPr/>
      <dgm:t>
        <a:bodyPr/>
        <a:lstStyle/>
        <a:p>
          <a:endParaRPr lang="fr-FR"/>
        </a:p>
      </dgm:t>
    </dgm:pt>
    <dgm:pt modelId="{C48057F4-80BD-43BD-AACC-7323496FD08E}" type="pres">
      <dgm:prSet presAssocID="{43382A25-6C9A-48BB-BAFE-8B1799A148D9}" presName="linear" presStyleCnt="0">
        <dgm:presLayoutVars>
          <dgm:dir/>
          <dgm:animLvl val="lvl"/>
          <dgm:resizeHandles val="exact"/>
        </dgm:presLayoutVars>
      </dgm:prSet>
      <dgm:spPr/>
    </dgm:pt>
    <dgm:pt modelId="{9E9C2ADF-EC89-42FB-A427-3D9576E70799}" type="pres">
      <dgm:prSet presAssocID="{A3CC62B8-8888-4E03-835D-AA298A07BED3}" presName="parentLin" presStyleCnt="0"/>
      <dgm:spPr/>
    </dgm:pt>
    <dgm:pt modelId="{DABB2433-B44E-43DA-B243-AAEA54DAFAF8}" type="pres">
      <dgm:prSet presAssocID="{A3CC62B8-8888-4E03-835D-AA298A07BED3}" presName="parentLeftMargin" presStyleLbl="node1" presStyleIdx="0" presStyleCnt="2"/>
      <dgm:spPr/>
    </dgm:pt>
    <dgm:pt modelId="{8A8769AF-8AEF-4EC0-8B24-85EB56387CE1}" type="pres">
      <dgm:prSet presAssocID="{A3CC62B8-8888-4E03-835D-AA298A07BED3}" presName="parentText" presStyleLbl="node1" presStyleIdx="0" presStyleCnt="2">
        <dgm:presLayoutVars>
          <dgm:chMax val="0"/>
          <dgm:bulletEnabled val="1"/>
        </dgm:presLayoutVars>
      </dgm:prSet>
      <dgm:spPr/>
    </dgm:pt>
    <dgm:pt modelId="{DA97A60F-9E09-4175-9986-1160F05B28CE}" type="pres">
      <dgm:prSet presAssocID="{A3CC62B8-8888-4E03-835D-AA298A07BED3}" presName="negativeSpace" presStyleCnt="0"/>
      <dgm:spPr/>
    </dgm:pt>
    <dgm:pt modelId="{804F9637-C499-4BF9-B38C-DB7C26E6A84C}" type="pres">
      <dgm:prSet presAssocID="{A3CC62B8-8888-4E03-835D-AA298A07BED3}" presName="childText" presStyleLbl="conFgAcc1" presStyleIdx="0" presStyleCnt="2">
        <dgm:presLayoutVars>
          <dgm:bulletEnabled val="1"/>
        </dgm:presLayoutVars>
      </dgm:prSet>
      <dgm:spPr/>
    </dgm:pt>
    <dgm:pt modelId="{89E91D61-4E3A-4DCA-964E-D9A2F1295BA5}" type="pres">
      <dgm:prSet presAssocID="{7242B3CF-DF01-48D8-BEFA-B778AAC590AB}" presName="spaceBetweenRectangles" presStyleCnt="0"/>
      <dgm:spPr/>
    </dgm:pt>
    <dgm:pt modelId="{75F7E3B2-ED15-48E0-B54C-C090FFA9C6DF}" type="pres">
      <dgm:prSet presAssocID="{B558A8FC-BFBC-4C44-9C6E-F8AA81C02D64}" presName="parentLin" presStyleCnt="0"/>
      <dgm:spPr/>
    </dgm:pt>
    <dgm:pt modelId="{DE0734D6-8A1C-4C14-83A7-00F988D5424A}" type="pres">
      <dgm:prSet presAssocID="{B558A8FC-BFBC-4C44-9C6E-F8AA81C02D64}" presName="parentLeftMargin" presStyleLbl="node1" presStyleIdx="0" presStyleCnt="2"/>
      <dgm:spPr/>
    </dgm:pt>
    <dgm:pt modelId="{B56017C9-26B1-4AAB-BB71-CF656E9B80C0}" type="pres">
      <dgm:prSet presAssocID="{B558A8FC-BFBC-4C44-9C6E-F8AA81C02D64}" presName="parentText" presStyleLbl="node1" presStyleIdx="1" presStyleCnt="2">
        <dgm:presLayoutVars>
          <dgm:chMax val="0"/>
          <dgm:bulletEnabled val="1"/>
        </dgm:presLayoutVars>
      </dgm:prSet>
      <dgm:spPr/>
    </dgm:pt>
    <dgm:pt modelId="{46F744A2-3A26-477C-A716-9ECB97203EB0}" type="pres">
      <dgm:prSet presAssocID="{B558A8FC-BFBC-4C44-9C6E-F8AA81C02D64}" presName="negativeSpace" presStyleCnt="0"/>
      <dgm:spPr/>
    </dgm:pt>
    <dgm:pt modelId="{48B86220-A3F8-4A41-8035-DE53509ADA49}" type="pres">
      <dgm:prSet presAssocID="{B558A8FC-BFBC-4C44-9C6E-F8AA81C02D64}" presName="childText" presStyleLbl="conFgAcc1" presStyleIdx="1" presStyleCnt="2">
        <dgm:presLayoutVars>
          <dgm:bulletEnabled val="1"/>
        </dgm:presLayoutVars>
      </dgm:prSet>
      <dgm:spPr/>
    </dgm:pt>
  </dgm:ptLst>
  <dgm:cxnLst>
    <dgm:cxn modelId="{6ED02700-F45C-4997-B4EC-E391CFBC95A9}" type="presOf" srcId="{43382A25-6C9A-48BB-BAFE-8B1799A148D9}" destId="{C48057F4-80BD-43BD-AACC-7323496FD08E}" srcOrd="0" destOrd="0" presId="urn:microsoft.com/office/officeart/2005/8/layout/list1"/>
    <dgm:cxn modelId="{9850D402-6E2B-410C-AEF0-08A68CBBBAB6}" type="presOf" srcId="{A3CC62B8-8888-4E03-835D-AA298A07BED3}" destId="{8A8769AF-8AEF-4EC0-8B24-85EB56387CE1}" srcOrd="1" destOrd="0" presId="urn:microsoft.com/office/officeart/2005/8/layout/list1"/>
    <dgm:cxn modelId="{E65DB62C-5403-4425-BE11-BA246B1B9F89}" srcId="{B558A8FC-BFBC-4C44-9C6E-F8AA81C02D64}" destId="{F89136C3-707B-4FA7-B001-24C153C226A4}" srcOrd="0" destOrd="0" parTransId="{141F21B0-55B2-442A-A409-7EEA11414BA8}" sibTransId="{4D7415B7-DA4A-4486-81D4-E01871E7E7EE}"/>
    <dgm:cxn modelId="{DC54B039-4EDE-4745-9DDA-287EBFD3756A}" srcId="{A3CC62B8-8888-4E03-835D-AA298A07BED3}" destId="{E44BDE1A-A802-429C-B385-616CE0AA8AE0}" srcOrd="0" destOrd="0" parTransId="{4881D214-6FEC-40AC-A42C-3AE05C47A1A8}" sibTransId="{0E483503-FE2C-4284-98D4-D64FB0E3CAAF}"/>
    <dgm:cxn modelId="{D783C05F-945C-4154-A8CD-F50D7CA965C4}" type="presOf" srcId="{A3CC62B8-8888-4E03-835D-AA298A07BED3}" destId="{DABB2433-B44E-43DA-B243-AAEA54DAFAF8}" srcOrd="0" destOrd="0" presId="urn:microsoft.com/office/officeart/2005/8/layout/list1"/>
    <dgm:cxn modelId="{821E7348-6CBB-46EA-AF26-700CF12E1452}" srcId="{43382A25-6C9A-48BB-BAFE-8B1799A148D9}" destId="{A3CC62B8-8888-4E03-835D-AA298A07BED3}" srcOrd="0" destOrd="0" parTransId="{E7ADAA33-703F-409A-A5B8-BB34D84FDBB0}" sibTransId="{7242B3CF-DF01-48D8-BEFA-B778AAC590AB}"/>
    <dgm:cxn modelId="{8C541E78-DD5E-412E-B375-EE70D5A2EBB1}" srcId="{A3CC62B8-8888-4E03-835D-AA298A07BED3}" destId="{44630010-A823-4D45-8743-67F5D9D5EC8B}" srcOrd="1" destOrd="0" parTransId="{4B59818F-5559-4CCF-AC08-4A4E8506EBE3}" sibTransId="{6966267B-3D5B-4105-A6F8-88A49670B0FE}"/>
    <dgm:cxn modelId="{223E4E7B-161B-4B2A-B122-93D7AEF5DEF8}" type="presOf" srcId="{528D22E7-9538-445F-8B7E-8894EC32B731}" destId="{48B86220-A3F8-4A41-8035-DE53509ADA49}" srcOrd="0" destOrd="1" presId="urn:microsoft.com/office/officeart/2005/8/layout/list1"/>
    <dgm:cxn modelId="{8F26368B-A6A1-461F-9D7B-447DCC2BF0F8}" type="presOf" srcId="{B558A8FC-BFBC-4C44-9C6E-F8AA81C02D64}" destId="{DE0734D6-8A1C-4C14-83A7-00F988D5424A}" srcOrd="0" destOrd="0" presId="urn:microsoft.com/office/officeart/2005/8/layout/list1"/>
    <dgm:cxn modelId="{201893AA-98B8-4761-9815-D69AB00685E5}" type="presOf" srcId="{F89136C3-707B-4FA7-B001-24C153C226A4}" destId="{48B86220-A3F8-4A41-8035-DE53509ADA49}" srcOrd="0" destOrd="0" presId="urn:microsoft.com/office/officeart/2005/8/layout/list1"/>
    <dgm:cxn modelId="{ABBF2FAD-75B5-4EAC-9419-CF8C47C08B3A}" type="presOf" srcId="{E44BDE1A-A802-429C-B385-616CE0AA8AE0}" destId="{804F9637-C499-4BF9-B38C-DB7C26E6A84C}" srcOrd="0" destOrd="0" presId="urn:microsoft.com/office/officeart/2005/8/layout/list1"/>
    <dgm:cxn modelId="{98D1B6B2-3A50-4B0E-9B03-7E3DE5E50A99}" srcId="{43382A25-6C9A-48BB-BAFE-8B1799A148D9}" destId="{B558A8FC-BFBC-4C44-9C6E-F8AA81C02D64}" srcOrd="1" destOrd="0" parTransId="{716575B0-D119-4398-99A5-F9C5AE560570}" sibTransId="{63E4F757-1822-4053-86A7-852F7C2FBF53}"/>
    <dgm:cxn modelId="{316168D4-915B-480D-8D31-7F5C344B96D3}" srcId="{B558A8FC-BFBC-4C44-9C6E-F8AA81C02D64}" destId="{528D22E7-9538-445F-8B7E-8894EC32B731}" srcOrd="1" destOrd="0" parTransId="{08A646D2-EFE1-4CA8-BBC2-13E0DF8D889E}" sibTransId="{35067561-50BB-4DB8-A916-929A258BBFB3}"/>
    <dgm:cxn modelId="{999457E9-E302-47D7-A47A-93BCAAFEFD47}" type="presOf" srcId="{44630010-A823-4D45-8743-67F5D9D5EC8B}" destId="{804F9637-C499-4BF9-B38C-DB7C26E6A84C}" srcOrd="0" destOrd="1" presId="urn:microsoft.com/office/officeart/2005/8/layout/list1"/>
    <dgm:cxn modelId="{9E3B0AEE-2606-4323-A1B8-A0EED199A0BF}" type="presOf" srcId="{B558A8FC-BFBC-4C44-9C6E-F8AA81C02D64}" destId="{B56017C9-26B1-4AAB-BB71-CF656E9B80C0}" srcOrd="1" destOrd="0" presId="urn:microsoft.com/office/officeart/2005/8/layout/list1"/>
    <dgm:cxn modelId="{8A302BF2-7791-4297-9E6D-2457ED751B4C}" type="presParOf" srcId="{C48057F4-80BD-43BD-AACC-7323496FD08E}" destId="{9E9C2ADF-EC89-42FB-A427-3D9576E70799}" srcOrd="0" destOrd="0" presId="urn:microsoft.com/office/officeart/2005/8/layout/list1"/>
    <dgm:cxn modelId="{F943F5FB-77FD-477F-9BC9-A89A2CC64EE6}" type="presParOf" srcId="{9E9C2ADF-EC89-42FB-A427-3D9576E70799}" destId="{DABB2433-B44E-43DA-B243-AAEA54DAFAF8}" srcOrd="0" destOrd="0" presId="urn:microsoft.com/office/officeart/2005/8/layout/list1"/>
    <dgm:cxn modelId="{95156BB5-4830-4ABB-9601-8F8BF33945A4}" type="presParOf" srcId="{9E9C2ADF-EC89-42FB-A427-3D9576E70799}" destId="{8A8769AF-8AEF-4EC0-8B24-85EB56387CE1}" srcOrd="1" destOrd="0" presId="urn:microsoft.com/office/officeart/2005/8/layout/list1"/>
    <dgm:cxn modelId="{CDFA454B-C1E5-4F71-99BD-8356EB6FC80E}" type="presParOf" srcId="{C48057F4-80BD-43BD-AACC-7323496FD08E}" destId="{DA97A60F-9E09-4175-9986-1160F05B28CE}" srcOrd="1" destOrd="0" presId="urn:microsoft.com/office/officeart/2005/8/layout/list1"/>
    <dgm:cxn modelId="{F3FE8917-4A27-4A22-B9CF-B58091D52964}" type="presParOf" srcId="{C48057F4-80BD-43BD-AACC-7323496FD08E}" destId="{804F9637-C499-4BF9-B38C-DB7C26E6A84C}" srcOrd="2" destOrd="0" presId="urn:microsoft.com/office/officeart/2005/8/layout/list1"/>
    <dgm:cxn modelId="{0E52D013-0385-4E6D-8681-4CE8EE69D1AF}" type="presParOf" srcId="{C48057F4-80BD-43BD-AACC-7323496FD08E}" destId="{89E91D61-4E3A-4DCA-964E-D9A2F1295BA5}" srcOrd="3" destOrd="0" presId="urn:microsoft.com/office/officeart/2005/8/layout/list1"/>
    <dgm:cxn modelId="{DD9BA974-FC76-4699-9938-73FA83AE24A7}" type="presParOf" srcId="{C48057F4-80BD-43BD-AACC-7323496FD08E}" destId="{75F7E3B2-ED15-48E0-B54C-C090FFA9C6DF}" srcOrd="4" destOrd="0" presId="urn:microsoft.com/office/officeart/2005/8/layout/list1"/>
    <dgm:cxn modelId="{EABFDE17-A237-4285-A6A5-662FD9EED190}" type="presParOf" srcId="{75F7E3B2-ED15-48E0-B54C-C090FFA9C6DF}" destId="{DE0734D6-8A1C-4C14-83A7-00F988D5424A}" srcOrd="0" destOrd="0" presId="urn:microsoft.com/office/officeart/2005/8/layout/list1"/>
    <dgm:cxn modelId="{C10BA779-4129-4B61-A5B4-06786A23A3D9}" type="presParOf" srcId="{75F7E3B2-ED15-48E0-B54C-C090FFA9C6DF}" destId="{B56017C9-26B1-4AAB-BB71-CF656E9B80C0}" srcOrd="1" destOrd="0" presId="urn:microsoft.com/office/officeart/2005/8/layout/list1"/>
    <dgm:cxn modelId="{F709DBE8-698B-4A48-9D8B-8830203623FA}" type="presParOf" srcId="{C48057F4-80BD-43BD-AACC-7323496FD08E}" destId="{46F744A2-3A26-477C-A716-9ECB97203EB0}" srcOrd="5" destOrd="0" presId="urn:microsoft.com/office/officeart/2005/8/layout/list1"/>
    <dgm:cxn modelId="{FD39AB9D-C94C-4820-9DC6-9942B5E5B9E1}" type="presParOf" srcId="{C48057F4-80BD-43BD-AACC-7323496FD08E}" destId="{48B86220-A3F8-4A41-8035-DE53509ADA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9637-C499-4BF9-B38C-DB7C26E6A84C}">
      <dsp:nvSpPr>
        <dsp:cNvPr id="0" name=""/>
        <dsp:cNvSpPr/>
      </dsp:nvSpPr>
      <dsp:spPr>
        <a:xfrm>
          <a:off x="0" y="329879"/>
          <a:ext cx="7875587" cy="1197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233" tIns="416560" rIns="611233"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Réunion hebdomadaire</a:t>
          </a:r>
        </a:p>
        <a:p>
          <a:pPr marL="228600" lvl="1" indent="-228600" algn="l" defTabSz="889000">
            <a:lnSpc>
              <a:spcPct val="90000"/>
            </a:lnSpc>
            <a:spcBef>
              <a:spcPct val="0"/>
            </a:spcBef>
            <a:spcAft>
              <a:spcPct val="15000"/>
            </a:spcAft>
            <a:buChar char="•"/>
          </a:pPr>
          <a:r>
            <a:rPr lang="fr-FR" sz="2000" kern="1200" dirty="0"/>
            <a:t>Discussions Teams / Courriel</a:t>
          </a:r>
        </a:p>
      </dsp:txBody>
      <dsp:txXfrm>
        <a:off x="0" y="329879"/>
        <a:ext cx="7875587" cy="1197000"/>
      </dsp:txXfrm>
    </dsp:sp>
    <dsp:sp modelId="{8A8769AF-8AEF-4EC0-8B24-85EB56387CE1}">
      <dsp:nvSpPr>
        <dsp:cNvPr id="0" name=""/>
        <dsp:cNvSpPr/>
      </dsp:nvSpPr>
      <dsp:spPr>
        <a:xfrm>
          <a:off x="393779" y="34679"/>
          <a:ext cx="5512910"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375" tIns="0" rIns="208375" bIns="0" numCol="1" spcCol="1270" anchor="ctr" anchorCtr="0">
          <a:noAutofit/>
        </a:bodyPr>
        <a:lstStyle/>
        <a:p>
          <a:pPr marL="0" lvl="0" indent="0" algn="l" defTabSz="889000">
            <a:lnSpc>
              <a:spcPct val="90000"/>
            </a:lnSpc>
            <a:spcBef>
              <a:spcPct val="0"/>
            </a:spcBef>
            <a:spcAft>
              <a:spcPct val="35000"/>
            </a:spcAft>
            <a:buNone/>
          </a:pPr>
          <a:r>
            <a:rPr lang="fr-FR" sz="2000" kern="1200"/>
            <a:t>Avec le Tuteur	</a:t>
          </a:r>
        </a:p>
      </dsp:txBody>
      <dsp:txXfrm>
        <a:off x="422600" y="63500"/>
        <a:ext cx="5455268" cy="532758"/>
      </dsp:txXfrm>
    </dsp:sp>
    <dsp:sp modelId="{48B86220-A3F8-4A41-8035-DE53509ADA49}">
      <dsp:nvSpPr>
        <dsp:cNvPr id="0" name=""/>
        <dsp:cNvSpPr/>
      </dsp:nvSpPr>
      <dsp:spPr>
        <a:xfrm>
          <a:off x="0" y="1930080"/>
          <a:ext cx="7875587" cy="1449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233" tIns="416560" rIns="611233"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Comment hiérarchiser les tâches ?</a:t>
          </a:r>
        </a:p>
        <a:p>
          <a:pPr marL="228600" lvl="1" indent="-228600" algn="l" defTabSz="889000">
            <a:lnSpc>
              <a:spcPct val="90000"/>
            </a:lnSpc>
            <a:spcBef>
              <a:spcPct val="0"/>
            </a:spcBef>
            <a:spcAft>
              <a:spcPct val="15000"/>
            </a:spcAft>
            <a:buChar char="•"/>
          </a:pPr>
          <a:r>
            <a:rPr lang="fr-FR" sz="2000" kern="1200" dirty="0"/>
            <a:t>Savoir combien de temps est nécessaire pour une tâche?</a:t>
          </a:r>
        </a:p>
      </dsp:txBody>
      <dsp:txXfrm>
        <a:off x="0" y="1930080"/>
        <a:ext cx="7875587" cy="1449000"/>
      </dsp:txXfrm>
    </dsp:sp>
    <dsp:sp modelId="{B56017C9-26B1-4AAB-BB71-CF656E9B80C0}">
      <dsp:nvSpPr>
        <dsp:cNvPr id="0" name=""/>
        <dsp:cNvSpPr/>
      </dsp:nvSpPr>
      <dsp:spPr>
        <a:xfrm>
          <a:off x="393779" y="1634880"/>
          <a:ext cx="5512910"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375" tIns="0" rIns="208375" bIns="0" numCol="1" spcCol="1270" anchor="ctr" anchorCtr="0">
          <a:noAutofit/>
        </a:bodyPr>
        <a:lstStyle/>
        <a:p>
          <a:pPr marL="0" lvl="0" indent="0" algn="l" defTabSz="889000">
            <a:lnSpc>
              <a:spcPct val="90000"/>
            </a:lnSpc>
            <a:spcBef>
              <a:spcPct val="0"/>
            </a:spcBef>
            <a:spcAft>
              <a:spcPct val="35000"/>
            </a:spcAft>
            <a:buNone/>
          </a:pPr>
          <a:r>
            <a:rPr lang="fr-FR" sz="2000" kern="1200" dirty="0"/>
            <a:t>Seul</a:t>
          </a:r>
        </a:p>
      </dsp:txBody>
      <dsp:txXfrm>
        <a:off x="422600" y="1663701"/>
        <a:ext cx="545526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0EB8E-88E0-49CD-9933-C42283C1383A}" type="datetimeFigureOut">
              <a:rPr lang="fr-FR" smtClean="0"/>
              <a:t>22/06/2021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2AFF4-9806-4401-AEDD-8A8DED87291C}" type="slidenum">
              <a:rPr lang="fr-FR" smtClean="0"/>
              <a:t>‹N°›</a:t>
            </a:fld>
            <a:endParaRPr lang="fr-FR"/>
          </a:p>
        </p:txBody>
      </p:sp>
    </p:spTree>
    <p:extLst>
      <p:ext uri="{BB962C8B-B14F-4D97-AF65-F5344CB8AC3E}">
        <p14:creationId xmlns:p14="http://schemas.microsoft.com/office/powerpoint/2010/main" val="15927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je vais aujourd’hui vous présenter ma soutenance de stage </a:t>
            </a:r>
          </a:p>
          <a:p>
            <a:r>
              <a:rPr lang="fr-FR" dirty="0"/>
              <a:t>Stage que j'ai réalisé avec monsieur Bard entre le 5 avril au 30 juin prochain au LEAD</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1</a:t>
            </a:fld>
            <a:endParaRPr lang="fr-FR"/>
          </a:p>
        </p:txBody>
      </p:sp>
    </p:spTree>
    <p:extLst>
      <p:ext uri="{BB962C8B-B14F-4D97-AF65-F5344CB8AC3E}">
        <p14:creationId xmlns:p14="http://schemas.microsoft.com/office/powerpoint/2010/main" val="298421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travail en autonomie possède certains avantages et certains défauts :  par exemple : </a:t>
            </a:r>
          </a:p>
          <a:p>
            <a:r>
              <a:rPr lang="fr-FR" dirty="0"/>
              <a:t>le travail en autonomie m'a permis d'avancer très rapidement durant ce projet :</a:t>
            </a:r>
          </a:p>
          <a:p>
            <a:endParaRPr lang="fr-FR" dirty="0"/>
          </a:p>
          <a:p>
            <a:r>
              <a:rPr lang="fr-FR" dirty="0"/>
              <a:t>Mais si j'étais bloqué et bien il n'y avait seulement que moi de bloquer du coup tout le projet était bloqué</a:t>
            </a:r>
          </a:p>
          <a:p>
            <a:r>
              <a:rPr lang="fr-FR" dirty="0"/>
              <a:t>même si j'étais aussi capable de me débloquer seul </a:t>
            </a:r>
          </a:p>
          <a:p>
            <a:r>
              <a:rPr lang="fr-FR" dirty="0"/>
              <a:t>et d’avancer rapidement sur le reste du projet </a:t>
            </a:r>
          </a:p>
          <a:p>
            <a:endParaRPr lang="fr-FR" dirty="0"/>
          </a:p>
          <a:p>
            <a:r>
              <a:rPr lang="fr-FR" dirty="0"/>
              <a:t>mais travailler seul permet aussi parfois alors avancer sur les mauvaises voies ou par exemple certaines parties du projet qu'il m’a fallu revoir par la suite et cela fait ralentir l’avancée du projet.</a:t>
            </a:r>
          </a:p>
          <a:p>
            <a:endParaRPr lang="fr-FR" dirty="0"/>
          </a:p>
          <a:p>
            <a:r>
              <a:rPr lang="fr-FR"/>
              <a:t>Donc l’autonomie </a:t>
            </a:r>
            <a:r>
              <a:rPr lang="fr-FR" dirty="0"/>
              <a:t>possède des bons et des mauvais points </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10</a:t>
            </a:fld>
            <a:endParaRPr lang="fr-FR"/>
          </a:p>
        </p:txBody>
      </p:sp>
    </p:spTree>
    <p:extLst>
      <p:ext uri="{BB962C8B-B14F-4D97-AF65-F5344CB8AC3E}">
        <p14:creationId xmlns:p14="http://schemas.microsoft.com/office/powerpoint/2010/main" val="380427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en conclusion je peux dire que mes compétences et connaissances sont meilleurs maintenant après ce stage, que ce soit en tant que développeur ou en tant que meneur de projet : je sais quelles sont les choses que je dois faire ou non quelles sont les choses à éviter et je sais comment avancer rapidement et efficacement sur mon projet </a:t>
            </a:r>
          </a:p>
          <a:p>
            <a:endParaRPr lang="fr-FR" dirty="0"/>
          </a:p>
          <a:p>
            <a:r>
              <a:rPr lang="fr-FR" dirty="0"/>
              <a:t>et cette expérience fut vraiment enrichissant pour moi car ce que ce que je recherchais c'était trouver quelle était la place d'un développeur dans un lieu qui n'est pas propice à la programmation qui n'est pas l'activité première de l’entreprise, du laboratoire.</a:t>
            </a:r>
          </a:p>
          <a:p>
            <a:r>
              <a:rPr lang="fr-FR" dirty="0"/>
              <a:t>Donc je remercie monsieur Bard de m’avoir permis de travailler sur ce projet</a:t>
            </a:r>
          </a:p>
          <a:p>
            <a:r>
              <a:rPr lang="fr-FR" dirty="0"/>
              <a:t>Je remercie le laboratoire pour leur accueil et m’avoir fait découvrir ce monde professionnel en laboratoire </a:t>
            </a:r>
          </a:p>
          <a:p>
            <a:r>
              <a:rPr lang="fr-FR" dirty="0"/>
              <a:t>Et l’iut pour les cours qu’ils m'ont fourni et que j'ai pu affirmer dans le cadre du stage.</a:t>
            </a:r>
          </a:p>
          <a:p>
            <a:r>
              <a:rPr lang="fr-FR" dirty="0"/>
              <a:t>Et je remercie Mme Sologny de m’avoir supervisé durant toute la durée de mon stage.</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11</a:t>
            </a:fld>
            <a:endParaRPr lang="fr-FR"/>
          </a:p>
        </p:txBody>
      </p:sp>
    </p:spTree>
    <p:extLst>
      <p:ext uri="{BB962C8B-B14F-4D97-AF65-F5344CB8AC3E}">
        <p14:creationId xmlns:p14="http://schemas.microsoft.com/office/powerpoint/2010/main" val="336034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LEAD est le Laboratoire D'étude de l’Apprentissage et du Développement et qui se situe sur le campus de l'université </a:t>
            </a:r>
          </a:p>
          <a:p>
            <a:r>
              <a:rPr lang="fr-FR" dirty="0"/>
              <a:t>on y effectue par exemple des expériences cognitives, des expériences sur le cerveau où </a:t>
            </a:r>
          </a:p>
          <a:p>
            <a:r>
              <a:rPr lang="fr-FR" dirty="0"/>
              <a:t>par exemple on va faire écouter, au sujet, de la musique ou on va lui demander de faire un effort physique et d’ensuite répondre à une série de tests où va envoyer des ondes à travers un Electrocardiogramme</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2</a:t>
            </a:fld>
            <a:endParaRPr lang="fr-FR"/>
          </a:p>
        </p:txBody>
      </p:sp>
    </p:spTree>
    <p:extLst>
      <p:ext uri="{BB962C8B-B14F-4D97-AF65-F5344CB8AC3E}">
        <p14:creationId xmlns:p14="http://schemas.microsoft.com/office/powerpoint/2010/main" val="66432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Forme globale = Dessin</a:t>
            </a:r>
          </a:p>
          <a:p>
            <a:r>
              <a:rPr lang="fr-FR" dirty="0" err="1"/>
              <a:t>Element</a:t>
            </a:r>
            <a:r>
              <a:rPr lang="fr-FR" dirty="0"/>
              <a:t> global = Ligne, cercle dessiné </a:t>
            </a:r>
          </a:p>
          <a:p>
            <a:r>
              <a:rPr lang="fr-FR" dirty="0" err="1"/>
              <a:t>Element</a:t>
            </a:r>
            <a:r>
              <a:rPr lang="fr-FR" dirty="0"/>
              <a:t> locaux = Ce qui représente ses lignes sur la figure de Navon finale.</a:t>
            </a:r>
          </a:p>
          <a:p>
            <a:endParaRPr lang="fr-FR" dirty="0"/>
          </a:p>
          <a:p>
            <a:endParaRPr lang="fr-FR" dirty="0"/>
          </a:p>
          <a:p>
            <a:r>
              <a:rPr lang="fr-FR" dirty="0"/>
              <a:t>Au sein du laboratoire je devais développer l'évolution d'un générateur de figure de Navon. </a:t>
            </a:r>
          </a:p>
          <a:p>
            <a:r>
              <a:rPr lang="fr-FR" dirty="0"/>
              <a:t>pour réexpliquer rapidement ce qu'est qu'une ce qu'est une figure de Navon c‘est une forme globale comme on peut le voir ici à gauche un « T » qui au lieu d'être dessiné avec des traits va être dessiné avec des caractères locaux comme ici à droite avec</a:t>
            </a:r>
          </a:p>
          <a:p>
            <a:endParaRPr lang="fr-FR" dirty="0"/>
          </a:p>
          <a:p>
            <a:r>
              <a:rPr lang="fr-FR" dirty="0"/>
              <a:t>Dans le titre de mon stage et j'ai bien écrit développer l'évolution car ce projet avait été précédemment réalisé par des étudiants.</a:t>
            </a:r>
          </a:p>
          <a:p>
            <a:endParaRPr lang="fr-FR" dirty="0"/>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3</a:t>
            </a:fld>
            <a:endParaRPr lang="fr-FR"/>
          </a:p>
        </p:txBody>
      </p:sp>
    </p:spTree>
    <p:extLst>
      <p:ext uri="{BB962C8B-B14F-4D97-AF65-F5344CB8AC3E}">
        <p14:creationId xmlns:p14="http://schemas.microsoft.com/office/powerpoint/2010/main" val="27686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ces projets ont permis d’éclaircir le sujet</a:t>
            </a:r>
          </a:p>
          <a:p>
            <a:r>
              <a:rPr lang="fr-FR" dirty="0"/>
              <a:t>Comme on peut le voir cette première version permettait de générer rapidement des figures seulement à partir des 26 lettres de l'alphabet en majuscules et le résultat n'était pas satisfaisant </a:t>
            </a:r>
          </a:p>
          <a:p>
            <a:r>
              <a:rPr lang="fr-FR" dirty="0"/>
              <a:t>Le 2</a:t>
            </a:r>
            <a:r>
              <a:rPr lang="fr-FR" baseline="30000" dirty="0"/>
              <a:t>e</a:t>
            </a:r>
            <a:r>
              <a:rPr lang="fr-FR" dirty="0"/>
              <a:t> projet permettait de dessiner sa figure de Navon à partir d'une grille mais les résultats n'étaient là non plus pas très satisfaisants </a:t>
            </a:r>
          </a:p>
          <a:p>
            <a:r>
              <a:rPr lang="fr-FR" dirty="0"/>
              <a:t>Pour arriver aujourd'hui à cette version ma version qui grâce à l'avancée des 2 projets précédemment permet d'arriver à ce mélange un peu ou à gauche on peut dessiner sa propre forme globale et sur la droite de générer rapidement à partir de certains modèles une figure de Navon</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4</a:t>
            </a:fld>
            <a:endParaRPr lang="fr-FR"/>
          </a:p>
        </p:txBody>
      </p:sp>
    </p:spTree>
    <p:extLst>
      <p:ext uri="{BB962C8B-B14F-4D97-AF65-F5344CB8AC3E}">
        <p14:creationId xmlns:p14="http://schemas.microsoft.com/office/powerpoint/2010/main" val="175755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ne pas revenir sur ce qui a été dit dans mon rapport je vais vous présenter les compétences les connaissances que j‘ai durant ce projet </a:t>
            </a:r>
          </a:p>
          <a:p>
            <a:r>
              <a:rPr lang="fr-FR" dirty="0"/>
              <a:t>et cela à travers 2 grands points le premier étant l es compétences d'un développeur c'est le 2e étant mené à bien un grand projet </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5</a:t>
            </a:fld>
            <a:endParaRPr lang="fr-FR"/>
          </a:p>
        </p:txBody>
      </p:sp>
    </p:spTree>
    <p:extLst>
      <p:ext uri="{BB962C8B-B14F-4D97-AF65-F5344CB8AC3E}">
        <p14:creationId xmlns:p14="http://schemas.microsoft.com/office/powerpoint/2010/main" val="203840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que j'entends par les compétences d'un développeur ce sont les algorithmes qu'il implémente les structures qui utilise dans son projet et le type de code qu'il produit et ce sont sur ces différents points que je voudrais présenter mes acquis durant ce stage en utilisant comme exemple support, le langage python</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6</a:t>
            </a:fld>
            <a:endParaRPr lang="fr-FR"/>
          </a:p>
        </p:txBody>
      </p:sp>
    </p:spTree>
    <p:extLst>
      <p:ext uri="{BB962C8B-B14F-4D97-AF65-F5344CB8AC3E}">
        <p14:creationId xmlns:p14="http://schemas.microsoft.com/office/powerpoint/2010/main" val="235541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utilisant langage python sur toute la durée du stage, j'ai pu affirmé beaucoup de mes compétences apprises à l’IUT tel que programmation orientée objet ainsi que différents patterns après en cours.</a:t>
            </a:r>
          </a:p>
          <a:p>
            <a:endParaRPr lang="fr-FR" dirty="0"/>
          </a:p>
          <a:p>
            <a:r>
              <a:rPr lang="fr-FR" dirty="0"/>
              <a:t>Mais j'ai pu voir aussi qu'il me restait beaucoup à découvrir </a:t>
            </a:r>
          </a:p>
          <a:p>
            <a:r>
              <a:rPr lang="fr-FR" dirty="0"/>
              <a:t>Par exemple ici </a:t>
            </a:r>
            <a:r>
              <a:rPr lang="fr-FR" dirty="0" err="1"/>
              <a:t>numpy</a:t>
            </a:r>
            <a:r>
              <a:rPr lang="fr-FR" dirty="0"/>
              <a:t> et Pillow sont des bibliothèques que j'ai utilisé durant ce projet et qui montre bien que je n’ai que je n‘ai aperçu qu'une couche de ce que peut possède un développeur comme outil à portée de main</a:t>
            </a:r>
          </a:p>
          <a:p>
            <a:r>
              <a:rPr lang="fr-FR" dirty="0"/>
              <a:t>Comme autre outil indispensable il y a GitHub qui est pour un développeur, le journal de son avancée, ce qui lui permet de se retrouver dans ce qu'il fait et d'avoir un tracé de ce qu’il produit.</a:t>
            </a:r>
          </a:p>
          <a:p>
            <a:r>
              <a:rPr lang="fr-FR" dirty="0" err="1"/>
              <a:t>Github</a:t>
            </a:r>
            <a:r>
              <a:rPr lang="fr-FR" dirty="0"/>
              <a:t> est un des nombreux outils permettant de gérer un projet.</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7</a:t>
            </a:fld>
            <a:endParaRPr lang="fr-FR"/>
          </a:p>
        </p:txBody>
      </p:sp>
    </p:spTree>
    <p:extLst>
      <p:ext uri="{BB962C8B-B14F-4D97-AF65-F5344CB8AC3E}">
        <p14:creationId xmlns:p14="http://schemas.microsoft.com/office/powerpoint/2010/main" val="409829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que j'entends par mener à bien un projet, c’est d’un côté la programmation comme j’ai pu l’expliquer mais aussi une gestion humaine</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8</a:t>
            </a:fld>
            <a:endParaRPr lang="fr-FR"/>
          </a:p>
        </p:txBody>
      </p:sp>
    </p:spTree>
    <p:extLst>
      <p:ext uri="{BB962C8B-B14F-4D97-AF65-F5344CB8AC3E}">
        <p14:creationId xmlns:p14="http://schemas.microsoft.com/office/powerpoint/2010/main" val="9551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où il y avait, une gestion de deux façons différentes :</a:t>
            </a:r>
          </a:p>
          <a:p>
            <a:endParaRPr lang="fr-FR" dirty="0"/>
          </a:p>
          <a:p>
            <a:r>
              <a:rPr lang="fr-FR" dirty="0"/>
              <a:t>Une gestion du projet avec </a:t>
            </a:r>
            <a:r>
              <a:rPr lang="fr-FR" dirty="0" err="1"/>
              <a:t>avec</a:t>
            </a:r>
            <a:r>
              <a:rPr lang="fr-FR" dirty="0"/>
              <a:t> monsieur bard durant des réunions hebdomadaires nous discutions des différentes possibilités des différents choix qui nous était qui nous étaient ouverts et ainsi nous faisons les choix de quels étaient les points à avancer durant la semaine discussion discutons par mail et autres de d'autres points tels que les problèmes actuels sur le code ou d'autres idées qui pouvaient venir </a:t>
            </a:r>
          </a:p>
          <a:p>
            <a:endParaRPr lang="fr-FR" dirty="0"/>
          </a:p>
          <a:p>
            <a:r>
              <a:rPr lang="fr-FR" dirty="0"/>
              <a:t>Il y avait une partie seul ou je devais voir comment je devais hiérarchiser les sous-tâches, déterminer combien de temps je devais passer sur certaines tâches, si je devais m'avancer sur une tâche ou une autre et ce travail en autonomie n’apporte pas toujours que du bon</a:t>
            </a:r>
          </a:p>
          <a:p>
            <a:endParaRPr lang="fr-FR" dirty="0"/>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9</a:t>
            </a:fld>
            <a:endParaRPr lang="fr-FR"/>
          </a:p>
        </p:txBody>
      </p:sp>
    </p:spTree>
    <p:extLst>
      <p:ext uri="{BB962C8B-B14F-4D97-AF65-F5344CB8AC3E}">
        <p14:creationId xmlns:p14="http://schemas.microsoft.com/office/powerpoint/2010/main" val="1839950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5" name="Footer Placeholder 4"/>
          <p:cNvSpPr>
            <a:spLocks noGrp="1"/>
          </p:cNvSpPr>
          <p:nvPr>
            <p:ph type="ftr" sz="quarter" idx="11"/>
          </p:nvPr>
        </p:nvSpPr>
        <p:spPr>
          <a:xfrm>
            <a:off x="2589212" y="6135808"/>
            <a:ext cx="5608115" cy="365125"/>
          </a:xfrm>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pic>
        <p:nvPicPr>
          <p:cNvPr id="9" name="Image 8">
            <a:extLst>
              <a:ext uri="{FF2B5EF4-FFF2-40B4-BE49-F238E27FC236}">
                <a16:creationId xmlns:a16="http://schemas.microsoft.com/office/drawing/2014/main" id="{9A5CEF43-955E-44D8-B947-8BCA579790BB}"/>
              </a:ext>
            </a:extLst>
          </p:cNvPr>
          <p:cNvPicPr>
            <a:picLocks noChangeAspect="1"/>
          </p:cNvPicPr>
          <p:nvPr userDrawn="1"/>
        </p:nvPicPr>
        <p:blipFill>
          <a:blip r:embed="rId2"/>
          <a:stretch>
            <a:fillRect/>
          </a:stretch>
        </p:blipFill>
        <p:spPr>
          <a:xfrm>
            <a:off x="10428357" y="5980965"/>
            <a:ext cx="1662626" cy="877035"/>
          </a:xfrm>
          <a:prstGeom prst="rect">
            <a:avLst/>
          </a:prstGeom>
        </p:spPr>
      </p:pic>
      <p:pic>
        <p:nvPicPr>
          <p:cNvPr id="1026" name="Picture 2" descr="LEAD – The Laboratory for Research on Learning and Development">
            <a:extLst>
              <a:ext uri="{FF2B5EF4-FFF2-40B4-BE49-F238E27FC236}">
                <a16:creationId xmlns:a16="http://schemas.microsoft.com/office/drawing/2014/main" id="{A5775918-1152-497F-A612-60F0064FA5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3130" y="5980964"/>
            <a:ext cx="1859423" cy="877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blog.u-bourgogne.fr/du-esaps/assistance/institut-marey-et-maison-de-la-metallurgie/" TargetMode="External"/><Relationship Id="rId2" Type="http://schemas.openxmlformats.org/officeDocument/2006/relationships/hyperlink" Target="http://www.beaudouin-architectes.fr/2003/01/pole-universitaire-a-a-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2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7840C-34D2-4022-96FF-19703CCC8EF9}"/>
              </a:ext>
            </a:extLst>
          </p:cNvPr>
          <p:cNvSpPr>
            <a:spLocks noGrp="1"/>
          </p:cNvSpPr>
          <p:nvPr>
            <p:ph type="title"/>
          </p:nvPr>
        </p:nvSpPr>
        <p:spPr/>
        <p:txBody>
          <a:bodyPr/>
          <a:lstStyle/>
          <a:p>
            <a:r>
              <a:rPr lang="fr-FR" dirty="0"/>
              <a:t>Soutenance de Stage</a:t>
            </a:r>
          </a:p>
        </p:txBody>
      </p:sp>
      <p:sp>
        <p:nvSpPr>
          <p:cNvPr id="3" name="Sous-titre 2">
            <a:extLst>
              <a:ext uri="{FF2B5EF4-FFF2-40B4-BE49-F238E27FC236}">
                <a16:creationId xmlns:a16="http://schemas.microsoft.com/office/drawing/2014/main" id="{DDF164C5-A788-4624-ABC1-175FBBB437D1}"/>
              </a:ext>
            </a:extLst>
          </p:cNvPr>
          <p:cNvSpPr>
            <a:spLocks noGrp="1"/>
          </p:cNvSpPr>
          <p:nvPr>
            <p:ph type="body" idx="1"/>
          </p:nvPr>
        </p:nvSpPr>
        <p:spPr>
          <a:xfrm>
            <a:off x="2589212" y="3232298"/>
            <a:ext cx="8915399" cy="2041481"/>
          </a:xfrm>
        </p:spPr>
        <p:txBody>
          <a:bodyPr>
            <a:normAutofit/>
          </a:bodyPr>
          <a:lstStyle/>
          <a:p>
            <a:r>
              <a:rPr lang="fr-FR" sz="2000" dirty="0"/>
              <a:t>Par : Mathys Clerget </a:t>
            </a:r>
          </a:p>
          <a:p>
            <a:r>
              <a:rPr lang="fr-FR" sz="2000" dirty="0"/>
              <a:t>Tutrice de Stage : Mme Sologny</a:t>
            </a:r>
          </a:p>
          <a:p>
            <a:r>
              <a:rPr lang="fr-FR" sz="2000" dirty="0"/>
              <a:t>Maître de Stage : M Bard</a:t>
            </a:r>
          </a:p>
        </p:txBody>
      </p:sp>
      <p:pic>
        <p:nvPicPr>
          <p:cNvPr id="5" name="Image 4">
            <a:extLst>
              <a:ext uri="{FF2B5EF4-FFF2-40B4-BE49-F238E27FC236}">
                <a16:creationId xmlns:a16="http://schemas.microsoft.com/office/drawing/2014/main" id="{10E8E0A3-88EB-46B4-AE5B-57D340E882E5}"/>
              </a:ext>
            </a:extLst>
          </p:cNvPr>
          <p:cNvPicPr>
            <a:picLocks noChangeAspect="1"/>
          </p:cNvPicPr>
          <p:nvPr/>
        </p:nvPicPr>
        <p:blipFill>
          <a:blip r:embed="rId3"/>
          <a:stretch>
            <a:fillRect/>
          </a:stretch>
        </p:blipFill>
        <p:spPr>
          <a:xfrm>
            <a:off x="10216661" y="5816009"/>
            <a:ext cx="1975339" cy="1041991"/>
          </a:xfrm>
          <a:prstGeom prst="rect">
            <a:avLst/>
          </a:prstGeom>
        </p:spPr>
      </p:pic>
      <p:pic>
        <p:nvPicPr>
          <p:cNvPr id="1026" name="Picture 2" descr="LEAD – The Laboratory for Research on Learning and Development">
            <a:extLst>
              <a:ext uri="{FF2B5EF4-FFF2-40B4-BE49-F238E27FC236}">
                <a16:creationId xmlns:a16="http://schemas.microsoft.com/office/drawing/2014/main" id="{3B76F358-2F1C-474C-9D95-E2AEA7AE7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2393" y="5909910"/>
            <a:ext cx="19050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0CE370B-DB6E-496F-8D47-A8BE81207C8F}"/>
              </a:ext>
            </a:extLst>
          </p:cNvPr>
          <p:cNvSpPr txBox="1"/>
          <p:nvPr/>
        </p:nvSpPr>
        <p:spPr>
          <a:xfrm>
            <a:off x="4044974" y="5934670"/>
            <a:ext cx="3772785" cy="923330"/>
          </a:xfrm>
          <a:prstGeom prst="rect">
            <a:avLst/>
          </a:prstGeom>
          <a:noFill/>
        </p:spPr>
        <p:txBody>
          <a:bodyPr wrap="square">
            <a:spAutoFit/>
          </a:bodyPr>
          <a:lstStyle/>
          <a:p>
            <a:r>
              <a:rPr lang="fr-FR" dirty="0"/>
              <a:t>Date : 5 Avril au 30 Juin</a:t>
            </a:r>
          </a:p>
          <a:p>
            <a:endParaRPr lang="fr-FR" dirty="0"/>
          </a:p>
          <a:p>
            <a:r>
              <a:rPr lang="fr-FR" dirty="0"/>
              <a:t>Année Universitaire 2020 - 2021</a:t>
            </a:r>
          </a:p>
        </p:txBody>
      </p:sp>
    </p:spTree>
    <p:extLst>
      <p:ext uri="{BB962C8B-B14F-4D97-AF65-F5344CB8AC3E}">
        <p14:creationId xmlns:p14="http://schemas.microsoft.com/office/powerpoint/2010/main" val="287330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551A0-1E66-42AA-A599-37582AEA2BE0}"/>
              </a:ext>
            </a:extLst>
          </p:cNvPr>
          <p:cNvSpPr>
            <a:spLocks noGrp="1"/>
          </p:cNvSpPr>
          <p:nvPr>
            <p:ph type="title"/>
          </p:nvPr>
        </p:nvSpPr>
        <p:spPr/>
        <p:txBody>
          <a:bodyPr/>
          <a:lstStyle/>
          <a:p>
            <a:r>
              <a:rPr lang="fr-FR" dirty="0"/>
              <a:t>Travailler en autonomie</a:t>
            </a:r>
          </a:p>
        </p:txBody>
      </p:sp>
      <p:sp>
        <p:nvSpPr>
          <p:cNvPr id="7" name="Espace réservé du texte 6">
            <a:extLst>
              <a:ext uri="{FF2B5EF4-FFF2-40B4-BE49-F238E27FC236}">
                <a16:creationId xmlns:a16="http://schemas.microsoft.com/office/drawing/2014/main" id="{0329F0C7-AA13-4DAF-9BC7-6BE8FE058ACA}"/>
              </a:ext>
            </a:extLst>
          </p:cNvPr>
          <p:cNvSpPr>
            <a:spLocks noGrp="1"/>
          </p:cNvSpPr>
          <p:nvPr>
            <p:ph type="body" idx="1"/>
          </p:nvPr>
        </p:nvSpPr>
        <p:spPr/>
        <p:txBody>
          <a:bodyPr/>
          <a:lstStyle/>
          <a:p>
            <a:r>
              <a:rPr lang="fr-FR" dirty="0"/>
              <a:t>Les avantages</a:t>
            </a:r>
          </a:p>
        </p:txBody>
      </p:sp>
      <p:sp>
        <p:nvSpPr>
          <p:cNvPr id="8" name="Espace réservé du contenu 7">
            <a:extLst>
              <a:ext uri="{FF2B5EF4-FFF2-40B4-BE49-F238E27FC236}">
                <a16:creationId xmlns:a16="http://schemas.microsoft.com/office/drawing/2014/main" id="{94DC40F7-E153-4936-8A47-567E070203D1}"/>
              </a:ext>
            </a:extLst>
          </p:cNvPr>
          <p:cNvSpPr>
            <a:spLocks noGrp="1"/>
          </p:cNvSpPr>
          <p:nvPr>
            <p:ph sz="half" idx="2"/>
          </p:nvPr>
        </p:nvSpPr>
        <p:spPr/>
        <p:txBody>
          <a:bodyPr/>
          <a:lstStyle/>
          <a:p>
            <a:r>
              <a:rPr lang="fr-FR" dirty="0"/>
              <a:t>Les décisions sont prises rapidement</a:t>
            </a:r>
          </a:p>
          <a:p>
            <a:pPr marL="0" indent="0">
              <a:buNone/>
            </a:pPr>
            <a:endParaRPr lang="fr-FR" dirty="0"/>
          </a:p>
          <a:p>
            <a:r>
              <a:rPr lang="fr-FR" dirty="0"/>
              <a:t>Débogage rapide</a:t>
            </a:r>
          </a:p>
          <a:p>
            <a:pPr marL="0" indent="0">
              <a:buNone/>
            </a:pPr>
            <a:endParaRPr lang="fr-FR" dirty="0"/>
          </a:p>
          <a:p>
            <a:r>
              <a:rPr lang="fr-FR" dirty="0"/>
              <a:t>Avancement à mon rythme, sans bloquer autrui, sans être bloqué</a:t>
            </a:r>
          </a:p>
        </p:txBody>
      </p:sp>
      <p:sp>
        <p:nvSpPr>
          <p:cNvPr id="9" name="Espace réservé du texte 8">
            <a:extLst>
              <a:ext uri="{FF2B5EF4-FFF2-40B4-BE49-F238E27FC236}">
                <a16:creationId xmlns:a16="http://schemas.microsoft.com/office/drawing/2014/main" id="{DF052F7B-E02C-492B-9A2A-3BCE620E5B32}"/>
              </a:ext>
            </a:extLst>
          </p:cNvPr>
          <p:cNvSpPr>
            <a:spLocks noGrp="1"/>
          </p:cNvSpPr>
          <p:nvPr>
            <p:ph type="body" sz="quarter" idx="3"/>
          </p:nvPr>
        </p:nvSpPr>
        <p:spPr/>
        <p:txBody>
          <a:bodyPr/>
          <a:lstStyle/>
          <a:p>
            <a:r>
              <a:rPr lang="fr-FR" dirty="0"/>
              <a:t>Les défauts</a:t>
            </a:r>
          </a:p>
        </p:txBody>
      </p:sp>
      <p:sp>
        <p:nvSpPr>
          <p:cNvPr id="10" name="Espace réservé du contenu 9">
            <a:extLst>
              <a:ext uri="{FF2B5EF4-FFF2-40B4-BE49-F238E27FC236}">
                <a16:creationId xmlns:a16="http://schemas.microsoft.com/office/drawing/2014/main" id="{8615DE00-007D-4A15-936F-9FFC8A98C657}"/>
              </a:ext>
            </a:extLst>
          </p:cNvPr>
          <p:cNvSpPr>
            <a:spLocks noGrp="1"/>
          </p:cNvSpPr>
          <p:nvPr>
            <p:ph sz="quarter" idx="4"/>
          </p:nvPr>
        </p:nvSpPr>
        <p:spPr/>
        <p:txBody>
          <a:bodyPr/>
          <a:lstStyle/>
          <a:p>
            <a:r>
              <a:rPr lang="fr-FR" dirty="0"/>
              <a:t>Les décisions sont prises rapidement</a:t>
            </a:r>
          </a:p>
          <a:p>
            <a:pPr marL="0" indent="0">
              <a:buNone/>
            </a:pPr>
            <a:endParaRPr lang="fr-FR" dirty="0"/>
          </a:p>
          <a:p>
            <a:r>
              <a:rPr lang="fr-FR" dirty="0"/>
              <a:t>Aucune revue d’autrui concernant le code</a:t>
            </a:r>
          </a:p>
          <a:p>
            <a:pPr marL="0" indent="0">
              <a:buNone/>
            </a:pPr>
            <a:endParaRPr lang="fr-FR" dirty="0"/>
          </a:p>
          <a:p>
            <a:r>
              <a:rPr lang="fr-FR" dirty="0"/>
              <a:t>Les réflexions peuvent être longues</a:t>
            </a:r>
          </a:p>
        </p:txBody>
      </p:sp>
      <p:sp>
        <p:nvSpPr>
          <p:cNvPr id="4" name="Espace réservé du numéro de diapositive 3">
            <a:extLst>
              <a:ext uri="{FF2B5EF4-FFF2-40B4-BE49-F238E27FC236}">
                <a16:creationId xmlns:a16="http://schemas.microsoft.com/office/drawing/2014/main" id="{59D382BF-4D47-479E-879B-856365ACD0C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1599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470538-1B9F-4811-A336-FBCAE4F7C13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C9E8AFE-6DE4-4210-A75C-5062C4BB25E5}"/>
              </a:ext>
            </a:extLst>
          </p:cNvPr>
          <p:cNvSpPr>
            <a:spLocks noGrp="1"/>
          </p:cNvSpPr>
          <p:nvPr>
            <p:ph idx="1"/>
          </p:nvPr>
        </p:nvSpPr>
        <p:spPr/>
        <p:txBody>
          <a:bodyPr/>
          <a:lstStyle/>
          <a:p>
            <a:r>
              <a:rPr lang="fr-FR" dirty="0"/>
              <a:t>Mes compétences</a:t>
            </a:r>
          </a:p>
          <a:p>
            <a:r>
              <a:rPr lang="fr-FR" dirty="0"/>
              <a:t>Le Laboratoire</a:t>
            </a:r>
          </a:p>
        </p:txBody>
      </p:sp>
      <p:sp>
        <p:nvSpPr>
          <p:cNvPr id="4" name="Espace réservé du numéro de diapositive 3">
            <a:extLst>
              <a:ext uri="{FF2B5EF4-FFF2-40B4-BE49-F238E27FC236}">
                <a16:creationId xmlns:a16="http://schemas.microsoft.com/office/drawing/2014/main" id="{ED13E812-67DF-4877-92A9-23C2EF495E9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1025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3A64AE-E0F3-44B6-B17B-287706713FA2}"/>
              </a:ext>
            </a:extLst>
          </p:cNvPr>
          <p:cNvSpPr>
            <a:spLocks noGrp="1"/>
          </p:cNvSpPr>
          <p:nvPr>
            <p:ph type="ctrTitle"/>
          </p:nvPr>
        </p:nvSpPr>
        <p:spPr/>
        <p:txBody>
          <a:bodyPr/>
          <a:lstStyle/>
          <a:p>
            <a:r>
              <a:rPr lang="fr-FR" dirty="0"/>
              <a:t>Merci de votre écoute</a:t>
            </a:r>
          </a:p>
        </p:txBody>
      </p:sp>
      <p:sp>
        <p:nvSpPr>
          <p:cNvPr id="4" name="Espace réservé du numéro de diapositive 3">
            <a:extLst>
              <a:ext uri="{FF2B5EF4-FFF2-40B4-BE49-F238E27FC236}">
                <a16:creationId xmlns:a16="http://schemas.microsoft.com/office/drawing/2014/main" id="{B148418F-A7C4-4748-85F1-6708E5CB8E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46911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B24CA-74F6-4B94-9CD8-296814A08254}"/>
              </a:ext>
            </a:extLst>
          </p:cNvPr>
          <p:cNvSpPr>
            <a:spLocks noGrp="1"/>
          </p:cNvSpPr>
          <p:nvPr>
            <p:ph type="title"/>
          </p:nvPr>
        </p:nvSpPr>
        <p:spPr/>
        <p:txBody>
          <a:bodyPr/>
          <a:lstStyle/>
          <a:p>
            <a:r>
              <a:rPr lang="fr-FR" dirty="0"/>
              <a:t>Sources</a:t>
            </a:r>
          </a:p>
        </p:txBody>
      </p:sp>
      <p:sp>
        <p:nvSpPr>
          <p:cNvPr id="4" name="Espace réservé du numéro de diapositive 3">
            <a:extLst>
              <a:ext uri="{FF2B5EF4-FFF2-40B4-BE49-F238E27FC236}">
                <a16:creationId xmlns:a16="http://schemas.microsoft.com/office/drawing/2014/main" id="{FE51CB5D-156F-4B76-9964-E8979F8E279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Espace réservé du contenu 4">
            <a:extLst>
              <a:ext uri="{FF2B5EF4-FFF2-40B4-BE49-F238E27FC236}">
                <a16:creationId xmlns:a16="http://schemas.microsoft.com/office/drawing/2014/main" id="{F33592EC-1A18-4A1A-8F47-906ADB19E9D9}"/>
              </a:ext>
            </a:extLst>
          </p:cNvPr>
          <p:cNvSpPr txBox="1">
            <a:spLocks noGrp="1"/>
          </p:cNvSpPr>
          <p:nvPr>
            <p:ph idx="1"/>
          </p:nvPr>
        </p:nvSpPr>
        <p:spPr>
          <a:xfrm>
            <a:off x="2589213" y="2133600"/>
            <a:ext cx="8915400" cy="1215717"/>
          </a:xfrm>
          <a:prstGeom prst="rect">
            <a:avLst/>
          </a:prstGeom>
          <a:noFill/>
        </p:spPr>
        <p:txBody>
          <a:bodyPr wrap="square" rtlCol="0">
            <a:spAutoFit/>
          </a:bodyPr>
          <a:lstStyle/>
          <a:p>
            <a:r>
              <a:rPr lang="fr-FR" sz="1200" dirty="0">
                <a:hlinkClick r:id="rId2"/>
              </a:rPr>
              <a:t>http://www.beaudouin-architectes.fr/2003/01/pole-universitaire-a-a-f-e/</a:t>
            </a:r>
            <a:endParaRPr lang="fr-FR" sz="1200" dirty="0"/>
          </a:p>
          <a:p>
            <a:r>
              <a:rPr lang="fr-FR" sz="1200" dirty="0">
                <a:hlinkClick r:id="rId3"/>
              </a:rPr>
              <a:t>https://blog.u-bourgogne.fr/du-esaps/assistance/institut-marey-et-maison-de-la-metallurgie/</a:t>
            </a:r>
            <a:endParaRPr lang="fr-FR" sz="1200" dirty="0"/>
          </a:p>
          <a:p>
            <a:endParaRPr lang="fr-FR" sz="1200" dirty="0"/>
          </a:p>
          <a:p>
            <a:endParaRPr lang="fr-FR" sz="1200" dirty="0"/>
          </a:p>
        </p:txBody>
      </p:sp>
    </p:spTree>
    <p:extLst>
      <p:ext uri="{BB962C8B-B14F-4D97-AF65-F5344CB8AC3E}">
        <p14:creationId xmlns:p14="http://schemas.microsoft.com/office/powerpoint/2010/main" val="91344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BCFD1-028E-4598-B5D5-3E88ABF5C67A}"/>
              </a:ext>
            </a:extLst>
          </p:cNvPr>
          <p:cNvSpPr>
            <a:spLocks noGrp="1"/>
          </p:cNvSpPr>
          <p:nvPr>
            <p:ph type="title"/>
          </p:nvPr>
        </p:nvSpPr>
        <p:spPr/>
        <p:txBody>
          <a:bodyPr/>
          <a:lstStyle/>
          <a:p>
            <a:r>
              <a:rPr lang="fr-FR" dirty="0"/>
              <a:t>Le Laboratoire</a:t>
            </a:r>
          </a:p>
        </p:txBody>
      </p:sp>
      <p:sp>
        <p:nvSpPr>
          <p:cNvPr id="5" name="Espace réservé du numéro de diapositive 4">
            <a:extLst>
              <a:ext uri="{FF2B5EF4-FFF2-40B4-BE49-F238E27FC236}">
                <a16:creationId xmlns:a16="http://schemas.microsoft.com/office/drawing/2014/main" id="{B9E42B79-B6C4-41EF-85BC-7451112FD4B6}"/>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3" name="Espace réservé du contenu 7">
            <a:extLst>
              <a:ext uri="{FF2B5EF4-FFF2-40B4-BE49-F238E27FC236}">
                <a16:creationId xmlns:a16="http://schemas.microsoft.com/office/drawing/2014/main" id="{961D90BB-6724-4A52-BFDE-48BED450F449}"/>
              </a:ext>
            </a:extLst>
          </p:cNvPr>
          <p:cNvPicPr>
            <a:picLocks noChangeAspect="1"/>
          </p:cNvPicPr>
          <p:nvPr/>
        </p:nvPicPr>
        <p:blipFill>
          <a:blip r:embed="rId3"/>
          <a:stretch>
            <a:fillRect/>
          </a:stretch>
        </p:blipFill>
        <p:spPr>
          <a:xfrm>
            <a:off x="2592925" y="1716013"/>
            <a:ext cx="5276226" cy="3594792"/>
          </a:xfrm>
          <a:prstGeom prst="rect">
            <a:avLst/>
          </a:prstGeom>
        </p:spPr>
      </p:pic>
      <p:pic>
        <p:nvPicPr>
          <p:cNvPr id="14" name="Image 13">
            <a:extLst>
              <a:ext uri="{FF2B5EF4-FFF2-40B4-BE49-F238E27FC236}">
                <a16:creationId xmlns:a16="http://schemas.microsoft.com/office/drawing/2014/main" id="{D49408C9-934B-4496-8438-B7A4DB48E709}"/>
              </a:ext>
            </a:extLst>
          </p:cNvPr>
          <p:cNvPicPr>
            <a:picLocks noChangeAspect="1"/>
          </p:cNvPicPr>
          <p:nvPr/>
        </p:nvPicPr>
        <p:blipFill>
          <a:blip r:embed="rId4"/>
          <a:stretch>
            <a:fillRect/>
          </a:stretch>
        </p:blipFill>
        <p:spPr>
          <a:xfrm>
            <a:off x="7942830" y="5276803"/>
            <a:ext cx="1249752" cy="1249752"/>
          </a:xfrm>
          <a:prstGeom prst="rect">
            <a:avLst/>
          </a:prstGeom>
        </p:spPr>
      </p:pic>
      <p:pic>
        <p:nvPicPr>
          <p:cNvPr id="15" name="Image 14" descr="Une image contenant ciel nocturne&#10;&#10;Description générée automatiquement">
            <a:extLst>
              <a:ext uri="{FF2B5EF4-FFF2-40B4-BE49-F238E27FC236}">
                <a16:creationId xmlns:a16="http://schemas.microsoft.com/office/drawing/2014/main" id="{39855CCB-3962-4B73-98AF-429DD44DEDAB}"/>
              </a:ext>
            </a:extLst>
          </p:cNvPr>
          <p:cNvPicPr>
            <a:picLocks noChangeAspect="1"/>
          </p:cNvPicPr>
          <p:nvPr/>
        </p:nvPicPr>
        <p:blipFill>
          <a:blip r:embed="rId5"/>
          <a:stretch>
            <a:fillRect/>
          </a:stretch>
        </p:blipFill>
        <p:spPr>
          <a:xfrm>
            <a:off x="9088779" y="4982598"/>
            <a:ext cx="1652314" cy="1652314"/>
          </a:xfrm>
          <a:prstGeom prst="rect">
            <a:avLst/>
          </a:prstGeom>
        </p:spPr>
      </p:pic>
      <p:pic>
        <p:nvPicPr>
          <p:cNvPr id="16" name="Image 15">
            <a:extLst>
              <a:ext uri="{FF2B5EF4-FFF2-40B4-BE49-F238E27FC236}">
                <a16:creationId xmlns:a16="http://schemas.microsoft.com/office/drawing/2014/main" id="{1803ADD5-9326-4333-B01A-7E22D56B8D89}"/>
              </a:ext>
            </a:extLst>
          </p:cNvPr>
          <p:cNvPicPr>
            <a:picLocks noChangeAspect="1"/>
          </p:cNvPicPr>
          <p:nvPr/>
        </p:nvPicPr>
        <p:blipFill>
          <a:blip r:embed="rId6"/>
          <a:stretch>
            <a:fillRect/>
          </a:stretch>
        </p:blipFill>
        <p:spPr>
          <a:xfrm>
            <a:off x="10767454" y="5189347"/>
            <a:ext cx="737158" cy="737158"/>
          </a:xfrm>
          <a:prstGeom prst="rect">
            <a:avLst/>
          </a:prstGeom>
        </p:spPr>
      </p:pic>
      <p:pic>
        <p:nvPicPr>
          <p:cNvPr id="17" name="Image 16" descr="Une image contenant sombre, ciel nocturne&#10;&#10;Description générée automatiquement">
            <a:extLst>
              <a:ext uri="{FF2B5EF4-FFF2-40B4-BE49-F238E27FC236}">
                <a16:creationId xmlns:a16="http://schemas.microsoft.com/office/drawing/2014/main" id="{F20EFA14-4181-4E4B-AA3B-AF9E0DD395DC}"/>
              </a:ext>
            </a:extLst>
          </p:cNvPr>
          <p:cNvPicPr>
            <a:picLocks noChangeAspect="1"/>
          </p:cNvPicPr>
          <p:nvPr/>
        </p:nvPicPr>
        <p:blipFill>
          <a:blip r:embed="rId7"/>
          <a:stretch>
            <a:fillRect/>
          </a:stretch>
        </p:blipFill>
        <p:spPr>
          <a:xfrm>
            <a:off x="10031643" y="4122639"/>
            <a:ext cx="709450" cy="709450"/>
          </a:xfrm>
          <a:prstGeom prst="rect">
            <a:avLst/>
          </a:prstGeom>
        </p:spPr>
      </p:pic>
      <p:pic>
        <p:nvPicPr>
          <p:cNvPr id="18" name="Image 17">
            <a:extLst>
              <a:ext uri="{FF2B5EF4-FFF2-40B4-BE49-F238E27FC236}">
                <a16:creationId xmlns:a16="http://schemas.microsoft.com/office/drawing/2014/main" id="{15261016-8C34-4461-A669-488B0EB3D192}"/>
              </a:ext>
            </a:extLst>
          </p:cNvPr>
          <p:cNvPicPr>
            <a:picLocks noChangeAspect="1"/>
          </p:cNvPicPr>
          <p:nvPr/>
        </p:nvPicPr>
        <p:blipFill>
          <a:blip r:embed="rId8"/>
          <a:stretch>
            <a:fillRect/>
          </a:stretch>
        </p:blipFill>
        <p:spPr>
          <a:xfrm>
            <a:off x="8761105" y="4120232"/>
            <a:ext cx="709450" cy="709450"/>
          </a:xfrm>
          <a:prstGeom prst="rect">
            <a:avLst/>
          </a:prstGeom>
        </p:spPr>
      </p:pic>
      <p:sp>
        <p:nvSpPr>
          <p:cNvPr id="19" name="Sous-titre 2">
            <a:extLst>
              <a:ext uri="{FF2B5EF4-FFF2-40B4-BE49-F238E27FC236}">
                <a16:creationId xmlns:a16="http://schemas.microsoft.com/office/drawing/2014/main" id="{AEAB9055-B076-4A1E-B9AD-FFF691712DDD}"/>
              </a:ext>
            </a:extLst>
          </p:cNvPr>
          <p:cNvSpPr txBox="1">
            <a:spLocks/>
          </p:cNvSpPr>
          <p:nvPr/>
        </p:nvSpPr>
        <p:spPr>
          <a:xfrm>
            <a:off x="8430239" y="2300028"/>
            <a:ext cx="3220121" cy="10644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9B5B4B"/>
              </a:buClr>
            </a:pPr>
            <a:r>
              <a:rPr lang="fr-FR" dirty="0"/>
              <a:t>Laboratoire d'Etude de l'Apprentissage et du Développement</a:t>
            </a:r>
          </a:p>
        </p:txBody>
      </p:sp>
    </p:spTree>
    <p:extLst>
      <p:ext uri="{BB962C8B-B14F-4D97-AF65-F5344CB8AC3E}">
        <p14:creationId xmlns:p14="http://schemas.microsoft.com/office/powerpoint/2010/main" val="191635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E3F0A-D57F-4642-8D7E-DD86FD774FFD}"/>
              </a:ext>
            </a:extLst>
          </p:cNvPr>
          <p:cNvSpPr>
            <a:spLocks noGrp="1"/>
          </p:cNvSpPr>
          <p:nvPr>
            <p:ph type="title"/>
          </p:nvPr>
        </p:nvSpPr>
        <p:spPr>
          <a:xfrm>
            <a:off x="2592925" y="632354"/>
            <a:ext cx="8911687" cy="1280890"/>
          </a:xfrm>
        </p:spPr>
        <p:txBody>
          <a:bodyPr/>
          <a:lstStyle/>
          <a:p>
            <a:r>
              <a:rPr lang="fr-FR" dirty="0"/>
              <a:t>Développer l’évolution d’un générateur de Figures de Navon</a:t>
            </a:r>
          </a:p>
        </p:txBody>
      </p:sp>
      <p:sp>
        <p:nvSpPr>
          <p:cNvPr id="4" name="Espace réservé du numéro de diapositive 3">
            <a:extLst>
              <a:ext uri="{FF2B5EF4-FFF2-40B4-BE49-F238E27FC236}">
                <a16:creationId xmlns:a16="http://schemas.microsoft.com/office/drawing/2014/main" id="{3D7B9F1D-E17F-4137-8B79-4E354FFE3703}"/>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12" name="Groupe 11">
            <a:extLst>
              <a:ext uri="{FF2B5EF4-FFF2-40B4-BE49-F238E27FC236}">
                <a16:creationId xmlns:a16="http://schemas.microsoft.com/office/drawing/2014/main" id="{14965A65-B560-4975-9168-9313604A803A}"/>
              </a:ext>
            </a:extLst>
          </p:cNvPr>
          <p:cNvGrpSpPr/>
          <p:nvPr/>
        </p:nvGrpSpPr>
        <p:grpSpPr>
          <a:xfrm>
            <a:off x="1317415" y="2678654"/>
            <a:ext cx="10102979" cy="2422175"/>
            <a:chOff x="937206" y="2690949"/>
            <a:chExt cx="9740277" cy="2335218"/>
          </a:xfrm>
        </p:grpSpPr>
        <p:pic>
          <p:nvPicPr>
            <p:cNvPr id="6" name="Image 5">
              <a:extLst>
                <a:ext uri="{FF2B5EF4-FFF2-40B4-BE49-F238E27FC236}">
                  <a16:creationId xmlns:a16="http://schemas.microsoft.com/office/drawing/2014/main" id="{467A4519-4FBC-48CE-A9FC-95964A1D4691}"/>
                </a:ext>
              </a:extLst>
            </p:cNvPr>
            <p:cNvPicPr>
              <a:picLocks noChangeAspect="1"/>
            </p:cNvPicPr>
            <p:nvPr/>
          </p:nvPicPr>
          <p:blipFill rotWithShape="1">
            <a:blip r:embed="rId3"/>
            <a:srcRect r="7884"/>
            <a:stretch/>
          </p:blipFill>
          <p:spPr>
            <a:xfrm>
              <a:off x="937206" y="3018651"/>
              <a:ext cx="3109716" cy="2007515"/>
            </a:xfrm>
            <a:prstGeom prst="rect">
              <a:avLst/>
            </a:prstGeom>
          </p:spPr>
        </p:pic>
        <p:sp>
          <p:nvSpPr>
            <p:cNvPr id="7" name="Flèche : droite 6">
              <a:extLst>
                <a:ext uri="{FF2B5EF4-FFF2-40B4-BE49-F238E27FC236}">
                  <a16:creationId xmlns:a16="http://schemas.microsoft.com/office/drawing/2014/main" id="{F48A3473-FF8F-4B8C-AA01-77E199AA900F}"/>
                </a:ext>
              </a:extLst>
            </p:cNvPr>
            <p:cNvSpPr/>
            <p:nvPr/>
          </p:nvSpPr>
          <p:spPr>
            <a:xfrm>
              <a:off x="4894729" y="3775934"/>
              <a:ext cx="2226833" cy="79606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solidFill>
                  <a:schemeClr val="tx1"/>
                </a:solidFill>
              </a:endParaRPr>
            </a:p>
          </p:txBody>
        </p:sp>
        <p:pic>
          <p:nvPicPr>
            <p:cNvPr id="9" name="Image 8">
              <a:extLst>
                <a:ext uri="{FF2B5EF4-FFF2-40B4-BE49-F238E27FC236}">
                  <a16:creationId xmlns:a16="http://schemas.microsoft.com/office/drawing/2014/main" id="{2ED04C7A-A941-4A72-9B84-BA92A82EA410}"/>
                </a:ext>
              </a:extLst>
            </p:cNvPr>
            <p:cNvPicPr>
              <a:picLocks noChangeAspect="1"/>
            </p:cNvPicPr>
            <p:nvPr/>
          </p:nvPicPr>
          <p:blipFill>
            <a:blip r:embed="rId4"/>
            <a:stretch>
              <a:fillRect/>
            </a:stretch>
          </p:blipFill>
          <p:spPr>
            <a:xfrm>
              <a:off x="5291931" y="2690949"/>
              <a:ext cx="1187824" cy="1153886"/>
            </a:xfrm>
            <a:prstGeom prst="rect">
              <a:avLst/>
            </a:prstGeom>
          </p:spPr>
        </p:pic>
        <p:pic>
          <p:nvPicPr>
            <p:cNvPr id="11" name="Image 10">
              <a:extLst>
                <a:ext uri="{FF2B5EF4-FFF2-40B4-BE49-F238E27FC236}">
                  <a16:creationId xmlns:a16="http://schemas.microsoft.com/office/drawing/2014/main" id="{A89D7E94-4D4B-4F53-B367-D04796EFB93A}"/>
                </a:ext>
              </a:extLst>
            </p:cNvPr>
            <p:cNvPicPr>
              <a:picLocks noChangeAspect="1"/>
            </p:cNvPicPr>
            <p:nvPr/>
          </p:nvPicPr>
          <p:blipFill>
            <a:blip r:embed="rId5"/>
            <a:srcRect/>
            <a:stretch/>
          </p:blipFill>
          <p:spPr>
            <a:xfrm>
              <a:off x="7724763" y="3018652"/>
              <a:ext cx="2952720" cy="2007515"/>
            </a:xfrm>
            <a:prstGeom prst="rect">
              <a:avLst/>
            </a:prstGeom>
          </p:spPr>
        </p:pic>
      </p:grpSp>
    </p:spTree>
    <p:extLst>
      <p:ext uri="{BB962C8B-B14F-4D97-AF65-F5344CB8AC3E}">
        <p14:creationId xmlns:p14="http://schemas.microsoft.com/office/powerpoint/2010/main" val="62172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4EBE4-5C95-4A3F-A485-A159F5979163}"/>
              </a:ext>
            </a:extLst>
          </p:cNvPr>
          <p:cNvSpPr>
            <a:spLocks noGrp="1"/>
          </p:cNvSpPr>
          <p:nvPr>
            <p:ph type="title"/>
          </p:nvPr>
        </p:nvSpPr>
        <p:spPr/>
        <p:txBody>
          <a:bodyPr/>
          <a:lstStyle/>
          <a:p>
            <a:r>
              <a:rPr lang="en-US" dirty="0"/>
              <a:t>Avant – Après</a:t>
            </a:r>
            <a:endParaRPr lang="fr-FR" dirty="0"/>
          </a:p>
        </p:txBody>
      </p:sp>
      <p:sp>
        <p:nvSpPr>
          <p:cNvPr id="4" name="Espace réservé du numéro de diapositive 3">
            <a:extLst>
              <a:ext uri="{FF2B5EF4-FFF2-40B4-BE49-F238E27FC236}">
                <a16:creationId xmlns:a16="http://schemas.microsoft.com/office/drawing/2014/main" id="{94838F07-4556-482A-854D-41C2E9DF6C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Image 5">
            <a:extLst>
              <a:ext uri="{FF2B5EF4-FFF2-40B4-BE49-F238E27FC236}">
                <a16:creationId xmlns:a16="http://schemas.microsoft.com/office/drawing/2014/main" id="{5AA678AD-F86A-44EC-AC1A-08F8F315477C}"/>
              </a:ext>
            </a:extLst>
          </p:cNvPr>
          <p:cNvPicPr>
            <a:picLocks noChangeAspect="1"/>
          </p:cNvPicPr>
          <p:nvPr/>
        </p:nvPicPr>
        <p:blipFill>
          <a:blip r:embed="rId3"/>
          <a:stretch>
            <a:fillRect/>
          </a:stretch>
        </p:blipFill>
        <p:spPr>
          <a:xfrm>
            <a:off x="5982524" y="1291307"/>
            <a:ext cx="5269016" cy="5485262"/>
          </a:xfrm>
          <a:prstGeom prst="rect">
            <a:avLst/>
          </a:prstGeom>
        </p:spPr>
      </p:pic>
      <p:pic>
        <p:nvPicPr>
          <p:cNvPr id="8" name="Image 7">
            <a:extLst>
              <a:ext uri="{FF2B5EF4-FFF2-40B4-BE49-F238E27FC236}">
                <a16:creationId xmlns:a16="http://schemas.microsoft.com/office/drawing/2014/main" id="{32BB3EBE-C143-40D2-8406-43161B2BB71C}"/>
              </a:ext>
            </a:extLst>
          </p:cNvPr>
          <p:cNvPicPr>
            <a:picLocks noChangeAspect="1"/>
          </p:cNvPicPr>
          <p:nvPr/>
        </p:nvPicPr>
        <p:blipFill>
          <a:blip r:embed="rId4"/>
          <a:stretch>
            <a:fillRect/>
          </a:stretch>
        </p:blipFill>
        <p:spPr>
          <a:xfrm>
            <a:off x="442277" y="1606831"/>
            <a:ext cx="5137526" cy="5169737"/>
          </a:xfrm>
          <a:prstGeom prst="rect">
            <a:avLst/>
          </a:prstGeom>
        </p:spPr>
      </p:pic>
      <p:pic>
        <p:nvPicPr>
          <p:cNvPr id="10" name="Image 9">
            <a:extLst>
              <a:ext uri="{FF2B5EF4-FFF2-40B4-BE49-F238E27FC236}">
                <a16:creationId xmlns:a16="http://schemas.microsoft.com/office/drawing/2014/main" id="{64885795-FB52-449A-A5F0-9D97A058B546}"/>
              </a:ext>
            </a:extLst>
          </p:cNvPr>
          <p:cNvPicPr>
            <a:picLocks noChangeAspect="1"/>
          </p:cNvPicPr>
          <p:nvPr/>
        </p:nvPicPr>
        <p:blipFill>
          <a:blip r:embed="rId5"/>
          <a:stretch>
            <a:fillRect/>
          </a:stretch>
        </p:blipFill>
        <p:spPr>
          <a:xfrm>
            <a:off x="5100690" y="1800377"/>
            <a:ext cx="6150850" cy="5008326"/>
          </a:xfrm>
          <a:prstGeom prst="rect">
            <a:avLst/>
          </a:prstGeom>
        </p:spPr>
      </p:pic>
      <p:pic>
        <p:nvPicPr>
          <p:cNvPr id="14" name="Image 13">
            <a:extLst>
              <a:ext uri="{FF2B5EF4-FFF2-40B4-BE49-F238E27FC236}">
                <a16:creationId xmlns:a16="http://schemas.microsoft.com/office/drawing/2014/main" id="{B4387424-1BC6-44CB-9831-3DDBAB75F95A}"/>
              </a:ext>
            </a:extLst>
          </p:cNvPr>
          <p:cNvPicPr>
            <a:picLocks noChangeAspect="1"/>
          </p:cNvPicPr>
          <p:nvPr/>
        </p:nvPicPr>
        <p:blipFill>
          <a:blip r:embed="rId6"/>
          <a:stretch>
            <a:fillRect/>
          </a:stretch>
        </p:blipFill>
        <p:spPr>
          <a:xfrm>
            <a:off x="1129665" y="1606831"/>
            <a:ext cx="9108551" cy="5010663"/>
          </a:xfrm>
          <a:prstGeom prst="rect">
            <a:avLst/>
          </a:prstGeom>
        </p:spPr>
      </p:pic>
      <p:pic>
        <p:nvPicPr>
          <p:cNvPr id="5" name="Image 4">
            <a:extLst>
              <a:ext uri="{FF2B5EF4-FFF2-40B4-BE49-F238E27FC236}">
                <a16:creationId xmlns:a16="http://schemas.microsoft.com/office/drawing/2014/main" id="{8A97B309-CE67-465E-89F0-FE5488640AFB}"/>
              </a:ext>
            </a:extLst>
          </p:cNvPr>
          <p:cNvPicPr>
            <a:picLocks noChangeAspect="1"/>
          </p:cNvPicPr>
          <p:nvPr/>
        </p:nvPicPr>
        <p:blipFill>
          <a:blip r:embed="rId7"/>
          <a:stretch>
            <a:fillRect/>
          </a:stretch>
        </p:blipFill>
        <p:spPr>
          <a:xfrm>
            <a:off x="263525" y="121921"/>
            <a:ext cx="11241087" cy="6608805"/>
          </a:xfrm>
          <a:prstGeom prst="rect">
            <a:avLst/>
          </a:prstGeom>
        </p:spPr>
      </p:pic>
    </p:spTree>
    <p:extLst>
      <p:ext uri="{BB962C8B-B14F-4D97-AF65-F5344CB8AC3E}">
        <p14:creationId xmlns:p14="http://schemas.microsoft.com/office/powerpoint/2010/main" val="337049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1CE4D-D511-4F24-B8FB-C60966C0CA8E}"/>
              </a:ext>
            </a:extLst>
          </p:cNvPr>
          <p:cNvSpPr>
            <a:spLocks noGrp="1"/>
          </p:cNvSpPr>
          <p:nvPr>
            <p:ph type="title"/>
          </p:nvPr>
        </p:nvSpPr>
        <p:spPr/>
        <p:txBody>
          <a:bodyPr/>
          <a:lstStyle/>
          <a:p>
            <a:r>
              <a:rPr lang="fr-FR" dirty="0"/>
              <a:t>Qu’ai-je pu acquérir/ affirmer durant mon stage ? </a:t>
            </a:r>
          </a:p>
        </p:txBody>
      </p:sp>
      <p:sp>
        <p:nvSpPr>
          <p:cNvPr id="3" name="Espace réservé du contenu 2">
            <a:extLst>
              <a:ext uri="{FF2B5EF4-FFF2-40B4-BE49-F238E27FC236}">
                <a16:creationId xmlns:a16="http://schemas.microsoft.com/office/drawing/2014/main" id="{A6282D59-C121-4D19-9689-E65C84982916}"/>
              </a:ext>
            </a:extLst>
          </p:cNvPr>
          <p:cNvSpPr>
            <a:spLocks noGrp="1"/>
          </p:cNvSpPr>
          <p:nvPr>
            <p:ph idx="1"/>
          </p:nvPr>
        </p:nvSpPr>
        <p:spPr/>
        <p:txBody>
          <a:bodyPr/>
          <a:lstStyle/>
          <a:p>
            <a:r>
              <a:rPr lang="fr-FR" dirty="0"/>
              <a:t>Les compétences d’un développeur</a:t>
            </a:r>
          </a:p>
          <a:p>
            <a:pPr lvl="1"/>
            <a:r>
              <a:rPr lang="fr-FR" dirty="0"/>
              <a:t>Le matériel utilisé </a:t>
            </a:r>
          </a:p>
          <a:p>
            <a:r>
              <a:rPr lang="fr-FR" dirty="0"/>
              <a:t>Mener un projet à bien</a:t>
            </a:r>
          </a:p>
          <a:p>
            <a:pPr lvl="1"/>
            <a:r>
              <a:rPr lang="fr-FR" dirty="0"/>
              <a:t>Gérer un projet</a:t>
            </a:r>
          </a:p>
          <a:p>
            <a:pPr lvl="1"/>
            <a:r>
              <a:rPr lang="fr-FR" dirty="0"/>
              <a:t>Travailler en autonomie</a:t>
            </a:r>
          </a:p>
          <a:p>
            <a:pPr lvl="1"/>
            <a:endParaRPr lang="fr-FR" dirty="0"/>
          </a:p>
        </p:txBody>
      </p:sp>
      <p:sp>
        <p:nvSpPr>
          <p:cNvPr id="4" name="Espace réservé du numéro de diapositive 3">
            <a:extLst>
              <a:ext uri="{FF2B5EF4-FFF2-40B4-BE49-F238E27FC236}">
                <a16:creationId xmlns:a16="http://schemas.microsoft.com/office/drawing/2014/main" id="{C762E928-8083-400D-B9BC-0E92492F7E6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7341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1477AD4-5037-4819-BB9B-1C91449EEF14}"/>
              </a:ext>
            </a:extLst>
          </p:cNvPr>
          <p:cNvSpPr>
            <a:spLocks noGrp="1"/>
          </p:cNvSpPr>
          <p:nvPr>
            <p:ph type="title"/>
          </p:nvPr>
        </p:nvSpPr>
        <p:spPr/>
        <p:txBody>
          <a:bodyPr/>
          <a:lstStyle/>
          <a:p>
            <a:r>
              <a:rPr lang="fr-FR" dirty="0"/>
              <a:t>Les compétences d’un développeur</a:t>
            </a:r>
          </a:p>
        </p:txBody>
      </p:sp>
      <p:sp>
        <p:nvSpPr>
          <p:cNvPr id="7" name="Espace réservé du texte 6">
            <a:extLst>
              <a:ext uri="{FF2B5EF4-FFF2-40B4-BE49-F238E27FC236}">
                <a16:creationId xmlns:a16="http://schemas.microsoft.com/office/drawing/2014/main" id="{310901CB-5F2E-4969-B2DA-55769E1421DA}"/>
              </a:ext>
            </a:extLst>
          </p:cNvPr>
          <p:cNvSpPr>
            <a:spLocks noGrp="1"/>
          </p:cNvSpPr>
          <p:nvPr>
            <p:ph type="body" idx="1"/>
          </p:nvPr>
        </p:nvSpPr>
        <p:spPr/>
        <p:txBody>
          <a:bodyPr/>
          <a:lstStyle/>
          <a:p>
            <a:r>
              <a:rPr lang="fr-FR" dirty="0"/>
              <a:t>Le matériel utilisé</a:t>
            </a:r>
          </a:p>
        </p:txBody>
      </p:sp>
      <p:sp>
        <p:nvSpPr>
          <p:cNvPr id="4" name="Espace réservé du numéro de diapositive 3">
            <a:extLst>
              <a:ext uri="{FF2B5EF4-FFF2-40B4-BE49-F238E27FC236}">
                <a16:creationId xmlns:a16="http://schemas.microsoft.com/office/drawing/2014/main" id="{CAA5E23E-1656-4561-9A17-AAB5B425521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243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DD2E56B-86D0-4D36-B2E3-3B08574C26AE}"/>
              </a:ext>
            </a:extLst>
          </p:cNvPr>
          <p:cNvSpPr>
            <a:spLocks noGrp="1"/>
          </p:cNvSpPr>
          <p:nvPr>
            <p:ph type="title"/>
          </p:nvPr>
        </p:nvSpPr>
        <p:spPr/>
        <p:txBody>
          <a:bodyPr/>
          <a:lstStyle/>
          <a:p>
            <a:r>
              <a:rPr lang="fr-FR" dirty="0"/>
              <a:t>Le matériel utilisé</a:t>
            </a:r>
          </a:p>
        </p:txBody>
      </p:sp>
      <p:pic>
        <p:nvPicPr>
          <p:cNvPr id="8" name="Espace réservé du contenu 7">
            <a:extLst>
              <a:ext uri="{FF2B5EF4-FFF2-40B4-BE49-F238E27FC236}">
                <a16:creationId xmlns:a16="http://schemas.microsoft.com/office/drawing/2014/main" id="{372644CF-AD7F-4B5C-AB6C-901BAF2D3CE7}"/>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2592924" y="2126222"/>
            <a:ext cx="3075301" cy="908341"/>
          </a:xfrm>
        </p:spPr>
      </p:pic>
      <p:sp>
        <p:nvSpPr>
          <p:cNvPr id="4" name="Espace réservé du numéro de diapositive 3">
            <a:extLst>
              <a:ext uri="{FF2B5EF4-FFF2-40B4-BE49-F238E27FC236}">
                <a16:creationId xmlns:a16="http://schemas.microsoft.com/office/drawing/2014/main" id="{ED9FE9B5-06D3-44C9-A00E-4F8781EE3318}"/>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31" name="Groupe 30">
            <a:extLst>
              <a:ext uri="{FF2B5EF4-FFF2-40B4-BE49-F238E27FC236}">
                <a16:creationId xmlns:a16="http://schemas.microsoft.com/office/drawing/2014/main" id="{CAA27FFD-B9E6-4F3C-84AE-52666E195527}"/>
              </a:ext>
            </a:extLst>
          </p:cNvPr>
          <p:cNvGrpSpPr/>
          <p:nvPr/>
        </p:nvGrpSpPr>
        <p:grpSpPr>
          <a:xfrm>
            <a:off x="2592924" y="3255785"/>
            <a:ext cx="2466781" cy="1549036"/>
            <a:chOff x="2427876" y="4237003"/>
            <a:chExt cx="2466781" cy="1549036"/>
          </a:xfrm>
        </p:grpSpPr>
        <p:grpSp>
          <p:nvGrpSpPr>
            <p:cNvPr id="28" name="Groupe 27">
              <a:extLst>
                <a:ext uri="{FF2B5EF4-FFF2-40B4-BE49-F238E27FC236}">
                  <a16:creationId xmlns:a16="http://schemas.microsoft.com/office/drawing/2014/main" id="{4B5899BB-573F-444F-8FC3-7063090F1568}"/>
                </a:ext>
              </a:extLst>
            </p:cNvPr>
            <p:cNvGrpSpPr/>
            <p:nvPr/>
          </p:nvGrpSpPr>
          <p:grpSpPr>
            <a:xfrm>
              <a:off x="2427876" y="4237004"/>
              <a:ext cx="955266" cy="1544036"/>
              <a:chOff x="2427876" y="4237004"/>
              <a:chExt cx="955266" cy="1544036"/>
            </a:xfrm>
          </p:grpSpPr>
          <p:pic>
            <p:nvPicPr>
              <p:cNvPr id="21" name="Graphique 20">
                <a:extLst>
                  <a:ext uri="{FF2B5EF4-FFF2-40B4-BE49-F238E27FC236}">
                    <a16:creationId xmlns:a16="http://schemas.microsoft.com/office/drawing/2014/main" id="{050A7CCA-EFEC-4AB1-B9AD-8584F3D6D6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27877" y="4237004"/>
                <a:ext cx="955265" cy="1070445"/>
              </a:xfrm>
              <a:prstGeom prst="rect">
                <a:avLst/>
              </a:prstGeom>
            </p:spPr>
          </p:pic>
          <p:sp>
            <p:nvSpPr>
              <p:cNvPr id="27" name="Espace réservé du contenu 25">
                <a:extLst>
                  <a:ext uri="{FF2B5EF4-FFF2-40B4-BE49-F238E27FC236}">
                    <a16:creationId xmlns:a16="http://schemas.microsoft.com/office/drawing/2014/main" id="{7CC4022A-9FA8-4D02-9C68-2E1A097400F7}"/>
                  </a:ext>
                </a:extLst>
              </p:cNvPr>
              <p:cNvSpPr txBox="1">
                <a:spLocks/>
              </p:cNvSpPr>
              <p:nvPr/>
            </p:nvSpPr>
            <p:spPr>
              <a:xfrm>
                <a:off x="2427876" y="5414663"/>
                <a:ext cx="955265" cy="3663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200" dirty="0"/>
                  <a:t>Numpy</a:t>
                </a:r>
              </a:p>
            </p:txBody>
          </p:sp>
        </p:grpSp>
        <p:grpSp>
          <p:nvGrpSpPr>
            <p:cNvPr id="30" name="Groupe 29">
              <a:extLst>
                <a:ext uri="{FF2B5EF4-FFF2-40B4-BE49-F238E27FC236}">
                  <a16:creationId xmlns:a16="http://schemas.microsoft.com/office/drawing/2014/main" id="{D3E675EE-4725-4729-98B7-09D39DC37725}"/>
                </a:ext>
              </a:extLst>
            </p:cNvPr>
            <p:cNvGrpSpPr/>
            <p:nvPr/>
          </p:nvGrpSpPr>
          <p:grpSpPr>
            <a:xfrm>
              <a:off x="3832774" y="4237003"/>
              <a:ext cx="1061883" cy="1549036"/>
              <a:chOff x="3832774" y="4237003"/>
              <a:chExt cx="1061883" cy="1549036"/>
            </a:xfrm>
          </p:grpSpPr>
          <p:pic>
            <p:nvPicPr>
              <p:cNvPr id="23" name="Image 22" descr="Une image contenant miroir, rétroviseur, lunettes de soleil, lunettes&#10;&#10;Description générée automatiquement">
                <a:extLst>
                  <a:ext uri="{FF2B5EF4-FFF2-40B4-BE49-F238E27FC236}">
                    <a16:creationId xmlns:a16="http://schemas.microsoft.com/office/drawing/2014/main" id="{C6DAB6D4-E119-4A7F-AA0A-FA6479F9BF63}"/>
                  </a:ext>
                </a:extLst>
              </p:cNvPr>
              <p:cNvPicPr>
                <a:picLocks noChangeAspect="1"/>
              </p:cNvPicPr>
              <p:nvPr/>
            </p:nvPicPr>
            <p:blipFill>
              <a:blip r:embed="rId7"/>
              <a:stretch>
                <a:fillRect/>
              </a:stretch>
            </p:blipFill>
            <p:spPr>
              <a:xfrm>
                <a:off x="3832775" y="4237003"/>
                <a:ext cx="1061882" cy="1070445"/>
              </a:xfrm>
              <a:prstGeom prst="rect">
                <a:avLst/>
              </a:prstGeom>
            </p:spPr>
          </p:pic>
          <p:sp>
            <p:nvSpPr>
              <p:cNvPr id="29" name="Espace réservé du contenu 25">
                <a:extLst>
                  <a:ext uri="{FF2B5EF4-FFF2-40B4-BE49-F238E27FC236}">
                    <a16:creationId xmlns:a16="http://schemas.microsoft.com/office/drawing/2014/main" id="{74A0F2DC-8B74-4EED-B4D7-91BB754D1FF3}"/>
                  </a:ext>
                </a:extLst>
              </p:cNvPr>
              <p:cNvSpPr txBox="1">
                <a:spLocks/>
              </p:cNvSpPr>
              <p:nvPr/>
            </p:nvSpPr>
            <p:spPr>
              <a:xfrm>
                <a:off x="3832774" y="5419661"/>
                <a:ext cx="1061883" cy="3663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dirty="0"/>
                  <a:t>Pillow</a:t>
                </a:r>
              </a:p>
            </p:txBody>
          </p:sp>
        </p:grpSp>
      </p:grpSp>
      <p:sp>
        <p:nvSpPr>
          <p:cNvPr id="35" name="Espace réservé du contenu 34">
            <a:extLst>
              <a:ext uri="{FF2B5EF4-FFF2-40B4-BE49-F238E27FC236}">
                <a16:creationId xmlns:a16="http://schemas.microsoft.com/office/drawing/2014/main" id="{F222113D-56DE-4631-A8C5-2AA3608797D9}"/>
              </a:ext>
            </a:extLst>
          </p:cNvPr>
          <p:cNvSpPr>
            <a:spLocks noGrp="1"/>
          </p:cNvSpPr>
          <p:nvPr>
            <p:ph sz="half" idx="2"/>
          </p:nvPr>
        </p:nvSpPr>
        <p:spPr/>
        <p:txBody>
          <a:bodyPr/>
          <a:lstStyle/>
          <a:p>
            <a:r>
              <a:rPr lang="fr-FR" dirty="0"/>
              <a:t>Enregistrer tous les éléments globaux, leurs coordonnées, leurs voisins etc.</a:t>
            </a:r>
          </a:p>
          <a:p>
            <a:r>
              <a:rPr lang="fr-FR" dirty="0"/>
              <a:t>Générer une image, résultat de la forme globale créée par l’utilisateur</a:t>
            </a:r>
          </a:p>
          <a:p>
            <a:endParaRPr lang="fr-FR" dirty="0"/>
          </a:p>
          <a:p>
            <a:pPr marL="0" indent="0">
              <a:buNone/>
            </a:pPr>
            <a:endParaRPr lang="fr-FR" dirty="0"/>
          </a:p>
          <a:p>
            <a:r>
              <a:rPr lang="fr-FR" dirty="0"/>
              <a:t>Savoir gérer son avancée, s’y retrouver</a:t>
            </a:r>
          </a:p>
        </p:txBody>
      </p:sp>
      <p:grpSp>
        <p:nvGrpSpPr>
          <p:cNvPr id="33" name="Groupe 32">
            <a:extLst>
              <a:ext uri="{FF2B5EF4-FFF2-40B4-BE49-F238E27FC236}">
                <a16:creationId xmlns:a16="http://schemas.microsoft.com/office/drawing/2014/main" id="{49FDE541-4430-41BF-9E06-D04C0570FA73}"/>
              </a:ext>
            </a:extLst>
          </p:cNvPr>
          <p:cNvGrpSpPr/>
          <p:nvPr/>
        </p:nvGrpSpPr>
        <p:grpSpPr>
          <a:xfrm>
            <a:off x="2592924" y="4907036"/>
            <a:ext cx="978380" cy="1467543"/>
            <a:chOff x="6212366" y="4561092"/>
            <a:chExt cx="978380" cy="1467543"/>
          </a:xfrm>
        </p:grpSpPr>
        <p:pic>
          <p:nvPicPr>
            <p:cNvPr id="25" name="Graphique 24">
              <a:extLst>
                <a:ext uri="{FF2B5EF4-FFF2-40B4-BE49-F238E27FC236}">
                  <a16:creationId xmlns:a16="http://schemas.microsoft.com/office/drawing/2014/main" id="{5032861A-08C8-47D0-824E-A4969D34EC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12384" y="4561092"/>
              <a:ext cx="978362" cy="978362"/>
            </a:xfrm>
            <a:prstGeom prst="rect">
              <a:avLst/>
            </a:prstGeom>
          </p:spPr>
        </p:pic>
        <p:sp>
          <p:nvSpPr>
            <p:cNvPr id="32" name="Espace réservé du contenu 25">
              <a:extLst>
                <a:ext uri="{FF2B5EF4-FFF2-40B4-BE49-F238E27FC236}">
                  <a16:creationId xmlns:a16="http://schemas.microsoft.com/office/drawing/2014/main" id="{C51C9C0C-C0D2-49E1-92F1-5016040D4E79}"/>
                </a:ext>
              </a:extLst>
            </p:cNvPr>
            <p:cNvSpPr txBox="1">
              <a:spLocks/>
            </p:cNvSpPr>
            <p:nvPr/>
          </p:nvSpPr>
          <p:spPr>
            <a:xfrm>
              <a:off x="6212366" y="5662257"/>
              <a:ext cx="978361" cy="3663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dirty="0"/>
                <a:t>GitHub</a:t>
              </a:r>
            </a:p>
          </p:txBody>
        </p:sp>
      </p:grpSp>
    </p:spTree>
    <p:extLst>
      <p:ext uri="{BB962C8B-B14F-4D97-AF65-F5344CB8AC3E}">
        <p14:creationId xmlns:p14="http://schemas.microsoft.com/office/powerpoint/2010/main" val="82298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6BC77D0-B8BA-4DAC-85F9-0A26DBB13875}"/>
              </a:ext>
            </a:extLst>
          </p:cNvPr>
          <p:cNvSpPr>
            <a:spLocks noGrp="1"/>
          </p:cNvSpPr>
          <p:nvPr>
            <p:ph type="title"/>
          </p:nvPr>
        </p:nvSpPr>
        <p:spPr/>
        <p:txBody>
          <a:bodyPr/>
          <a:lstStyle/>
          <a:p>
            <a:r>
              <a:rPr lang="fr-FR" dirty="0"/>
              <a:t>Mener un projet à bien</a:t>
            </a:r>
          </a:p>
        </p:txBody>
      </p:sp>
      <p:sp>
        <p:nvSpPr>
          <p:cNvPr id="6" name="Espace réservé du texte 5">
            <a:extLst>
              <a:ext uri="{FF2B5EF4-FFF2-40B4-BE49-F238E27FC236}">
                <a16:creationId xmlns:a16="http://schemas.microsoft.com/office/drawing/2014/main" id="{F1FC1238-5D91-4DD8-94A4-CD98CC253000}"/>
              </a:ext>
            </a:extLst>
          </p:cNvPr>
          <p:cNvSpPr>
            <a:spLocks noGrp="1"/>
          </p:cNvSpPr>
          <p:nvPr>
            <p:ph type="body" idx="1"/>
          </p:nvPr>
        </p:nvSpPr>
        <p:spPr/>
        <p:txBody>
          <a:bodyPr/>
          <a:lstStyle/>
          <a:p>
            <a:r>
              <a:rPr lang="fr-FR" dirty="0"/>
              <a:t>Gestion de projet, Travailler en autonomie</a:t>
            </a:r>
          </a:p>
        </p:txBody>
      </p:sp>
      <p:sp>
        <p:nvSpPr>
          <p:cNvPr id="4" name="Espace réservé du numéro de diapositive 3">
            <a:extLst>
              <a:ext uri="{FF2B5EF4-FFF2-40B4-BE49-F238E27FC236}">
                <a16:creationId xmlns:a16="http://schemas.microsoft.com/office/drawing/2014/main" id="{BC94C852-8BF3-44D8-A47B-6F2BAD8CD52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8317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3B81AB3-8A60-4320-82DE-A6907E1E0E85}"/>
              </a:ext>
            </a:extLst>
          </p:cNvPr>
          <p:cNvSpPr>
            <a:spLocks noGrp="1"/>
          </p:cNvSpPr>
          <p:nvPr>
            <p:ph type="title"/>
          </p:nvPr>
        </p:nvSpPr>
        <p:spPr/>
        <p:txBody>
          <a:bodyPr/>
          <a:lstStyle/>
          <a:p>
            <a:r>
              <a:rPr lang="fr-FR" dirty="0"/>
              <a:t>Gérer un projet</a:t>
            </a:r>
          </a:p>
        </p:txBody>
      </p:sp>
      <p:graphicFrame>
        <p:nvGraphicFramePr>
          <p:cNvPr id="7" name="Espace réservé du contenu 6">
            <a:extLst>
              <a:ext uri="{FF2B5EF4-FFF2-40B4-BE49-F238E27FC236}">
                <a16:creationId xmlns:a16="http://schemas.microsoft.com/office/drawing/2014/main" id="{C14EED70-3D61-4F95-A148-1196FF83C230}"/>
              </a:ext>
            </a:extLst>
          </p:cNvPr>
          <p:cNvGraphicFramePr>
            <a:graphicFrameLocks noGrp="1"/>
          </p:cNvGraphicFramePr>
          <p:nvPr>
            <p:ph idx="1"/>
            <p:extLst>
              <p:ext uri="{D42A27DB-BD31-4B8C-83A1-F6EECF244321}">
                <p14:modId xmlns:p14="http://schemas.microsoft.com/office/powerpoint/2010/main" val="1211093235"/>
              </p:ext>
            </p:extLst>
          </p:nvPr>
        </p:nvGraphicFramePr>
        <p:xfrm>
          <a:off x="2589213" y="2133600"/>
          <a:ext cx="7875587" cy="3413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C0DC6945-1CA6-4A3A-B94A-160F28D17CC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29734121"/>
      </p:ext>
    </p:extLst>
  </p:cSld>
  <p:clrMapOvr>
    <a:masterClrMapping/>
  </p:clrMapOvr>
</p:sld>
</file>

<file path=ppt/theme/theme1.xml><?xml version="1.0" encoding="utf-8"?>
<a:theme xmlns:a="http://schemas.openxmlformats.org/drawingml/2006/main" name="Brin">
  <a:themeElements>
    <a:clrScheme name="Personnalisé 1">
      <a:dk1>
        <a:sysClr val="windowText" lastClr="000000"/>
      </a:dk1>
      <a:lt1>
        <a:sysClr val="window" lastClr="FFFFFF"/>
      </a:lt1>
      <a:dk2>
        <a:srgbClr val="39302A"/>
      </a:dk2>
      <a:lt2>
        <a:srgbClr val="E5DEDB"/>
      </a:lt2>
      <a:accent1>
        <a:srgbClr val="EC7016"/>
      </a:accent1>
      <a:accent2>
        <a:srgbClr val="2998E3"/>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1659</TotalTime>
  <Words>1270</Words>
  <Application>Microsoft Office PowerPoint</Application>
  <PresentationFormat>Grand écran</PresentationFormat>
  <Paragraphs>130</Paragraphs>
  <Slides>13</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Century Gothic</vt:lpstr>
      <vt:lpstr>Wingdings 3</vt:lpstr>
      <vt:lpstr>Brin</vt:lpstr>
      <vt:lpstr>Soutenance de Stage</vt:lpstr>
      <vt:lpstr>Le Laboratoire</vt:lpstr>
      <vt:lpstr>Développer l’évolution d’un générateur de Figures de Navon</vt:lpstr>
      <vt:lpstr>Avant – Après</vt:lpstr>
      <vt:lpstr>Qu’ai-je pu acquérir/ affirmer durant mon stage ? </vt:lpstr>
      <vt:lpstr>Les compétences d’un développeur</vt:lpstr>
      <vt:lpstr>Le matériel utilisé</vt:lpstr>
      <vt:lpstr>Mener un projet à bien</vt:lpstr>
      <vt:lpstr>Gérer un projet</vt:lpstr>
      <vt:lpstr>Travailler en autonomie</vt:lpstr>
      <vt:lpstr>Conclusion</vt:lpstr>
      <vt:lpstr>Merci de votre écoute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Mathys Clerget</dc:creator>
  <cp:lastModifiedBy>Mathys Clerget</cp:lastModifiedBy>
  <cp:revision>81</cp:revision>
  <dcterms:created xsi:type="dcterms:W3CDTF">2021-06-16T20:47:42Z</dcterms:created>
  <dcterms:modified xsi:type="dcterms:W3CDTF">2021-06-22T11:47:12Z</dcterms:modified>
</cp:coreProperties>
</file>