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C52F27-9568-449E-91AD-422D50F98681}" type="datetime1">
              <a:rPr lang="fr-FR" smtClean="0"/>
              <a:t>27/01/2025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507CFE-5866-4B40-8953-42375E9B5DB3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4E5749-2F1F-4EC2-8B0E-C70BC8DC5653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3874D-A20A-4B3E-9C12-F524953D5B76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CF3874D-A20A-4B3E-9C12-F524953D5B7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96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970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80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851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50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6A54D770-DDE2-496B-820F-2114146EA760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galerie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F5C3C-8861-4EB8-8320-3C1423181046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E4606CB2-5B10-4A19-B96D-1FD6460F6796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E64F76-0364-46F5-8499-341F81ACD65A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33" name="Connecteur droit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37BFB8-2C2D-4CF1-BFBA-B5FC691409F8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7A4C62-B4E0-499F-B419-DF666510BD84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r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BD016-05E5-4C21-996D-A26E94AAB1B1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r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EAF3DF-5F49-4400-A7AE-0E6B52C26D2C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AA3E37-BB13-4D14-A6FF-D6BBE4E143C5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4656" y="1865037"/>
            <a:ext cx="8802688" cy="312792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2835AD-1804-4856-9953-CAB3D8B82790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3D94DF-4785-4777-A840-0F76AEA901CE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r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6FDF2A45-B6FE-4314-8EE2-EF3AF27FABF1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Knowledge</a:t>
            </a:r>
            <a:r>
              <a:rPr lang="fr-FR" dirty="0"/>
              <a:t>-Management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Question-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Answer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prototyp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banks</a:t>
            </a:r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endParaRPr lang="fr-FR" dirty="0"/>
          </a:p>
        </p:txBody>
      </p:sp>
      <p:pic>
        <p:nvPicPr>
          <p:cNvPr id="5" name="Graphique 4" descr="Icône représentant un cerveau dans une tête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fr-FR" dirty="0"/>
              <a:t>&lt;Nom de votre invention&gt;</a:t>
            </a:r>
          </a:p>
        </p:txBody>
      </p:sp>
      <p:pic>
        <p:nvPicPr>
          <p:cNvPr id="4" name="Graphique 3" descr="Icône représentant une ampoule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Shortage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skilled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labour</a:t>
            </a:r>
          </a:p>
          <a:p>
            <a:pPr lvl="0" rtl="0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More staff changes</a:t>
            </a:r>
          </a:p>
          <a:p>
            <a:pPr lvl="0" rtl="0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more restrictive 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legal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requirements</a:t>
            </a:r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rtl="0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Relief of central compliance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fr-FR" dirty="0" err="1"/>
              <a:t>Processed</a:t>
            </a:r>
            <a:r>
              <a:rPr lang="fr-FR" dirty="0"/>
              <a:t> </a:t>
            </a:r>
            <a:r>
              <a:rPr lang="fr-FR" dirty="0" err="1"/>
              <a:t>demo</a:t>
            </a:r>
            <a:r>
              <a:rPr lang="fr-FR" dirty="0"/>
              <a:t>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4192037" cy="3450613"/>
          </a:xfrm>
        </p:spPr>
        <p:txBody>
          <a:bodyPr rtlCol="0"/>
          <a:lstStyle/>
          <a:p>
            <a:pPr lvl="0" rtl="0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74 PDF Documents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Regulations</a:t>
            </a:r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Directions</a:t>
            </a:r>
          </a:p>
          <a:p>
            <a:pPr lvl="1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Guidelines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Manuals</a:t>
            </a:r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Internal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Compliance News</a:t>
            </a:r>
          </a:p>
          <a:p>
            <a:pPr lvl="1"/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Grafik 5" descr="Bücher mit einfarbiger Füllung">
            <a:extLst>
              <a:ext uri="{FF2B5EF4-FFF2-40B4-BE49-F238E27FC236}">
                <a16:creationId xmlns:a16="http://schemas.microsoft.com/office/drawing/2014/main" id="{941EEDDA-38C4-48F0-2E09-7D641F009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0171" y="347319"/>
            <a:ext cx="914400" cy="91440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0462E56-8CE2-BC9A-EAB6-20377F443580}"/>
              </a:ext>
            </a:extLst>
          </p:cNvPr>
          <p:cNvSpPr txBox="1">
            <a:spLocks/>
          </p:cNvSpPr>
          <p:nvPr/>
        </p:nvSpPr>
        <p:spPr>
          <a:xfrm>
            <a:off x="7001827" y="2015731"/>
            <a:ext cx="3388169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Challenges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Chunck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sizes</a:t>
            </a:r>
          </a:p>
          <a:p>
            <a:pPr lvl="1"/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Embedded Images/Tables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Misleading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parts (</a:t>
            </a:r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glossary</a:t>
            </a:r>
            <a:r>
              <a:rPr lang="fr-F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Weighting</a:t>
            </a:r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fr-F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fr-FR" dirty="0" err="1"/>
              <a:t>Processing</a:t>
            </a:r>
            <a:endParaRPr lang="fr-FR" dirty="0"/>
          </a:p>
        </p:txBody>
      </p:sp>
      <p:pic>
        <p:nvPicPr>
          <p:cNvPr id="6" name="Graphique 5" descr="Icône Outils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Embedding Similarity based </a:t>
            </a:r>
            <a:r>
              <a:rPr lang="fr-FR" dirty="0"/>
              <a:t>for all PDF (per page, </a:t>
            </a:r>
            <a:r>
              <a:rPr lang="fr-FR" dirty="0" err="1"/>
              <a:t>chuncks</a:t>
            </a:r>
            <a:r>
              <a:rPr lang="fr-FR" dirty="0"/>
              <a:t> of 1000, sentence-</a:t>
            </a:r>
            <a:r>
              <a:rPr lang="fr-FR" dirty="0" err="1"/>
              <a:t>transformers</a:t>
            </a:r>
            <a:r>
              <a:rPr lang="fr-FR" dirty="0"/>
              <a:t>/all-mpnet-base-v2)</a:t>
            </a:r>
            <a:endParaRPr lang="en-US" dirty="0"/>
          </a:p>
          <a:p>
            <a:pPr marL="457200" lvl="0" indent="-457200" rtl="0">
              <a:buFont typeface="+mj-lt"/>
              <a:buAutoNum type="arabicPeriod"/>
            </a:pPr>
            <a:r>
              <a:rPr lang="en-US" dirty="0"/>
              <a:t>Use Vector Database FAISS to store results and find k best documents</a:t>
            </a:r>
          </a:p>
          <a:p>
            <a:pPr marL="457200" lvl="0" indent="-457200" rtl="0">
              <a:buFont typeface="+mj-lt"/>
              <a:buAutoNum type="arabicPeriod"/>
            </a:pPr>
            <a:r>
              <a:rPr lang="en-US" dirty="0"/>
              <a:t>Generate Answer with local LLM</a:t>
            </a:r>
          </a:p>
          <a:p>
            <a:pPr marL="457200" lvl="0" indent="-457200" rtl="0">
              <a:buFont typeface="+mj-lt"/>
              <a:buAutoNum type="arabicPeriod"/>
            </a:pPr>
            <a:r>
              <a:rPr lang="en-US" dirty="0" err="1"/>
              <a:t>Evalutate</a:t>
            </a:r>
            <a:r>
              <a:rPr lang="en-US" dirty="0"/>
              <a:t> Performance </a:t>
            </a:r>
          </a:p>
          <a:p>
            <a:pPr lvl="0" rtl="0"/>
            <a:endParaRPr lang="fr-FR" dirty="0"/>
          </a:p>
          <a:p>
            <a:pPr lvl="0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fr-FR" dirty="0"/>
              <a:t>Compare </a:t>
            </a:r>
            <a:r>
              <a:rPr lang="fr-FR" dirty="0" err="1"/>
              <a:t>LLm</a:t>
            </a:r>
            <a:endParaRPr lang="fr-FR" dirty="0"/>
          </a:p>
        </p:txBody>
      </p:sp>
      <p:pic>
        <p:nvPicPr>
          <p:cNvPr id="7" name="Graphique 6" descr="Icône représentant des engrenages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E7771EDA-139B-4C02-EA6B-E5FC37B69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043596"/>
              </p:ext>
            </p:extLst>
          </p:nvPr>
        </p:nvGraphicFramePr>
        <p:xfrm>
          <a:off x="553673" y="1358600"/>
          <a:ext cx="9119764" cy="268655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79941">
                  <a:extLst>
                    <a:ext uri="{9D8B030D-6E8A-4147-A177-3AD203B41FA5}">
                      <a16:colId xmlns:a16="http://schemas.microsoft.com/office/drawing/2014/main" val="1378875768"/>
                    </a:ext>
                  </a:extLst>
                </a:gridCol>
                <a:gridCol w="1478327">
                  <a:extLst>
                    <a:ext uri="{9D8B030D-6E8A-4147-A177-3AD203B41FA5}">
                      <a16:colId xmlns:a16="http://schemas.microsoft.com/office/drawing/2014/main" val="3030618424"/>
                    </a:ext>
                  </a:extLst>
                </a:gridCol>
                <a:gridCol w="1702965">
                  <a:extLst>
                    <a:ext uri="{9D8B030D-6E8A-4147-A177-3AD203B41FA5}">
                      <a16:colId xmlns:a16="http://schemas.microsoft.com/office/drawing/2014/main" val="2458764399"/>
                    </a:ext>
                  </a:extLst>
                </a:gridCol>
                <a:gridCol w="3658531">
                  <a:extLst>
                    <a:ext uri="{9D8B030D-6E8A-4147-A177-3AD203B41FA5}">
                      <a16:colId xmlns:a16="http://schemas.microsoft.com/office/drawing/2014/main" val="1777277318"/>
                    </a:ext>
                  </a:extLst>
                </a:gridCol>
              </a:tblGrid>
              <a:tr h="814149">
                <a:tc>
                  <a:txBody>
                    <a:bodyPr/>
                    <a:lstStyle/>
                    <a:p>
                      <a:r>
                        <a:rPr lang="de-CH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Size</a:t>
                      </a:r>
                    </a:p>
                    <a:p>
                      <a:r>
                        <a:rPr lang="de-CH" dirty="0"/>
                        <a:t>(Download)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Time (</a:t>
                      </a:r>
                      <a:r>
                        <a:rPr lang="de-CH" dirty="0" err="1"/>
                        <a:t>mean</a:t>
                      </a:r>
                      <a:r>
                        <a:rPr lang="de-CH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33447"/>
                  </a:ext>
                </a:extLst>
              </a:tr>
              <a:tr h="404964">
                <a:tc>
                  <a:txBody>
                    <a:bodyPr/>
                    <a:lstStyle/>
                    <a:p>
                      <a:r>
                        <a:rPr lang="de-CH" dirty="0"/>
                        <a:t>Apollo-7B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6.2GB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13/15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53800"/>
                  </a:ext>
                </a:extLst>
              </a:tr>
              <a:tr h="287206">
                <a:tc>
                  <a:txBody>
                    <a:bodyPr/>
                    <a:lstStyle/>
                    <a:p>
                      <a:r>
                        <a:rPr lang="de-CH" dirty="0"/>
                        <a:t>Gemma-7B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34GB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11603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06170"/>
                  </a:ext>
                </a:extLst>
              </a:tr>
              <a:tr h="328839">
                <a:tc>
                  <a:txBody>
                    <a:bodyPr/>
                    <a:lstStyle/>
                    <a:p>
                      <a:r>
                        <a:rPr lang="de-CH" dirty="0"/>
                        <a:t>Llama2-7B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7.1GB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6/15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396919"/>
                  </a:ext>
                </a:extLst>
              </a:tr>
              <a:tr h="135581">
                <a:tc>
                  <a:txBody>
                    <a:bodyPr/>
                    <a:lstStyle/>
                    <a:p>
                      <a:r>
                        <a:rPr lang="de-CH" dirty="0"/>
                        <a:t>Mistral-7B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4.1GB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13/15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56518"/>
                  </a:ext>
                </a:extLst>
              </a:tr>
              <a:tr h="370161">
                <a:tc>
                  <a:txBody>
                    <a:bodyPr/>
                    <a:lstStyle/>
                    <a:p>
                      <a:r>
                        <a:rPr lang="de-CH" dirty="0"/>
                        <a:t>Orca-mini-3B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1.9GB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1/15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027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B5DE88E-7A88-7CD4-3E35-30CEF8889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Unusefull</a:t>
            </a:r>
            <a:r>
              <a:rPr lang="de-CH" dirty="0"/>
              <a:t> </a:t>
            </a:r>
            <a:r>
              <a:rPr lang="de-CH" dirty="0" err="1"/>
              <a:t>documents</a:t>
            </a:r>
            <a:r>
              <a:rPr lang="de-CH" dirty="0"/>
              <a:t> </a:t>
            </a:r>
            <a:r>
              <a:rPr lang="de-CH" dirty="0" err="1"/>
              <a:t>delivered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LLM</a:t>
            </a:r>
          </a:p>
          <a:p>
            <a:r>
              <a:rPr lang="de-CH" dirty="0"/>
              <a:t>Short </a:t>
            </a:r>
            <a:r>
              <a:rPr lang="de-CH" dirty="0" err="1"/>
              <a:t>query</a:t>
            </a:r>
            <a:r>
              <a:rPr lang="de-CH" dirty="0"/>
              <a:t> </a:t>
            </a:r>
            <a:r>
              <a:rPr lang="de-CH" dirty="0" err="1"/>
              <a:t>leads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false</a:t>
            </a:r>
            <a:r>
              <a:rPr lang="de-CH" dirty="0"/>
              <a:t> </a:t>
            </a:r>
            <a:r>
              <a:rPr lang="de-CH" dirty="0" err="1"/>
              <a:t>documents</a:t>
            </a:r>
            <a:endParaRPr lang="de-CH" dirty="0"/>
          </a:p>
          <a:p>
            <a:r>
              <a:rPr lang="de-CH" dirty="0" err="1"/>
              <a:t>Answers</a:t>
            </a:r>
            <a:r>
              <a:rPr lang="de-CH" dirty="0"/>
              <a:t> in English</a:t>
            </a:r>
          </a:p>
          <a:p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tend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output</a:t>
            </a:r>
            <a:r>
              <a:rPr lang="de-CH" dirty="0"/>
              <a:t> original </a:t>
            </a:r>
            <a:r>
              <a:rPr lang="de-CH" dirty="0" err="1"/>
              <a:t>document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D3AED09-769E-37D1-63A0-BBFB971D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Abserved</a:t>
            </a:r>
            <a:r>
              <a:rPr lang="de-CH" dirty="0"/>
              <a:t> </a:t>
            </a:r>
            <a:r>
              <a:rPr lang="de-CH" dirty="0" err="1"/>
              <a:t>issues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E5C4807-3DD0-F965-6D03-D9B67AC53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89" y="452138"/>
            <a:ext cx="6676190" cy="70476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8E2D47D-04F3-ED90-198A-95FF2157D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912" y="1509281"/>
            <a:ext cx="6266667" cy="60952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E751A39-0D60-397F-6C2E-701E8C5A8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637" y="3967767"/>
            <a:ext cx="8000000" cy="77142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62B85AC-09A4-BFE9-D859-3360837C8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960" y="4943957"/>
            <a:ext cx="7009524" cy="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3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A3BFFF6-5E70-9BB5-2330-6EF10F23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Preprocess</a:t>
            </a:r>
            <a:r>
              <a:rPr lang="de-CH" dirty="0"/>
              <a:t> </a:t>
            </a:r>
            <a:r>
              <a:rPr lang="de-CH" dirty="0" err="1"/>
              <a:t>Documents</a:t>
            </a:r>
            <a:endParaRPr lang="de-CH" dirty="0"/>
          </a:p>
          <a:p>
            <a:r>
              <a:rPr lang="de-CH" dirty="0"/>
              <a:t>Experiment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custom</a:t>
            </a:r>
            <a:r>
              <a:rPr lang="de-CH" dirty="0"/>
              <a:t> system-prompt</a:t>
            </a:r>
          </a:p>
          <a:p>
            <a:r>
              <a:rPr lang="de-CH" dirty="0" err="1"/>
              <a:t>Finetune</a:t>
            </a:r>
            <a:r>
              <a:rPr lang="de-CH" dirty="0"/>
              <a:t> Mistral and Apollo LLM</a:t>
            </a:r>
          </a:p>
          <a:p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8CCFE05-9CA9-9A7C-D683-B6605BC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Further Tasks</a:t>
            </a:r>
          </a:p>
        </p:txBody>
      </p:sp>
    </p:spTree>
    <p:extLst>
      <p:ext uri="{BB962C8B-B14F-4D97-AF65-F5344CB8AC3E}">
        <p14:creationId xmlns:p14="http://schemas.microsoft.com/office/powerpoint/2010/main" val="268169878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60958844_TF66921596_Win32" id="{AF031CD7-8CAA-4F83-8338-4E58DE5F547A}" vid="{8DFA6D3C-9389-4B65-BD33-746047F4F04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Meine Erfindung</Template>
  <TotalTime>0</TotalTime>
  <Words>165</Words>
  <Application>Microsoft Office PowerPoint</Application>
  <PresentationFormat>Breitbild</PresentationFormat>
  <Paragraphs>64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Tahoma</vt:lpstr>
      <vt:lpstr>Galerie</vt:lpstr>
      <vt:lpstr>Knowledge-Management</vt:lpstr>
      <vt:lpstr>&lt;Nom de votre invention&gt;</vt:lpstr>
      <vt:lpstr>Processed demo data</vt:lpstr>
      <vt:lpstr>Processing</vt:lpstr>
      <vt:lpstr>Compare LLm</vt:lpstr>
      <vt:lpstr>Abserved issues</vt:lpstr>
      <vt:lpstr>Further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Mathys</dc:creator>
  <cp:lastModifiedBy>Michael Mathys</cp:lastModifiedBy>
  <cp:revision>9</cp:revision>
  <dcterms:created xsi:type="dcterms:W3CDTF">2025-01-25T11:51:49Z</dcterms:created>
  <dcterms:modified xsi:type="dcterms:W3CDTF">2025-01-27T12:56:11Z</dcterms:modified>
</cp:coreProperties>
</file>