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Fredoka" panose="020B0604020202020204" charset="0"/>
      <p:regular r:id="rId13"/>
    </p:embeddedFont>
    <p:embeddedFont>
      <p:font typeface="Open Sans" panose="020B0606030504020204" pitchFamily="34" charset="0"/>
      <p:regular r:id="rId14"/>
    </p:embeddedFont>
    <p:embeddedFont>
      <p:font typeface="Open Sans Bold" panose="020B0604020202020204" charset="0"/>
      <p:regular r:id="rId15"/>
    </p:embeddedFont>
    <p:embeddedFont>
      <p:font typeface="Open Sans Light" panose="020B0306030504020204" pitchFamily="3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100" d="100"/>
          <a:sy n="100"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749020"/>
            <a:ext cx="16230600" cy="2995365"/>
            <a:chOff x="0" y="0"/>
            <a:chExt cx="2202108" cy="406400"/>
          </a:xfrm>
        </p:grpSpPr>
        <p:sp>
          <p:nvSpPr>
            <p:cNvPr id="3" name="Freeform 3"/>
            <p:cNvSpPr/>
            <p:nvPr/>
          </p:nvSpPr>
          <p:spPr>
            <a:xfrm>
              <a:off x="0" y="0"/>
              <a:ext cx="2202108" cy="406400"/>
            </a:xfrm>
            <a:custGeom>
              <a:avLst/>
              <a:gdLst/>
              <a:ahLst/>
              <a:cxnLst/>
              <a:rect l="l" t="t" r="r" b="b"/>
              <a:pathLst>
                <a:path w="2202108" h="406400">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txBody>
            <a:bodyPr/>
            <a:lstStyle/>
            <a:p>
              <a:endParaRPr lang="es-CL"/>
            </a:p>
          </p:txBody>
        </p:sp>
        <p:sp>
          <p:nvSpPr>
            <p:cNvPr id="4" name="TextBox 4"/>
            <p:cNvSpPr txBox="1"/>
            <p:nvPr/>
          </p:nvSpPr>
          <p:spPr>
            <a:xfrm>
              <a:off x="0" y="-38100"/>
              <a:ext cx="2202108"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962988" y="-962988"/>
            <a:ext cx="3983376" cy="398337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txBody>
            <a:bodyPr/>
            <a:lstStyle/>
            <a:p>
              <a:endParaRPr lang="es-CL"/>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78253" y="-519233"/>
            <a:ext cx="3013905" cy="301390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txBody>
            <a:bodyPr/>
            <a:lstStyle/>
            <a:p>
              <a:endParaRPr lang="es-CL"/>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863377" y="3622919"/>
            <a:ext cx="14561245" cy="1759160"/>
          </a:xfrm>
          <a:prstGeom prst="rect">
            <a:avLst/>
          </a:prstGeom>
        </p:spPr>
        <p:txBody>
          <a:bodyPr lIns="0" tIns="0" rIns="0" bIns="0" rtlCol="0" anchor="t">
            <a:spAutoFit/>
          </a:bodyPr>
          <a:lstStyle/>
          <a:p>
            <a:pPr algn="ctr">
              <a:lnSpc>
                <a:spcPts val="12413"/>
              </a:lnSpc>
            </a:pPr>
            <a:r>
              <a:rPr lang="en-US" sz="15324">
                <a:solidFill>
                  <a:srgbClr val="542622"/>
                </a:solidFill>
                <a:latin typeface="Fredoka"/>
                <a:ea typeface="Fredoka"/>
                <a:cs typeface="Fredoka"/>
                <a:sym typeface="Fredoka"/>
              </a:rPr>
              <a:t>Moodmap</a:t>
            </a:r>
          </a:p>
        </p:txBody>
      </p:sp>
      <p:grpSp>
        <p:nvGrpSpPr>
          <p:cNvPr id="12" name="Group 12"/>
          <p:cNvGrpSpPr/>
          <p:nvPr/>
        </p:nvGrpSpPr>
        <p:grpSpPr>
          <a:xfrm>
            <a:off x="-2921613" y="-514599"/>
            <a:ext cx="12065613" cy="1105149"/>
            <a:chOff x="0" y="0"/>
            <a:chExt cx="4436926" cy="406400"/>
          </a:xfrm>
        </p:grpSpPr>
        <p:sp>
          <p:nvSpPr>
            <p:cNvPr id="13" name="Freeform 13"/>
            <p:cNvSpPr/>
            <p:nvPr/>
          </p:nvSpPr>
          <p:spPr>
            <a:xfrm>
              <a:off x="0" y="0"/>
              <a:ext cx="4436926" cy="406400"/>
            </a:xfrm>
            <a:custGeom>
              <a:avLst/>
              <a:gdLst/>
              <a:ahLst/>
              <a:cxnLst/>
              <a:rect l="l" t="t" r="r" b="b"/>
              <a:pathLst>
                <a:path w="4436926" h="406400">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14" name="TextBox 14"/>
            <p:cNvSpPr txBox="1"/>
            <p:nvPr/>
          </p:nvSpPr>
          <p:spPr>
            <a:xfrm>
              <a:off x="0" y="-38100"/>
              <a:ext cx="4436926"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15267612" y="6818099"/>
            <a:ext cx="3983376" cy="398337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txBody>
            <a:bodyPr/>
            <a:lstStyle/>
            <a:p>
              <a:endParaRPr lang="es-CL"/>
            </a:p>
          </p:txBody>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5752347" y="7751347"/>
            <a:ext cx="3013905" cy="301390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txBody>
            <a:bodyPr/>
            <a:lstStyle/>
            <a:p>
              <a:endParaRPr lang="es-CL"/>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9144000" y="9696325"/>
            <a:ext cx="11864697" cy="1105149"/>
            <a:chOff x="0" y="0"/>
            <a:chExt cx="4363042" cy="406400"/>
          </a:xfrm>
        </p:grpSpPr>
        <p:sp>
          <p:nvSpPr>
            <p:cNvPr id="22" name="Freeform 22"/>
            <p:cNvSpPr/>
            <p:nvPr/>
          </p:nvSpPr>
          <p:spPr>
            <a:xfrm>
              <a:off x="0" y="0"/>
              <a:ext cx="4363043" cy="406400"/>
            </a:xfrm>
            <a:custGeom>
              <a:avLst/>
              <a:gdLst/>
              <a:ahLst/>
              <a:cxnLst/>
              <a:rect l="l" t="t" r="r" b="b"/>
              <a:pathLst>
                <a:path w="4363043" h="406400">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23" name="TextBox 23"/>
            <p:cNvSpPr txBox="1"/>
            <p:nvPr/>
          </p:nvSpPr>
          <p:spPr>
            <a:xfrm>
              <a:off x="0" y="-38100"/>
              <a:ext cx="4363042" cy="444500"/>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4"/>
          <p:cNvSpPr txBox="1"/>
          <p:nvPr/>
        </p:nvSpPr>
        <p:spPr>
          <a:xfrm>
            <a:off x="138122" y="8154209"/>
            <a:ext cx="7074184" cy="1054099"/>
          </a:xfrm>
          <a:prstGeom prst="rect">
            <a:avLst/>
          </a:prstGeom>
        </p:spPr>
        <p:txBody>
          <a:bodyPr lIns="0" tIns="0" rIns="0" bIns="0" rtlCol="0" anchor="t">
            <a:spAutoFit/>
          </a:bodyPr>
          <a:lstStyle/>
          <a:p>
            <a:pPr algn="just">
              <a:lnSpc>
                <a:spcPts val="2800"/>
              </a:lnSpc>
            </a:pPr>
            <a:r>
              <a:rPr lang="en-US" sz="2000">
                <a:solidFill>
                  <a:srgbClr val="542622"/>
                </a:solidFill>
                <a:latin typeface="Open Sans"/>
                <a:ea typeface="Open Sans"/>
                <a:cs typeface="Open Sans"/>
                <a:sym typeface="Open Sans"/>
              </a:rPr>
              <a:t>Integrantes: Matías Catalán, Daniel Collao, Kevin Arucutipa</a:t>
            </a:r>
          </a:p>
          <a:p>
            <a:pPr algn="just">
              <a:lnSpc>
                <a:spcPts val="2800"/>
              </a:lnSpc>
            </a:pPr>
            <a:r>
              <a:rPr lang="en-US" sz="2000">
                <a:solidFill>
                  <a:srgbClr val="542622"/>
                </a:solidFill>
                <a:latin typeface="Open Sans"/>
                <a:ea typeface="Open Sans"/>
                <a:cs typeface="Open Sans"/>
                <a:sym typeface="Open Sans"/>
              </a:rPr>
              <a:t>Fecha: 01/04/2025</a:t>
            </a:r>
          </a:p>
          <a:p>
            <a:pPr algn="just">
              <a:lnSpc>
                <a:spcPts val="2800"/>
              </a:lnSpc>
            </a:pPr>
            <a:r>
              <a:rPr lang="en-US" sz="2000">
                <a:solidFill>
                  <a:srgbClr val="542622"/>
                </a:solidFill>
                <a:latin typeface="Open Sans"/>
                <a:ea typeface="Open Sans"/>
                <a:cs typeface="Open Sans"/>
                <a:sym typeface="Open Sans"/>
              </a:rPr>
              <a:t>Profesor: Aldo Martínez Ordenes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2605" y="155575"/>
            <a:ext cx="14795445" cy="1028192"/>
          </a:xfrm>
          <a:prstGeom prst="rect">
            <a:avLst/>
          </a:prstGeom>
        </p:spPr>
        <p:txBody>
          <a:bodyPr lIns="0" tIns="0" rIns="0" bIns="0" rtlCol="0" anchor="t">
            <a:spAutoFit/>
          </a:bodyPr>
          <a:lstStyle/>
          <a:p>
            <a:pPr algn="ctr">
              <a:lnSpc>
                <a:spcPts val="8428"/>
              </a:lnSpc>
            </a:pPr>
            <a:r>
              <a:rPr lang="en-US" sz="6020">
                <a:solidFill>
                  <a:srgbClr val="542622"/>
                </a:solidFill>
                <a:latin typeface="Fredoka"/>
                <a:ea typeface="Fredoka"/>
                <a:cs typeface="Fredoka"/>
                <a:sym typeface="Fredoka"/>
              </a:rPr>
              <a:t>Impacto y Beneficios</a:t>
            </a:r>
          </a:p>
        </p:txBody>
      </p:sp>
      <p:grpSp>
        <p:nvGrpSpPr>
          <p:cNvPr id="3" name="Group 3"/>
          <p:cNvGrpSpPr/>
          <p:nvPr/>
        </p:nvGrpSpPr>
        <p:grpSpPr>
          <a:xfrm>
            <a:off x="16758541" y="830201"/>
            <a:ext cx="4112054" cy="667481"/>
            <a:chOff x="0" y="0"/>
            <a:chExt cx="2503650" cy="406400"/>
          </a:xfrm>
        </p:grpSpPr>
        <p:sp>
          <p:nvSpPr>
            <p:cNvPr id="4" name="Freeform 4"/>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5" name="TextBox 5"/>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5710220" y="-46503"/>
            <a:ext cx="6808334" cy="1105149"/>
            <a:chOff x="0" y="0"/>
            <a:chExt cx="2503650" cy="406400"/>
          </a:xfrm>
        </p:grpSpPr>
        <p:sp>
          <p:nvSpPr>
            <p:cNvPr id="7" name="Freeform 7"/>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8" name="TextBox 8"/>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779449" y="8713359"/>
            <a:ext cx="4112054" cy="667481"/>
            <a:chOff x="0" y="0"/>
            <a:chExt cx="2503650" cy="406400"/>
          </a:xfrm>
        </p:grpSpPr>
        <p:sp>
          <p:nvSpPr>
            <p:cNvPr id="10" name="Freeform 10"/>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11" name="TextBox 11"/>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4127589" y="9181851"/>
            <a:ext cx="6808334" cy="1105149"/>
            <a:chOff x="0" y="0"/>
            <a:chExt cx="2503650" cy="406400"/>
          </a:xfrm>
        </p:grpSpPr>
        <p:sp>
          <p:nvSpPr>
            <p:cNvPr id="13" name="Freeform 1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14" name="TextBox 1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0401160" y="1497682"/>
            <a:ext cx="7886840" cy="5195456"/>
          </a:xfrm>
          <a:custGeom>
            <a:avLst/>
            <a:gdLst/>
            <a:ahLst/>
            <a:cxnLst/>
            <a:rect l="l" t="t" r="r" b="b"/>
            <a:pathLst>
              <a:path w="7886840" h="5195456">
                <a:moveTo>
                  <a:pt x="0" y="0"/>
                </a:moveTo>
                <a:lnTo>
                  <a:pt x="7886840" y="0"/>
                </a:lnTo>
                <a:lnTo>
                  <a:pt x="7886840" y="5195456"/>
                </a:lnTo>
                <a:lnTo>
                  <a:pt x="0" y="5195456"/>
                </a:lnTo>
                <a:lnTo>
                  <a:pt x="0" y="0"/>
                </a:lnTo>
                <a:close/>
              </a:path>
            </a:pathLst>
          </a:custGeom>
          <a:blipFill>
            <a:blip r:embed="rId2"/>
            <a:stretch>
              <a:fillRect/>
            </a:stretch>
          </a:blipFill>
        </p:spPr>
        <p:txBody>
          <a:bodyPr/>
          <a:lstStyle/>
          <a:p>
            <a:endParaRPr lang="es-CL"/>
          </a:p>
        </p:txBody>
      </p:sp>
      <p:sp>
        <p:nvSpPr>
          <p:cNvPr id="16" name="TextBox 16"/>
          <p:cNvSpPr txBox="1"/>
          <p:nvPr/>
        </p:nvSpPr>
        <p:spPr>
          <a:xfrm>
            <a:off x="1028700" y="1819579"/>
            <a:ext cx="9906228" cy="4365962"/>
          </a:xfrm>
          <a:prstGeom prst="rect">
            <a:avLst/>
          </a:prstGeom>
        </p:spPr>
        <p:txBody>
          <a:bodyPr lIns="0" tIns="0" rIns="0" bIns="0" rtlCol="0" anchor="t">
            <a:spAutoFit/>
          </a:bodyPr>
          <a:lstStyle/>
          <a:p>
            <a:pPr algn="just">
              <a:lnSpc>
                <a:spcPts val="2472"/>
              </a:lnSpc>
            </a:pPr>
            <a:r>
              <a:rPr lang="en-US" sz="1766" b="1">
                <a:solidFill>
                  <a:srgbClr val="542622"/>
                </a:solidFill>
                <a:latin typeface="Open Sans Bold"/>
                <a:ea typeface="Open Sans Bold"/>
                <a:cs typeface="Open Sans Bold"/>
                <a:sym typeface="Open Sans Bold"/>
              </a:rPr>
              <a:t>Beneficios:</a:t>
            </a:r>
          </a:p>
          <a:p>
            <a:pPr marL="381360" lvl="1" indent="-190680" algn="just">
              <a:lnSpc>
                <a:spcPts val="2472"/>
              </a:lnSpc>
              <a:buFont typeface="Arial"/>
              <a:buChar char="•"/>
            </a:pPr>
            <a:r>
              <a:rPr lang="en-US" sz="1766">
                <a:solidFill>
                  <a:srgbClr val="542622"/>
                </a:solidFill>
                <a:latin typeface="Open Sans Light"/>
                <a:ea typeface="Open Sans Light"/>
                <a:cs typeface="Open Sans Light"/>
                <a:sym typeface="Open Sans Light"/>
              </a:rPr>
              <a:t>Mayor conciencia sobre su estado emocional y bienestar.</a:t>
            </a:r>
          </a:p>
          <a:p>
            <a:pPr marL="381360" lvl="1" indent="-190680" algn="just">
              <a:lnSpc>
                <a:spcPts val="2472"/>
              </a:lnSpc>
              <a:buFont typeface="Arial"/>
              <a:buChar char="•"/>
            </a:pPr>
            <a:r>
              <a:rPr lang="en-US" sz="1766">
                <a:solidFill>
                  <a:srgbClr val="542622"/>
                </a:solidFill>
                <a:latin typeface="Open Sans Light"/>
                <a:ea typeface="Open Sans Light"/>
                <a:cs typeface="Open Sans Light"/>
                <a:sym typeface="Open Sans Light"/>
              </a:rPr>
              <a:t>Acceso a herramientas de autogestión emocional.</a:t>
            </a:r>
          </a:p>
          <a:p>
            <a:pPr marL="381360" lvl="1" indent="-190680" algn="just">
              <a:lnSpc>
                <a:spcPts val="2472"/>
              </a:lnSpc>
              <a:buFont typeface="Arial"/>
              <a:buChar char="•"/>
            </a:pPr>
            <a:r>
              <a:rPr lang="en-US" sz="1766">
                <a:solidFill>
                  <a:srgbClr val="542622"/>
                </a:solidFill>
                <a:latin typeface="Open Sans Light"/>
                <a:ea typeface="Open Sans Light"/>
                <a:cs typeface="Open Sans Light"/>
                <a:sym typeface="Open Sans Light"/>
              </a:rPr>
              <a:t>Mayor integración social.</a:t>
            </a:r>
          </a:p>
          <a:p>
            <a:pPr marL="381360" lvl="1" indent="-190680" algn="just">
              <a:lnSpc>
                <a:spcPts val="2472"/>
              </a:lnSpc>
              <a:buFont typeface="Arial"/>
              <a:buChar char="•"/>
            </a:pPr>
            <a:r>
              <a:rPr lang="en-US" sz="1766">
                <a:solidFill>
                  <a:srgbClr val="542622"/>
                </a:solidFill>
                <a:latin typeface="Open Sans Light"/>
                <a:ea typeface="Open Sans Light"/>
                <a:cs typeface="Open Sans Light"/>
                <a:sym typeface="Open Sans Light"/>
              </a:rPr>
              <a:t>Mayor resiliencia al estrés y adversidades.</a:t>
            </a:r>
          </a:p>
          <a:p>
            <a:pPr marL="381360" lvl="1" indent="-190680" algn="just">
              <a:lnSpc>
                <a:spcPts val="2472"/>
              </a:lnSpc>
              <a:buFont typeface="Arial"/>
              <a:buChar char="•"/>
            </a:pPr>
            <a:r>
              <a:rPr lang="en-US" sz="1766">
                <a:solidFill>
                  <a:srgbClr val="542622"/>
                </a:solidFill>
                <a:latin typeface="Open Sans Light"/>
                <a:ea typeface="Open Sans Light"/>
                <a:cs typeface="Open Sans Light"/>
                <a:sym typeface="Open Sans Light"/>
              </a:rPr>
              <a:t>Mejor funcionamiento cognitivo.</a:t>
            </a:r>
          </a:p>
          <a:p>
            <a:pPr marL="381360" lvl="1" indent="-190680" algn="just">
              <a:lnSpc>
                <a:spcPts val="2472"/>
              </a:lnSpc>
              <a:buFont typeface="Arial"/>
              <a:buChar char="•"/>
            </a:pPr>
            <a:r>
              <a:rPr lang="en-US" sz="1766">
                <a:solidFill>
                  <a:srgbClr val="542622"/>
                </a:solidFill>
                <a:latin typeface="Open Sans Light"/>
                <a:ea typeface="Open Sans Light"/>
                <a:cs typeface="Open Sans Light"/>
                <a:sym typeface="Open Sans Light"/>
              </a:rPr>
              <a:t>Mejoras en la estabilidad emocional.</a:t>
            </a:r>
          </a:p>
          <a:p>
            <a:pPr marL="381360" lvl="1" indent="-190680" algn="just">
              <a:lnSpc>
                <a:spcPts val="2472"/>
              </a:lnSpc>
              <a:buFont typeface="Arial"/>
              <a:buChar char="•"/>
            </a:pPr>
            <a:r>
              <a:rPr lang="en-US" sz="1766">
                <a:solidFill>
                  <a:srgbClr val="542622"/>
                </a:solidFill>
                <a:latin typeface="Open Sans Light"/>
                <a:ea typeface="Open Sans Light"/>
                <a:cs typeface="Open Sans Light"/>
                <a:sym typeface="Open Sans Light"/>
              </a:rPr>
              <a:t>Fortalecimiento de relaciones personales.</a:t>
            </a:r>
          </a:p>
          <a:p>
            <a:pPr algn="just">
              <a:lnSpc>
                <a:spcPts val="2472"/>
              </a:lnSpc>
            </a:pPr>
            <a:endParaRPr lang="en-US" sz="1766">
              <a:solidFill>
                <a:srgbClr val="542622"/>
              </a:solidFill>
              <a:latin typeface="Open Sans Light"/>
              <a:ea typeface="Open Sans Light"/>
              <a:cs typeface="Open Sans Light"/>
              <a:sym typeface="Open Sans Light"/>
            </a:endParaRPr>
          </a:p>
          <a:p>
            <a:pPr algn="just">
              <a:lnSpc>
                <a:spcPts val="2472"/>
              </a:lnSpc>
              <a:spcBef>
                <a:spcPct val="0"/>
              </a:spcBef>
            </a:pPr>
            <a:endParaRPr lang="en-US" sz="1766">
              <a:solidFill>
                <a:srgbClr val="542622"/>
              </a:solidFill>
              <a:latin typeface="Open Sans Light"/>
              <a:ea typeface="Open Sans Light"/>
              <a:cs typeface="Open Sans Light"/>
              <a:sym typeface="Open Sans Light"/>
            </a:endParaRPr>
          </a:p>
          <a:p>
            <a:pPr algn="just">
              <a:lnSpc>
                <a:spcPts val="2472"/>
              </a:lnSpc>
              <a:spcBef>
                <a:spcPct val="0"/>
              </a:spcBef>
            </a:pPr>
            <a:r>
              <a:rPr lang="en-US" sz="1766" b="1">
                <a:solidFill>
                  <a:srgbClr val="542622"/>
                </a:solidFill>
                <a:latin typeface="Open Sans Bold"/>
                <a:ea typeface="Open Sans Bold"/>
                <a:cs typeface="Open Sans Bold"/>
                <a:sym typeface="Open Sans Bold"/>
              </a:rPr>
              <a:t>Escalabilidad:</a:t>
            </a:r>
          </a:p>
          <a:p>
            <a:pPr marL="381360" lvl="1" indent="-190680" algn="just">
              <a:lnSpc>
                <a:spcPts val="2472"/>
              </a:lnSpc>
              <a:buFont typeface="Arial"/>
              <a:buChar char="•"/>
            </a:pPr>
            <a:r>
              <a:rPr lang="en-US" sz="1766">
                <a:solidFill>
                  <a:srgbClr val="542622"/>
                </a:solidFill>
                <a:latin typeface="Open Sans Light"/>
                <a:ea typeface="Open Sans Light"/>
                <a:cs typeface="Open Sans Light"/>
                <a:sym typeface="Open Sans Light"/>
              </a:rPr>
              <a:t>Diseño modular permite la adaptación a distintos sectores (empresas, colegios, universidades).</a:t>
            </a:r>
          </a:p>
          <a:p>
            <a:pPr marL="381360" lvl="1" indent="-190680" algn="just">
              <a:lnSpc>
                <a:spcPts val="2472"/>
              </a:lnSpc>
              <a:buFont typeface="Arial"/>
              <a:buChar char="•"/>
            </a:pPr>
            <a:r>
              <a:rPr lang="en-US" sz="1766">
                <a:solidFill>
                  <a:srgbClr val="542622"/>
                </a:solidFill>
                <a:latin typeface="Open Sans Light"/>
                <a:ea typeface="Open Sans Light"/>
                <a:cs typeface="Open Sans Light"/>
                <a:sym typeface="Open Sans Light"/>
              </a:rPr>
              <a:t>Capacidad de integrarse con otras plataformas de gestión emocional.</a:t>
            </a:r>
          </a:p>
          <a:p>
            <a:pPr algn="just">
              <a:lnSpc>
                <a:spcPts val="2472"/>
              </a:lnSpc>
              <a:spcBef>
                <a:spcPct val="0"/>
              </a:spcBef>
            </a:pPr>
            <a:endParaRPr lang="en-US" sz="1766">
              <a:solidFill>
                <a:srgbClr val="542622"/>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76213" y="876471"/>
            <a:ext cx="8532944" cy="853294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DA9"/>
            </a:solidFill>
          </p:spPr>
          <p:txBody>
            <a:bodyPr/>
            <a:lstStyle/>
            <a:p>
              <a:endParaRPr lang="es-CL"/>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70548" y="771409"/>
            <a:ext cx="4112054" cy="667481"/>
            <a:chOff x="0" y="0"/>
            <a:chExt cx="2503650" cy="406400"/>
          </a:xfrm>
        </p:grpSpPr>
        <p:sp>
          <p:nvSpPr>
            <p:cNvPr id="6" name="Freeform 6"/>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txBody>
            <a:bodyPr/>
            <a:lstStyle/>
            <a:p>
              <a:endParaRPr lang="es-CL"/>
            </a:p>
          </p:txBody>
        </p:sp>
        <p:sp>
          <p:nvSpPr>
            <p:cNvPr id="7" name="TextBox 7"/>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931865" y="0"/>
            <a:ext cx="6808334" cy="1105149"/>
            <a:chOff x="0" y="0"/>
            <a:chExt cx="2503650" cy="406400"/>
          </a:xfrm>
        </p:grpSpPr>
        <p:sp>
          <p:nvSpPr>
            <p:cNvPr id="9" name="Freeform 9"/>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10" name="TextBox 10"/>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884240" y="8846996"/>
            <a:ext cx="8871226" cy="1440004"/>
            <a:chOff x="0" y="0"/>
            <a:chExt cx="2503650" cy="406400"/>
          </a:xfrm>
        </p:grpSpPr>
        <p:sp>
          <p:nvSpPr>
            <p:cNvPr id="12" name="Freeform 12"/>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13" name="TextBox 13"/>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2010323" y="3955440"/>
            <a:ext cx="3359871" cy="2108319"/>
          </a:xfrm>
          <a:custGeom>
            <a:avLst/>
            <a:gdLst/>
            <a:ahLst/>
            <a:cxnLst/>
            <a:rect l="l" t="t" r="r" b="b"/>
            <a:pathLst>
              <a:path w="3359871" h="2108319">
                <a:moveTo>
                  <a:pt x="0" y="0"/>
                </a:moveTo>
                <a:lnTo>
                  <a:pt x="3359871" y="0"/>
                </a:lnTo>
                <a:lnTo>
                  <a:pt x="3359871" y="2108319"/>
                </a:lnTo>
                <a:lnTo>
                  <a:pt x="0" y="2108319"/>
                </a:lnTo>
                <a:lnTo>
                  <a:pt x="0" y="0"/>
                </a:lnTo>
                <a:close/>
              </a:path>
            </a:pathLst>
          </a:custGeom>
          <a:blipFill>
            <a:blip r:embed="rId2"/>
            <a:stretch>
              <a:fillRect/>
            </a:stretch>
          </a:blipFill>
        </p:spPr>
        <p:txBody>
          <a:bodyPr/>
          <a:lstStyle/>
          <a:p>
            <a:endParaRPr lang="es-CL"/>
          </a:p>
        </p:txBody>
      </p:sp>
      <p:sp>
        <p:nvSpPr>
          <p:cNvPr id="15" name="TextBox 15"/>
          <p:cNvSpPr txBox="1"/>
          <p:nvPr/>
        </p:nvSpPr>
        <p:spPr>
          <a:xfrm>
            <a:off x="8189436" y="200163"/>
            <a:ext cx="8866564" cy="1028192"/>
          </a:xfrm>
          <a:prstGeom prst="rect">
            <a:avLst/>
          </a:prstGeom>
        </p:spPr>
        <p:txBody>
          <a:bodyPr lIns="0" tIns="0" rIns="0" bIns="0" rtlCol="0" anchor="t">
            <a:spAutoFit/>
          </a:bodyPr>
          <a:lstStyle/>
          <a:p>
            <a:pPr algn="ctr">
              <a:lnSpc>
                <a:spcPts val="8428"/>
              </a:lnSpc>
            </a:pPr>
            <a:r>
              <a:rPr lang="en-US" sz="6020">
                <a:solidFill>
                  <a:srgbClr val="542622"/>
                </a:solidFill>
                <a:latin typeface="Fredoka"/>
                <a:ea typeface="Fredoka"/>
                <a:cs typeface="Fredoka"/>
                <a:sym typeface="Fredoka"/>
              </a:rPr>
              <a:t>Conclusión</a:t>
            </a:r>
          </a:p>
        </p:txBody>
      </p:sp>
      <p:sp>
        <p:nvSpPr>
          <p:cNvPr id="16" name="TextBox 16"/>
          <p:cNvSpPr txBox="1"/>
          <p:nvPr/>
        </p:nvSpPr>
        <p:spPr>
          <a:xfrm>
            <a:off x="8108116" y="1834681"/>
            <a:ext cx="9580603" cy="4315579"/>
          </a:xfrm>
          <a:prstGeom prst="rect">
            <a:avLst/>
          </a:prstGeom>
        </p:spPr>
        <p:txBody>
          <a:bodyPr lIns="0" tIns="0" rIns="0" bIns="0" rtlCol="0" anchor="t">
            <a:spAutoFit/>
          </a:bodyPr>
          <a:lstStyle/>
          <a:p>
            <a:pPr algn="just">
              <a:lnSpc>
                <a:spcPts val="2899"/>
              </a:lnSpc>
            </a:pPr>
            <a:r>
              <a:rPr lang="en-US" sz="1858" spc="37">
                <a:solidFill>
                  <a:srgbClr val="542622"/>
                </a:solidFill>
                <a:latin typeface="Open Sans"/>
                <a:ea typeface="Open Sans"/>
                <a:cs typeface="Open Sans"/>
                <a:sym typeface="Open Sans"/>
              </a:rPr>
              <a:t>MoodMap representa una solución innovadora y basada en datos para abordar el bienestar emocional en entornos organizacionales y educativos. Su implementación permite no solo mejorar la productividad y el desempeño de los usuarios, sino también fomentar una cultura de cuidado y prevención en salud mental.</a:t>
            </a:r>
          </a:p>
          <a:p>
            <a:pPr algn="just">
              <a:lnSpc>
                <a:spcPts val="2899"/>
              </a:lnSpc>
            </a:pPr>
            <a:endParaRPr lang="en-US" sz="1858" spc="37">
              <a:solidFill>
                <a:srgbClr val="542622"/>
              </a:solidFill>
              <a:latin typeface="Open Sans"/>
              <a:ea typeface="Open Sans"/>
              <a:cs typeface="Open Sans"/>
              <a:sym typeface="Open Sans"/>
            </a:endParaRPr>
          </a:p>
          <a:p>
            <a:pPr algn="just">
              <a:lnSpc>
                <a:spcPts val="2899"/>
              </a:lnSpc>
            </a:pPr>
            <a:r>
              <a:rPr lang="en-US" sz="1858" spc="37">
                <a:solidFill>
                  <a:srgbClr val="542622"/>
                </a:solidFill>
                <a:latin typeface="Open Sans"/>
                <a:ea typeface="Open Sans"/>
                <a:cs typeface="Open Sans"/>
                <a:sym typeface="Open Sans"/>
              </a:rPr>
              <a:t>Hoy más que nunca, es fundamental tomar conciencia sobre el impacto de nuestro estado emocional en la vida diaria. La salud mental no debe ser un tema secundario, sino una prioridad. Con herramientas como MoodMap, podemos dar el primer paso hacia un futuro donde el bienestar sea parte esencial de nuestra vida personal y profesional.</a:t>
            </a:r>
          </a:p>
          <a:p>
            <a:pPr algn="just">
              <a:lnSpc>
                <a:spcPts val="2899"/>
              </a:lnSpc>
            </a:pPr>
            <a:endParaRPr lang="en-US" sz="1858" spc="37">
              <a:solidFill>
                <a:srgbClr val="54262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19729" y="830201"/>
            <a:ext cx="4112054" cy="667481"/>
            <a:chOff x="0" y="0"/>
            <a:chExt cx="2503650" cy="406400"/>
          </a:xfrm>
        </p:grpSpPr>
        <p:sp>
          <p:nvSpPr>
            <p:cNvPr id="3" name="Freeform 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4" name="TextBox 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555466" y="-46503"/>
            <a:ext cx="6808334" cy="1105149"/>
            <a:chOff x="0" y="0"/>
            <a:chExt cx="2503650" cy="406400"/>
          </a:xfrm>
        </p:grpSpPr>
        <p:sp>
          <p:nvSpPr>
            <p:cNvPr id="6" name="Freeform 6"/>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7" name="TextBox 7"/>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6884839" y="8713359"/>
            <a:ext cx="4112054" cy="667481"/>
            <a:chOff x="0" y="0"/>
            <a:chExt cx="2503650" cy="406400"/>
          </a:xfrm>
        </p:grpSpPr>
        <p:sp>
          <p:nvSpPr>
            <p:cNvPr id="9" name="Freeform 9"/>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10" name="TextBox 10"/>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5830436" y="9181851"/>
            <a:ext cx="6808334" cy="1105149"/>
            <a:chOff x="0" y="0"/>
            <a:chExt cx="2503650" cy="406400"/>
          </a:xfrm>
        </p:grpSpPr>
        <p:sp>
          <p:nvSpPr>
            <p:cNvPr id="12" name="Freeform 12"/>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13" name="TextBox 13"/>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5505155" y="506071"/>
            <a:ext cx="2107940" cy="3133424"/>
          </a:xfrm>
          <a:custGeom>
            <a:avLst/>
            <a:gdLst/>
            <a:ahLst/>
            <a:cxnLst/>
            <a:rect l="l" t="t" r="r" b="b"/>
            <a:pathLst>
              <a:path w="2107940" h="3133424">
                <a:moveTo>
                  <a:pt x="0" y="0"/>
                </a:moveTo>
                <a:lnTo>
                  <a:pt x="2107940" y="0"/>
                </a:lnTo>
                <a:lnTo>
                  <a:pt x="2107940" y="3133425"/>
                </a:lnTo>
                <a:lnTo>
                  <a:pt x="0" y="31334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15" name="TextBox 15"/>
          <p:cNvSpPr txBox="1"/>
          <p:nvPr/>
        </p:nvSpPr>
        <p:spPr>
          <a:xfrm>
            <a:off x="1192325" y="2513273"/>
            <a:ext cx="13632063" cy="5452325"/>
          </a:xfrm>
          <a:prstGeom prst="rect">
            <a:avLst/>
          </a:prstGeom>
        </p:spPr>
        <p:txBody>
          <a:bodyPr lIns="0" tIns="0" rIns="0" bIns="0" rtlCol="0" anchor="t">
            <a:spAutoFit/>
          </a:bodyPr>
          <a:lstStyle/>
          <a:p>
            <a:pPr algn="just">
              <a:lnSpc>
                <a:spcPts val="3112"/>
              </a:lnSpc>
            </a:pPr>
            <a:r>
              <a:rPr lang="en-US" sz="1995" b="1" spc="39">
                <a:solidFill>
                  <a:srgbClr val="542622"/>
                </a:solidFill>
                <a:latin typeface="Open Sans Bold"/>
                <a:ea typeface="Open Sans Bold"/>
                <a:cs typeface="Open Sans Bold"/>
                <a:sym typeface="Open Sans Bold"/>
              </a:rPr>
              <a:t>MoodMap </a:t>
            </a:r>
            <a:r>
              <a:rPr lang="en-US" sz="1995" spc="39">
                <a:solidFill>
                  <a:srgbClr val="542622"/>
                </a:solidFill>
                <a:latin typeface="Open Sans"/>
                <a:ea typeface="Open Sans"/>
                <a:cs typeface="Open Sans"/>
                <a:sym typeface="Open Sans"/>
              </a:rPr>
              <a:t>surge como una solución innovadora para abordar la creciente preocupación por el bienestar emocional de las personas en entornos organizacionales y educativos. Actualmente, la falta de herramientas efectivas para apoyar el estado emocional de los personas, afecta la capacidad de estas misma para tener un buen desempeño en sus instituciones y/o empresas.</a:t>
            </a:r>
          </a:p>
          <a:p>
            <a:pPr algn="just">
              <a:lnSpc>
                <a:spcPts val="3112"/>
              </a:lnSpc>
            </a:pPr>
            <a:endParaRPr lang="en-US" sz="1995" spc="39">
              <a:solidFill>
                <a:srgbClr val="542622"/>
              </a:solidFill>
              <a:latin typeface="Open Sans"/>
              <a:ea typeface="Open Sans"/>
              <a:cs typeface="Open Sans"/>
              <a:sym typeface="Open Sans"/>
            </a:endParaRPr>
          </a:p>
          <a:p>
            <a:pPr algn="just">
              <a:lnSpc>
                <a:spcPts val="3112"/>
              </a:lnSpc>
            </a:pPr>
            <a:r>
              <a:rPr lang="en-US" sz="1995" spc="39">
                <a:solidFill>
                  <a:srgbClr val="542622"/>
                </a:solidFill>
                <a:latin typeface="Open Sans"/>
                <a:ea typeface="Open Sans"/>
                <a:cs typeface="Open Sans"/>
                <a:sym typeface="Open Sans"/>
              </a:rPr>
              <a:t>La importancia de este problema radica en su impacto directo en la productividad, la salud mental y el rendimiento de los individuos. Identificar y atender el estado anímico de los usuarios permite mejorar la toma de decisiones y generar entornos más saludables y productivos.</a:t>
            </a:r>
          </a:p>
          <a:p>
            <a:pPr algn="just">
              <a:lnSpc>
                <a:spcPts val="3112"/>
              </a:lnSpc>
            </a:pPr>
            <a:endParaRPr lang="en-US" sz="1995" spc="39">
              <a:solidFill>
                <a:srgbClr val="542622"/>
              </a:solidFill>
              <a:latin typeface="Open Sans"/>
              <a:ea typeface="Open Sans"/>
              <a:cs typeface="Open Sans"/>
              <a:sym typeface="Open Sans"/>
            </a:endParaRPr>
          </a:p>
          <a:p>
            <a:pPr algn="just">
              <a:lnSpc>
                <a:spcPts val="3112"/>
              </a:lnSpc>
            </a:pPr>
            <a:r>
              <a:rPr lang="en-US" sz="1995" spc="39">
                <a:solidFill>
                  <a:srgbClr val="542622"/>
                </a:solidFill>
                <a:latin typeface="Open Sans"/>
                <a:ea typeface="Open Sans"/>
                <a:cs typeface="Open Sans"/>
                <a:sym typeface="Open Sans"/>
              </a:rPr>
              <a:t>MoodMap busca apoyar un problema crítico en salud mental: la falta de acceso rápido y efectivo a herramientas de apoyo psicológico.</a:t>
            </a:r>
          </a:p>
          <a:p>
            <a:pPr algn="just">
              <a:lnSpc>
                <a:spcPts val="3112"/>
              </a:lnSpc>
            </a:pPr>
            <a:endParaRPr lang="en-US" sz="1995" spc="39">
              <a:solidFill>
                <a:srgbClr val="542622"/>
              </a:solidFill>
              <a:latin typeface="Open Sans"/>
              <a:ea typeface="Open Sans"/>
              <a:cs typeface="Open Sans"/>
              <a:sym typeface="Open Sans"/>
            </a:endParaRPr>
          </a:p>
          <a:p>
            <a:pPr algn="just">
              <a:lnSpc>
                <a:spcPts val="3112"/>
              </a:lnSpc>
            </a:pPr>
            <a:endParaRPr lang="en-US" sz="1995" spc="39">
              <a:solidFill>
                <a:srgbClr val="542622"/>
              </a:solidFill>
              <a:latin typeface="Open Sans"/>
              <a:ea typeface="Open Sans"/>
              <a:cs typeface="Open Sans"/>
              <a:sym typeface="Open Sans"/>
            </a:endParaRPr>
          </a:p>
          <a:p>
            <a:pPr algn="just">
              <a:lnSpc>
                <a:spcPts val="3112"/>
              </a:lnSpc>
            </a:pPr>
            <a:endParaRPr lang="en-US" sz="1995" spc="39">
              <a:solidFill>
                <a:srgbClr val="542622"/>
              </a:solidFill>
              <a:latin typeface="Open Sans"/>
              <a:ea typeface="Open Sans"/>
              <a:cs typeface="Open Sans"/>
              <a:sym typeface="Open Sans"/>
            </a:endParaRPr>
          </a:p>
        </p:txBody>
      </p:sp>
      <p:sp>
        <p:nvSpPr>
          <p:cNvPr id="16" name="TextBox 16"/>
          <p:cNvSpPr txBox="1"/>
          <p:nvPr/>
        </p:nvSpPr>
        <p:spPr>
          <a:xfrm>
            <a:off x="4445729" y="258955"/>
            <a:ext cx="8866564" cy="1028192"/>
          </a:xfrm>
          <a:prstGeom prst="rect">
            <a:avLst/>
          </a:prstGeom>
        </p:spPr>
        <p:txBody>
          <a:bodyPr lIns="0" tIns="0" rIns="0" bIns="0" rtlCol="0" anchor="t">
            <a:spAutoFit/>
          </a:bodyPr>
          <a:lstStyle/>
          <a:p>
            <a:pPr algn="ctr">
              <a:lnSpc>
                <a:spcPts val="8428"/>
              </a:lnSpc>
            </a:pPr>
            <a:r>
              <a:rPr lang="en-US" sz="6020">
                <a:solidFill>
                  <a:srgbClr val="542622"/>
                </a:solidFill>
                <a:latin typeface="Fredoka"/>
                <a:ea typeface="Fredoka"/>
                <a:cs typeface="Fredoka"/>
                <a:sym typeface="Fredoka"/>
              </a:rPr>
              <a:t>Introducción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17279"/>
            <a:ext cx="16230600" cy="1948367"/>
            <a:chOff x="0" y="0"/>
            <a:chExt cx="2202108" cy="264347"/>
          </a:xfrm>
        </p:grpSpPr>
        <p:sp>
          <p:nvSpPr>
            <p:cNvPr id="3" name="Freeform 3"/>
            <p:cNvSpPr/>
            <p:nvPr/>
          </p:nvSpPr>
          <p:spPr>
            <a:xfrm>
              <a:off x="0" y="0"/>
              <a:ext cx="2202108" cy="264347"/>
            </a:xfrm>
            <a:custGeom>
              <a:avLst/>
              <a:gdLst/>
              <a:ahLst/>
              <a:cxnLst/>
              <a:rect l="l" t="t" r="r" b="b"/>
              <a:pathLst>
                <a:path w="2202108" h="264347">
                  <a:moveTo>
                    <a:pt x="1998908" y="0"/>
                  </a:moveTo>
                  <a:cubicBezTo>
                    <a:pt x="2111132" y="0"/>
                    <a:pt x="2202108" y="59176"/>
                    <a:pt x="2202108" y="132174"/>
                  </a:cubicBezTo>
                  <a:cubicBezTo>
                    <a:pt x="2202108" y="205171"/>
                    <a:pt x="2111132" y="264347"/>
                    <a:pt x="1998908" y="264347"/>
                  </a:cubicBezTo>
                  <a:lnTo>
                    <a:pt x="203200" y="264347"/>
                  </a:lnTo>
                  <a:cubicBezTo>
                    <a:pt x="90976" y="264347"/>
                    <a:pt x="0" y="205171"/>
                    <a:pt x="0" y="132174"/>
                  </a:cubicBezTo>
                  <a:cubicBezTo>
                    <a:pt x="0" y="59176"/>
                    <a:pt x="90976" y="0"/>
                    <a:pt x="203200" y="0"/>
                  </a:cubicBezTo>
                  <a:close/>
                </a:path>
              </a:pathLst>
            </a:custGeom>
            <a:solidFill>
              <a:srgbClr val="FFDDA9"/>
            </a:solidFill>
          </p:spPr>
          <p:txBody>
            <a:bodyPr/>
            <a:lstStyle/>
            <a:p>
              <a:endParaRPr lang="es-CL"/>
            </a:p>
          </p:txBody>
        </p:sp>
        <p:sp>
          <p:nvSpPr>
            <p:cNvPr id="4" name="TextBox 4"/>
            <p:cNvSpPr txBox="1"/>
            <p:nvPr/>
          </p:nvSpPr>
          <p:spPr>
            <a:xfrm>
              <a:off x="0" y="-38100"/>
              <a:ext cx="2202108" cy="30244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773413" y="2176652"/>
            <a:ext cx="14741175" cy="8213884"/>
          </a:xfrm>
          <a:prstGeom prst="rect">
            <a:avLst/>
          </a:prstGeom>
        </p:spPr>
        <p:txBody>
          <a:bodyPr lIns="0" tIns="0" rIns="0" bIns="0" rtlCol="0" anchor="t">
            <a:spAutoFit/>
          </a:bodyPr>
          <a:lstStyle/>
          <a:p>
            <a:pPr algn="just">
              <a:lnSpc>
                <a:spcPts val="2441"/>
              </a:lnSpc>
            </a:pPr>
            <a:r>
              <a:rPr lang="en-US" sz="1743" b="1">
                <a:solidFill>
                  <a:srgbClr val="542622"/>
                </a:solidFill>
                <a:latin typeface="Open Sans Bold"/>
                <a:ea typeface="Open Sans Bold"/>
                <a:cs typeface="Open Sans Bold"/>
                <a:sym typeface="Open Sans Bold"/>
              </a:rPr>
              <a:t>Problema: </a:t>
            </a:r>
          </a:p>
          <a:p>
            <a:pPr algn="just">
              <a:lnSpc>
                <a:spcPts val="2441"/>
              </a:lnSpc>
            </a:pPr>
            <a:r>
              <a:rPr lang="en-US" sz="1743">
                <a:solidFill>
                  <a:srgbClr val="542622"/>
                </a:solidFill>
                <a:latin typeface="Open Sans"/>
                <a:ea typeface="Open Sans"/>
                <a:cs typeface="Open Sans"/>
                <a:sym typeface="Open Sans"/>
              </a:rPr>
              <a:t>En la actualidad, muchas personas enfrentan dificultades emocionales como estrés, ansiedad y otros trastornos mentales sin acceso a herramientas efectivas para gestionarlas. La falta de recursos accesibles y rápidos de apoyo psicológico agrava esta situación, ya que no todas las personas pueden acceder a terapia profesional o tratamientos adecuados debido a barreras económicas, geográficas o de disponibilidad de especialistas.</a:t>
            </a:r>
          </a:p>
          <a:p>
            <a:pPr algn="just">
              <a:lnSpc>
                <a:spcPts val="2441"/>
              </a:lnSpc>
            </a:pPr>
            <a:endParaRPr lang="en-US" sz="1743">
              <a:solidFill>
                <a:srgbClr val="542622"/>
              </a:solidFill>
              <a:latin typeface="Open Sans"/>
              <a:ea typeface="Open Sans"/>
              <a:cs typeface="Open Sans"/>
              <a:sym typeface="Open Sans"/>
            </a:endParaRPr>
          </a:p>
          <a:p>
            <a:pPr algn="just">
              <a:lnSpc>
                <a:spcPts val="2441"/>
              </a:lnSpc>
            </a:pPr>
            <a:r>
              <a:rPr lang="en-US" sz="1743" b="1">
                <a:solidFill>
                  <a:srgbClr val="542622"/>
                </a:solidFill>
                <a:latin typeface="Open Sans Bold"/>
                <a:ea typeface="Open Sans Bold"/>
                <a:cs typeface="Open Sans Bold"/>
                <a:sym typeface="Open Sans Bold"/>
              </a:rPr>
              <a:t>Consecuencias de no atender el problema: Aumento de trastornos psicológicos: </a:t>
            </a:r>
          </a:p>
          <a:p>
            <a:pPr algn="just">
              <a:lnSpc>
                <a:spcPts val="2441"/>
              </a:lnSpc>
            </a:pPr>
            <a:endParaRPr lang="en-US" sz="1743" b="1">
              <a:solidFill>
                <a:srgbClr val="542622"/>
              </a:solidFill>
              <a:latin typeface="Open Sans Bold"/>
              <a:ea typeface="Open Sans Bold"/>
              <a:cs typeface="Open Sans Bold"/>
              <a:sym typeface="Open Sans Bold"/>
            </a:endParaRPr>
          </a:p>
          <a:p>
            <a:pPr marL="376477" lvl="1" indent="-188239" algn="just">
              <a:lnSpc>
                <a:spcPts val="2441"/>
              </a:lnSpc>
              <a:buFont typeface="Arial"/>
              <a:buChar char="•"/>
            </a:pPr>
            <a:r>
              <a:rPr lang="en-US" sz="1743" b="1">
                <a:solidFill>
                  <a:srgbClr val="542622"/>
                </a:solidFill>
                <a:latin typeface="Open Sans Bold"/>
                <a:ea typeface="Open Sans Bold"/>
                <a:cs typeface="Open Sans Bold"/>
                <a:sym typeface="Open Sans Bold"/>
              </a:rPr>
              <a:t>Impacto en la calidad de vida: </a:t>
            </a:r>
            <a:r>
              <a:rPr lang="en-US" sz="1743">
                <a:solidFill>
                  <a:srgbClr val="542622"/>
                </a:solidFill>
                <a:latin typeface="Open Sans"/>
                <a:ea typeface="Open Sans"/>
                <a:cs typeface="Open Sans"/>
                <a:sym typeface="Open Sans"/>
              </a:rPr>
              <a:t>El estrés y la ansiedad sin tratamiento pueden afectar negativamente el bienestar general, reduciendo la calidad del sueño, la concentración y el rendimiento en actividades diarias. </a:t>
            </a:r>
          </a:p>
          <a:p>
            <a:pPr algn="just">
              <a:lnSpc>
                <a:spcPts val="2441"/>
              </a:lnSpc>
            </a:pPr>
            <a:endParaRPr lang="en-US" sz="1743">
              <a:solidFill>
                <a:srgbClr val="542622"/>
              </a:solidFill>
              <a:latin typeface="Open Sans"/>
              <a:ea typeface="Open Sans"/>
              <a:cs typeface="Open Sans"/>
              <a:sym typeface="Open Sans"/>
            </a:endParaRPr>
          </a:p>
          <a:p>
            <a:pPr marL="376477" lvl="1" indent="-188239" algn="just">
              <a:lnSpc>
                <a:spcPts val="2441"/>
              </a:lnSpc>
              <a:buFont typeface="Arial"/>
              <a:buChar char="•"/>
            </a:pPr>
            <a:r>
              <a:rPr lang="en-US" sz="1743" b="1">
                <a:solidFill>
                  <a:srgbClr val="542622"/>
                </a:solidFill>
                <a:latin typeface="Open Sans Bold"/>
                <a:ea typeface="Open Sans Bold"/>
                <a:cs typeface="Open Sans Bold"/>
                <a:sym typeface="Open Sans Bold"/>
              </a:rPr>
              <a:t>Disminución del rendimiento laboral y académico: </a:t>
            </a:r>
            <a:r>
              <a:rPr lang="en-US" sz="1743">
                <a:solidFill>
                  <a:srgbClr val="542622"/>
                </a:solidFill>
                <a:latin typeface="Open Sans"/>
                <a:ea typeface="Open Sans"/>
                <a:cs typeface="Open Sans"/>
                <a:sym typeface="Open Sans"/>
              </a:rPr>
              <a:t>El mal manejo del estrés y la ansiedad puede interferir en la productividad y el desempeño en el trabajo o los estudios.</a:t>
            </a:r>
          </a:p>
          <a:p>
            <a:pPr algn="just">
              <a:lnSpc>
                <a:spcPts val="2441"/>
              </a:lnSpc>
            </a:pPr>
            <a:endParaRPr lang="en-US" sz="1743">
              <a:solidFill>
                <a:srgbClr val="542622"/>
              </a:solidFill>
              <a:latin typeface="Open Sans"/>
              <a:ea typeface="Open Sans"/>
              <a:cs typeface="Open Sans"/>
              <a:sym typeface="Open Sans"/>
            </a:endParaRPr>
          </a:p>
          <a:p>
            <a:pPr marL="376477" lvl="1" indent="-188239" algn="just">
              <a:lnSpc>
                <a:spcPts val="2441"/>
              </a:lnSpc>
              <a:buFont typeface="Arial"/>
              <a:buChar char="•"/>
            </a:pPr>
            <a:r>
              <a:rPr lang="en-US" sz="1743" b="1">
                <a:solidFill>
                  <a:srgbClr val="542622"/>
                </a:solidFill>
                <a:latin typeface="Open Sans Bold"/>
                <a:ea typeface="Open Sans Bold"/>
                <a:cs typeface="Open Sans Bold"/>
                <a:sym typeface="Open Sans Bold"/>
              </a:rPr>
              <a:t> Aislamiento social: </a:t>
            </a:r>
            <a:r>
              <a:rPr lang="en-US" sz="1743">
                <a:solidFill>
                  <a:srgbClr val="542622"/>
                </a:solidFill>
                <a:latin typeface="Open Sans"/>
                <a:ea typeface="Open Sans"/>
                <a:cs typeface="Open Sans"/>
                <a:sym typeface="Open Sans"/>
              </a:rPr>
              <a:t>La acumulación de problemas emocionales no gestionados puede llevar a la evitación de interacciones sociales, afectando las relaciones personales y familiares. </a:t>
            </a:r>
          </a:p>
          <a:p>
            <a:pPr algn="just">
              <a:lnSpc>
                <a:spcPts val="2441"/>
              </a:lnSpc>
            </a:pPr>
            <a:endParaRPr lang="en-US" sz="1743">
              <a:solidFill>
                <a:srgbClr val="542622"/>
              </a:solidFill>
              <a:latin typeface="Open Sans"/>
              <a:ea typeface="Open Sans"/>
              <a:cs typeface="Open Sans"/>
              <a:sym typeface="Open Sans"/>
            </a:endParaRPr>
          </a:p>
          <a:p>
            <a:pPr marL="376477" lvl="1" indent="-188239" algn="just">
              <a:lnSpc>
                <a:spcPts val="2441"/>
              </a:lnSpc>
              <a:buFont typeface="Arial"/>
              <a:buChar char="•"/>
            </a:pPr>
            <a:r>
              <a:rPr lang="en-US" sz="1743" b="1">
                <a:solidFill>
                  <a:srgbClr val="542622"/>
                </a:solidFill>
                <a:latin typeface="Open Sans Bold"/>
                <a:ea typeface="Open Sans Bold"/>
                <a:cs typeface="Open Sans Bold"/>
                <a:sym typeface="Open Sans Bold"/>
              </a:rPr>
              <a:t>Mayor riesgo de crisis emocionales: </a:t>
            </a:r>
            <a:r>
              <a:rPr lang="en-US" sz="1743">
                <a:solidFill>
                  <a:srgbClr val="542622"/>
                </a:solidFill>
                <a:latin typeface="Open Sans"/>
                <a:ea typeface="Open Sans"/>
                <a:cs typeface="Open Sans"/>
                <a:sym typeface="Open Sans"/>
              </a:rPr>
              <a:t>La falta de herramientas para gestionar emociones puede provocar episodios de crisis emocional, que pueden derivar en consecuencias más serias, como conductas autodestructivas.</a:t>
            </a:r>
          </a:p>
          <a:p>
            <a:pPr algn="ctr">
              <a:lnSpc>
                <a:spcPts val="2441"/>
              </a:lnSpc>
            </a:pPr>
            <a:endParaRPr lang="en-US" sz="1743">
              <a:solidFill>
                <a:srgbClr val="542622"/>
              </a:solidFill>
              <a:latin typeface="Open Sans"/>
              <a:ea typeface="Open Sans"/>
              <a:cs typeface="Open Sans"/>
              <a:sym typeface="Open Sans"/>
            </a:endParaRPr>
          </a:p>
          <a:p>
            <a:pPr algn="ctr">
              <a:lnSpc>
                <a:spcPts val="2441"/>
              </a:lnSpc>
            </a:pPr>
            <a:endParaRPr lang="en-US" sz="1743">
              <a:solidFill>
                <a:srgbClr val="542622"/>
              </a:solidFill>
              <a:latin typeface="Open Sans"/>
              <a:ea typeface="Open Sans"/>
              <a:cs typeface="Open Sans"/>
              <a:sym typeface="Open Sans"/>
            </a:endParaRPr>
          </a:p>
          <a:p>
            <a:pPr algn="ctr">
              <a:lnSpc>
                <a:spcPts val="2441"/>
              </a:lnSpc>
            </a:pPr>
            <a:endParaRPr lang="en-US" sz="1743">
              <a:solidFill>
                <a:srgbClr val="542622"/>
              </a:solidFill>
              <a:latin typeface="Open Sans"/>
              <a:ea typeface="Open Sans"/>
              <a:cs typeface="Open Sans"/>
              <a:sym typeface="Open Sans"/>
            </a:endParaRPr>
          </a:p>
          <a:p>
            <a:pPr algn="ctr">
              <a:lnSpc>
                <a:spcPts val="2441"/>
              </a:lnSpc>
            </a:pPr>
            <a:endParaRPr lang="en-US" sz="1743">
              <a:solidFill>
                <a:srgbClr val="542622"/>
              </a:solidFill>
              <a:latin typeface="Open Sans"/>
              <a:ea typeface="Open Sans"/>
              <a:cs typeface="Open Sans"/>
              <a:sym typeface="Open Sans"/>
            </a:endParaRPr>
          </a:p>
          <a:p>
            <a:pPr algn="ctr">
              <a:lnSpc>
                <a:spcPts val="2441"/>
              </a:lnSpc>
            </a:pPr>
            <a:endParaRPr lang="en-US" sz="1743">
              <a:solidFill>
                <a:srgbClr val="542622"/>
              </a:solidFill>
              <a:latin typeface="Open Sans"/>
              <a:ea typeface="Open Sans"/>
              <a:cs typeface="Open Sans"/>
              <a:sym typeface="Open Sans"/>
            </a:endParaRPr>
          </a:p>
          <a:p>
            <a:pPr algn="ctr">
              <a:lnSpc>
                <a:spcPts val="2441"/>
              </a:lnSpc>
            </a:pPr>
            <a:endParaRPr lang="en-US" sz="1743">
              <a:solidFill>
                <a:srgbClr val="542622"/>
              </a:solidFill>
              <a:latin typeface="Open Sans"/>
              <a:ea typeface="Open Sans"/>
              <a:cs typeface="Open Sans"/>
              <a:sym typeface="Open Sans"/>
            </a:endParaRPr>
          </a:p>
          <a:p>
            <a:pPr algn="ctr">
              <a:lnSpc>
                <a:spcPts val="2441"/>
              </a:lnSpc>
            </a:pPr>
            <a:endParaRPr lang="en-US" sz="1743">
              <a:solidFill>
                <a:srgbClr val="542622"/>
              </a:solidFill>
              <a:latin typeface="Open Sans"/>
              <a:ea typeface="Open Sans"/>
              <a:cs typeface="Open Sans"/>
              <a:sym typeface="Open Sans"/>
            </a:endParaRPr>
          </a:p>
          <a:p>
            <a:pPr algn="ctr">
              <a:lnSpc>
                <a:spcPts val="2441"/>
              </a:lnSpc>
            </a:pPr>
            <a:endParaRPr lang="en-US" sz="1743">
              <a:solidFill>
                <a:srgbClr val="542622"/>
              </a:solidFill>
              <a:latin typeface="Open Sans"/>
              <a:ea typeface="Open Sans"/>
              <a:cs typeface="Open Sans"/>
              <a:sym typeface="Open Sans"/>
            </a:endParaRPr>
          </a:p>
        </p:txBody>
      </p:sp>
      <p:sp>
        <p:nvSpPr>
          <p:cNvPr id="6" name="Freeform 6"/>
          <p:cNvSpPr/>
          <p:nvPr/>
        </p:nvSpPr>
        <p:spPr>
          <a:xfrm>
            <a:off x="8243805" y="8300646"/>
            <a:ext cx="1800389" cy="1915308"/>
          </a:xfrm>
          <a:custGeom>
            <a:avLst/>
            <a:gdLst/>
            <a:ahLst/>
            <a:cxnLst/>
            <a:rect l="l" t="t" r="r" b="b"/>
            <a:pathLst>
              <a:path w="1800389" h="1915308">
                <a:moveTo>
                  <a:pt x="0" y="0"/>
                </a:moveTo>
                <a:lnTo>
                  <a:pt x="1800390" y="0"/>
                </a:lnTo>
                <a:lnTo>
                  <a:pt x="1800390" y="1915308"/>
                </a:lnTo>
                <a:lnTo>
                  <a:pt x="0" y="1915308"/>
                </a:lnTo>
                <a:lnTo>
                  <a:pt x="0" y="0"/>
                </a:lnTo>
                <a:close/>
              </a:path>
            </a:pathLst>
          </a:custGeom>
          <a:blipFill>
            <a:blip r:embed="rId2"/>
            <a:stretch>
              <a:fillRect/>
            </a:stretch>
          </a:blipFill>
        </p:spPr>
        <p:txBody>
          <a:bodyPr/>
          <a:lstStyle/>
          <a:p>
            <a:endParaRPr lang="es-CL"/>
          </a:p>
        </p:txBody>
      </p:sp>
      <p:sp>
        <p:nvSpPr>
          <p:cNvPr id="7" name="TextBox 7"/>
          <p:cNvSpPr txBox="1"/>
          <p:nvPr/>
        </p:nvSpPr>
        <p:spPr>
          <a:xfrm>
            <a:off x="2567444" y="457454"/>
            <a:ext cx="13770131" cy="1028192"/>
          </a:xfrm>
          <a:prstGeom prst="rect">
            <a:avLst/>
          </a:prstGeom>
        </p:spPr>
        <p:txBody>
          <a:bodyPr lIns="0" tIns="0" rIns="0" bIns="0" rtlCol="0" anchor="t">
            <a:spAutoFit/>
          </a:bodyPr>
          <a:lstStyle/>
          <a:p>
            <a:pPr algn="ctr">
              <a:lnSpc>
                <a:spcPts val="8428"/>
              </a:lnSpc>
            </a:pPr>
            <a:r>
              <a:rPr lang="en-US" sz="6020">
                <a:solidFill>
                  <a:srgbClr val="542622"/>
                </a:solidFill>
                <a:latin typeface="Fredoka"/>
                <a:ea typeface="Fredoka"/>
                <a:cs typeface="Fredoka"/>
                <a:sym typeface="Fredoka"/>
              </a:rPr>
              <a:t>Problemas/Consecuencias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40884" y="208801"/>
            <a:ext cx="9206232" cy="2096073"/>
          </a:xfrm>
          <a:prstGeom prst="rect">
            <a:avLst/>
          </a:prstGeom>
        </p:spPr>
        <p:txBody>
          <a:bodyPr lIns="0" tIns="0" rIns="0" bIns="0" rtlCol="0" anchor="t">
            <a:spAutoFit/>
          </a:bodyPr>
          <a:lstStyle/>
          <a:p>
            <a:pPr algn="ctr">
              <a:lnSpc>
                <a:spcPts val="8426"/>
              </a:lnSpc>
            </a:pPr>
            <a:r>
              <a:rPr lang="en-US" sz="6019" dirty="0" err="1">
                <a:solidFill>
                  <a:srgbClr val="542622"/>
                </a:solidFill>
                <a:latin typeface="Fredoka"/>
                <a:ea typeface="Fredoka"/>
                <a:cs typeface="Fredoka"/>
                <a:sym typeface="Fredoka"/>
              </a:rPr>
              <a:t>Solución</a:t>
            </a:r>
            <a:r>
              <a:rPr lang="en-US" sz="6019" dirty="0">
                <a:solidFill>
                  <a:srgbClr val="542622"/>
                </a:solidFill>
                <a:latin typeface="Fredoka"/>
                <a:ea typeface="Fredoka"/>
                <a:cs typeface="Fredoka"/>
                <a:sym typeface="Fredoka"/>
              </a:rPr>
              <a:t> </a:t>
            </a:r>
            <a:r>
              <a:rPr lang="en-US" sz="6019" dirty="0" err="1">
                <a:solidFill>
                  <a:srgbClr val="542622"/>
                </a:solidFill>
                <a:latin typeface="Fredoka"/>
                <a:ea typeface="Fredoka"/>
                <a:cs typeface="Fredoka"/>
                <a:sym typeface="Fredoka"/>
              </a:rPr>
              <a:t>Propuesta</a:t>
            </a:r>
            <a:endParaRPr lang="en-US" sz="6019" dirty="0">
              <a:solidFill>
                <a:srgbClr val="542622"/>
              </a:solidFill>
              <a:latin typeface="Fredoka"/>
              <a:ea typeface="Fredoka"/>
              <a:cs typeface="Fredoka"/>
              <a:sym typeface="Fredoka"/>
            </a:endParaRPr>
          </a:p>
          <a:p>
            <a:pPr algn="ctr">
              <a:lnSpc>
                <a:spcPts val="8426"/>
              </a:lnSpc>
            </a:pPr>
            <a:endParaRPr lang="en-US" sz="6019" dirty="0">
              <a:solidFill>
                <a:srgbClr val="542622"/>
              </a:solidFill>
              <a:latin typeface="Fredoka"/>
              <a:ea typeface="Fredoka"/>
              <a:cs typeface="Fredoka"/>
              <a:sym typeface="Fredoka"/>
            </a:endParaRPr>
          </a:p>
        </p:txBody>
      </p:sp>
      <p:grpSp>
        <p:nvGrpSpPr>
          <p:cNvPr id="3" name="Group 3"/>
          <p:cNvGrpSpPr/>
          <p:nvPr/>
        </p:nvGrpSpPr>
        <p:grpSpPr>
          <a:xfrm>
            <a:off x="16758541" y="830201"/>
            <a:ext cx="4112054" cy="667481"/>
            <a:chOff x="0" y="0"/>
            <a:chExt cx="2503650" cy="406400"/>
          </a:xfrm>
        </p:grpSpPr>
        <p:sp>
          <p:nvSpPr>
            <p:cNvPr id="4" name="Freeform 4"/>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5" name="TextBox 5"/>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5710220" y="-46503"/>
            <a:ext cx="6808334" cy="1105149"/>
            <a:chOff x="0" y="0"/>
            <a:chExt cx="2503650" cy="406400"/>
          </a:xfrm>
        </p:grpSpPr>
        <p:sp>
          <p:nvSpPr>
            <p:cNvPr id="7" name="Freeform 7"/>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8" name="TextBox 8"/>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779449" y="8713359"/>
            <a:ext cx="4112054" cy="667481"/>
            <a:chOff x="0" y="0"/>
            <a:chExt cx="2503650" cy="406400"/>
          </a:xfrm>
        </p:grpSpPr>
        <p:sp>
          <p:nvSpPr>
            <p:cNvPr id="10" name="Freeform 10"/>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11" name="TextBox 11"/>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4127589" y="9181851"/>
            <a:ext cx="6808334" cy="1105149"/>
            <a:chOff x="0" y="0"/>
            <a:chExt cx="2503650" cy="406400"/>
          </a:xfrm>
        </p:grpSpPr>
        <p:sp>
          <p:nvSpPr>
            <p:cNvPr id="13" name="Freeform 1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14" name="TextBox 1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261425" y="2069248"/>
            <a:ext cx="18026575" cy="6116392"/>
          </a:xfrm>
          <a:prstGeom prst="rect">
            <a:avLst/>
          </a:prstGeom>
        </p:spPr>
        <p:txBody>
          <a:bodyPr lIns="0" tIns="0" rIns="0" bIns="0" rtlCol="0" anchor="t">
            <a:spAutoFit/>
          </a:bodyPr>
          <a:lstStyle/>
          <a:p>
            <a:pPr algn="l">
              <a:lnSpc>
                <a:spcPts val="2551"/>
              </a:lnSpc>
              <a:spcBef>
                <a:spcPct val="0"/>
              </a:spcBef>
            </a:pPr>
            <a:r>
              <a:rPr lang="en-US" sz="1822" dirty="0" err="1">
                <a:solidFill>
                  <a:srgbClr val="542622"/>
                </a:solidFill>
                <a:latin typeface="Open Sans Light"/>
                <a:ea typeface="Open Sans Light"/>
                <a:cs typeface="Open Sans Light"/>
                <a:sym typeface="Open Sans Light"/>
              </a:rPr>
              <a:t>MoodMap</a:t>
            </a:r>
            <a:r>
              <a:rPr lang="en-US" sz="1822" dirty="0">
                <a:solidFill>
                  <a:srgbClr val="542622"/>
                </a:solidFill>
                <a:latin typeface="Open Sans Light"/>
                <a:ea typeface="Open Sans Light"/>
                <a:cs typeface="Open Sans Light"/>
                <a:sym typeface="Open Sans Light"/>
              </a:rPr>
              <a:t> es </a:t>
            </a:r>
            <a:r>
              <a:rPr lang="en-US" sz="1822" dirty="0" err="1">
                <a:solidFill>
                  <a:srgbClr val="542622"/>
                </a:solidFill>
                <a:latin typeface="Open Sans Light"/>
                <a:ea typeface="Open Sans Light"/>
                <a:cs typeface="Open Sans Light"/>
                <a:sym typeface="Open Sans Light"/>
              </a:rPr>
              <a:t>una</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aplicación</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móvil</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diseñada</a:t>
            </a:r>
            <a:r>
              <a:rPr lang="en-US" sz="1822" dirty="0">
                <a:solidFill>
                  <a:srgbClr val="542622"/>
                </a:solidFill>
                <a:latin typeface="Open Sans Light"/>
                <a:ea typeface="Open Sans Light"/>
                <a:cs typeface="Open Sans Light"/>
                <a:sym typeface="Open Sans Light"/>
              </a:rPr>
              <a:t> para </a:t>
            </a:r>
            <a:r>
              <a:rPr lang="en-US" sz="1822" dirty="0" err="1">
                <a:solidFill>
                  <a:srgbClr val="542622"/>
                </a:solidFill>
                <a:latin typeface="Open Sans Light"/>
                <a:ea typeface="Open Sans Light"/>
                <a:cs typeface="Open Sans Light"/>
                <a:sym typeface="Open Sans Light"/>
              </a:rPr>
              <a:t>brindar</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apoyo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en</a:t>
            </a:r>
            <a:r>
              <a:rPr lang="en-US" sz="1822" dirty="0">
                <a:solidFill>
                  <a:srgbClr val="542622"/>
                </a:solidFill>
                <a:latin typeface="Open Sans Light"/>
                <a:ea typeface="Open Sans Light"/>
                <a:cs typeface="Open Sans Light"/>
                <a:sym typeface="Open Sans Light"/>
              </a:rPr>
              <a:t> la </a:t>
            </a:r>
            <a:r>
              <a:rPr lang="en-US" sz="1822" dirty="0" err="1">
                <a:solidFill>
                  <a:srgbClr val="542622"/>
                </a:solidFill>
                <a:latin typeface="Open Sans Light"/>
                <a:ea typeface="Open Sans Light"/>
                <a:cs typeface="Open Sans Light"/>
                <a:sym typeface="Open Sans Light"/>
              </a:rPr>
              <a:t>gestión</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emocional</a:t>
            </a:r>
            <a:r>
              <a:rPr lang="en-US" sz="1822" dirty="0">
                <a:solidFill>
                  <a:srgbClr val="542622"/>
                </a:solidFill>
                <a:latin typeface="Open Sans Light"/>
                <a:ea typeface="Open Sans Light"/>
                <a:cs typeface="Open Sans Light"/>
                <a:sym typeface="Open Sans Light"/>
              </a:rPr>
              <a:t> a </a:t>
            </a:r>
            <a:r>
              <a:rPr lang="en-US" sz="1822" dirty="0" err="1">
                <a:solidFill>
                  <a:srgbClr val="542622"/>
                </a:solidFill>
                <a:latin typeface="Open Sans Light"/>
                <a:ea typeface="Open Sans Light"/>
                <a:cs typeface="Open Sans Light"/>
                <a:sym typeface="Open Sans Light"/>
              </a:rPr>
              <a:t>través</a:t>
            </a:r>
            <a:r>
              <a:rPr lang="en-US" sz="1822" dirty="0">
                <a:solidFill>
                  <a:srgbClr val="542622"/>
                </a:solidFill>
                <a:latin typeface="Open Sans Light"/>
                <a:ea typeface="Open Sans Light"/>
                <a:cs typeface="Open Sans Light"/>
                <a:sym typeface="Open Sans Light"/>
              </a:rPr>
              <a:t> de </a:t>
            </a:r>
            <a:r>
              <a:rPr lang="en-US" sz="1822" dirty="0" err="1">
                <a:solidFill>
                  <a:srgbClr val="542622"/>
                </a:solidFill>
                <a:latin typeface="Open Sans Light"/>
                <a:ea typeface="Open Sans Light"/>
                <a:cs typeface="Open Sans Light"/>
                <a:sym typeface="Open Sans Light"/>
              </a:rPr>
              <a:t>herramientas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digitales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accesibles</a:t>
            </a:r>
            <a:r>
              <a:rPr lang="en-US" sz="1822" dirty="0">
                <a:solidFill>
                  <a:srgbClr val="542622"/>
                </a:solidFill>
                <a:latin typeface="Open Sans Light"/>
                <a:ea typeface="Open Sans Light"/>
                <a:cs typeface="Open Sans Light"/>
                <a:sym typeface="Open Sans Light"/>
              </a:rPr>
              <a:t> e </a:t>
            </a:r>
            <a:r>
              <a:rPr lang="en-US" sz="1822" dirty="0" err="1">
                <a:solidFill>
                  <a:srgbClr val="542622"/>
                </a:solidFill>
                <a:latin typeface="Open Sans Light"/>
                <a:ea typeface="Open Sans Light"/>
                <a:cs typeface="Open Sans Light"/>
                <a:sym typeface="Open Sans Light"/>
              </a:rPr>
              <a:t>interactivas</a:t>
            </a:r>
            <a:r>
              <a:rPr lang="en-US" sz="1822" dirty="0">
                <a:solidFill>
                  <a:srgbClr val="542622"/>
                </a:solidFill>
                <a:latin typeface="Open Sans Light"/>
                <a:ea typeface="Open Sans Light"/>
                <a:cs typeface="Open Sans Light"/>
                <a:sym typeface="Open Sans Light"/>
              </a:rPr>
              <a:t>. Su </a:t>
            </a:r>
            <a:r>
              <a:rPr lang="en-US" sz="1822" dirty="0" err="1">
                <a:solidFill>
                  <a:srgbClr val="542622"/>
                </a:solidFill>
                <a:latin typeface="Open Sans Light"/>
                <a:ea typeface="Open Sans Light"/>
                <a:cs typeface="Open Sans Light"/>
                <a:sym typeface="Open Sans Light"/>
              </a:rPr>
              <a:t>objetivo</a:t>
            </a:r>
            <a:r>
              <a:rPr lang="en-US" sz="1822" dirty="0">
                <a:solidFill>
                  <a:srgbClr val="542622"/>
                </a:solidFill>
                <a:latin typeface="Open Sans Light"/>
                <a:ea typeface="Open Sans Light"/>
                <a:cs typeface="Open Sans Light"/>
                <a:sym typeface="Open Sans Light"/>
              </a:rPr>
              <a:t> es </a:t>
            </a:r>
            <a:r>
              <a:rPr lang="en-US" sz="1822" dirty="0" err="1">
                <a:solidFill>
                  <a:srgbClr val="542622"/>
                </a:solidFill>
                <a:latin typeface="Open Sans Light"/>
                <a:ea typeface="Open Sans Light"/>
                <a:cs typeface="Open Sans Light"/>
                <a:sym typeface="Open Sans Light"/>
              </a:rPr>
              <a:t>ofrecer</a:t>
            </a:r>
            <a:r>
              <a:rPr lang="en-US" sz="1822" dirty="0">
                <a:solidFill>
                  <a:srgbClr val="542622"/>
                </a:solidFill>
                <a:latin typeface="Open Sans Light"/>
                <a:ea typeface="Open Sans Light"/>
                <a:cs typeface="Open Sans Light"/>
                <a:sym typeface="Open Sans Light"/>
              </a:rPr>
              <a:t> un </a:t>
            </a:r>
            <a:r>
              <a:rPr lang="en-US" sz="1822" dirty="0" err="1">
                <a:solidFill>
                  <a:srgbClr val="542622"/>
                </a:solidFill>
                <a:latin typeface="Open Sans Light"/>
                <a:ea typeface="Open Sans Light"/>
                <a:cs typeface="Open Sans Light"/>
                <a:sym typeface="Open Sans Light"/>
              </a:rPr>
              <a:t>recurso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complementario</a:t>
            </a:r>
            <a:r>
              <a:rPr lang="en-US" sz="1822" dirty="0">
                <a:solidFill>
                  <a:srgbClr val="542622"/>
                </a:solidFill>
                <a:latin typeface="Open Sans Light"/>
                <a:ea typeface="Open Sans Light"/>
                <a:cs typeface="Open Sans Light"/>
                <a:sym typeface="Open Sans Light"/>
              </a:rPr>
              <a:t> para </a:t>
            </a:r>
            <a:r>
              <a:rPr lang="en-US" sz="1822" dirty="0" err="1">
                <a:solidFill>
                  <a:srgbClr val="542622"/>
                </a:solidFill>
                <a:latin typeface="Open Sans Light"/>
                <a:ea typeface="Open Sans Light"/>
                <a:cs typeface="Open Sans Light"/>
                <a:sym typeface="Open Sans Light"/>
              </a:rPr>
              <a:t>quienes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enfrentan</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estrés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ansiedad</a:t>
            </a:r>
            <a:r>
              <a:rPr lang="en-US" sz="1822" dirty="0">
                <a:solidFill>
                  <a:srgbClr val="542622"/>
                </a:solidFill>
                <a:latin typeface="Open Sans Light"/>
                <a:ea typeface="Open Sans Light"/>
                <a:cs typeface="Open Sans Light"/>
                <a:sym typeface="Open Sans Light"/>
              </a:rPr>
              <a:t> u </a:t>
            </a:r>
            <a:r>
              <a:rPr lang="en-US" sz="1822" dirty="0" err="1">
                <a:solidFill>
                  <a:srgbClr val="542622"/>
                </a:solidFill>
                <a:latin typeface="Open Sans Light"/>
                <a:ea typeface="Open Sans Light"/>
                <a:cs typeface="Open Sans Light"/>
                <a:sym typeface="Open Sans Light"/>
              </a:rPr>
              <a:t>otras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dificultades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emocionales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facilitando</a:t>
            </a:r>
            <a:r>
              <a:rPr lang="en-US" sz="1822" dirty="0">
                <a:solidFill>
                  <a:srgbClr val="542622"/>
                </a:solidFill>
                <a:latin typeface="Open Sans Light"/>
                <a:ea typeface="Open Sans Light"/>
                <a:cs typeface="Open Sans Light"/>
                <a:sym typeface="Open Sans Light"/>
              </a:rPr>
              <a:t> la </a:t>
            </a:r>
            <a:r>
              <a:rPr lang="en-US" sz="1822" dirty="0" err="1">
                <a:solidFill>
                  <a:srgbClr val="542622"/>
                </a:solidFill>
                <a:latin typeface="Open Sans Light"/>
                <a:ea typeface="Open Sans Light"/>
                <a:cs typeface="Open Sans Light"/>
                <a:sym typeface="Open Sans Light"/>
              </a:rPr>
              <a:t>autorregulación</a:t>
            </a:r>
            <a:r>
              <a:rPr lang="en-US" sz="1822" dirty="0">
                <a:solidFill>
                  <a:srgbClr val="542622"/>
                </a:solidFill>
                <a:latin typeface="Open Sans Light"/>
                <a:ea typeface="Open Sans Light"/>
                <a:cs typeface="Open Sans Light"/>
                <a:sym typeface="Open Sans Light"/>
              </a:rPr>
              <a:t> y </a:t>
            </a:r>
            <a:r>
              <a:rPr lang="en-US" sz="1822" dirty="0" err="1">
                <a:solidFill>
                  <a:srgbClr val="542622"/>
                </a:solidFill>
                <a:latin typeface="Open Sans Light"/>
                <a:ea typeface="Open Sans Light"/>
                <a:cs typeface="Open Sans Light"/>
                <a:sym typeface="Open Sans Light"/>
              </a:rPr>
              <a:t>el</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bienestar</a:t>
            </a:r>
            <a:r>
              <a:rPr lang="en-US" sz="1822" dirty="0">
                <a:solidFill>
                  <a:srgbClr val="542622"/>
                </a:solidFill>
                <a:latin typeface="Open Sans Light"/>
                <a:ea typeface="Open Sans Light"/>
                <a:cs typeface="Open Sans Light"/>
                <a:sym typeface="Open Sans Light"/>
              </a:rPr>
              <a:t> mental.</a:t>
            </a:r>
          </a:p>
          <a:p>
            <a:pPr algn="l">
              <a:lnSpc>
                <a:spcPts val="2411"/>
              </a:lnSpc>
              <a:spcBef>
                <a:spcPct val="0"/>
              </a:spcBef>
            </a:pPr>
            <a:endParaRPr lang="en-US" sz="1822" dirty="0">
              <a:solidFill>
                <a:srgbClr val="542622"/>
              </a:solidFill>
              <a:latin typeface="Open Sans Light"/>
              <a:ea typeface="Open Sans Light"/>
              <a:cs typeface="Open Sans Light"/>
              <a:sym typeface="Open Sans Light"/>
            </a:endParaRPr>
          </a:p>
          <a:p>
            <a:pPr algn="l">
              <a:lnSpc>
                <a:spcPts val="2551"/>
              </a:lnSpc>
              <a:spcBef>
                <a:spcPct val="0"/>
              </a:spcBef>
            </a:pPr>
            <a:r>
              <a:rPr lang="en-US" sz="1822" b="1" dirty="0" err="1">
                <a:solidFill>
                  <a:srgbClr val="542622"/>
                </a:solidFill>
                <a:latin typeface="Open Sans Bold"/>
                <a:ea typeface="Open Sans Bold"/>
                <a:cs typeface="Open Sans Bold"/>
                <a:sym typeface="Open Sans Bold"/>
              </a:rPr>
              <a:t>MoodMap</a:t>
            </a:r>
            <a:r>
              <a:rPr lang="en-US" sz="1822" b="1" dirty="0">
                <a:solidFill>
                  <a:srgbClr val="542622"/>
                </a:solidFill>
                <a:latin typeface="Open Sans Bold"/>
                <a:ea typeface="Open Sans Bold"/>
                <a:cs typeface="Open Sans Bold"/>
                <a:sym typeface="Open Sans Bold"/>
              </a:rPr>
              <a:t> </a:t>
            </a:r>
            <a:r>
              <a:rPr lang="en-US" sz="1822" b="1" dirty="0" err="1">
                <a:solidFill>
                  <a:srgbClr val="542622"/>
                </a:solidFill>
                <a:latin typeface="Open Sans Bold"/>
                <a:ea typeface="Open Sans Bold"/>
                <a:cs typeface="Open Sans Bold"/>
                <a:sym typeface="Open Sans Bold"/>
              </a:rPr>
              <a:t>cuenta</a:t>
            </a:r>
            <a:r>
              <a:rPr lang="en-US" sz="1822" b="1" dirty="0">
                <a:solidFill>
                  <a:srgbClr val="542622"/>
                </a:solidFill>
                <a:latin typeface="Open Sans Bold"/>
                <a:ea typeface="Open Sans Bold"/>
                <a:cs typeface="Open Sans Bold"/>
                <a:sym typeface="Open Sans Bold"/>
              </a:rPr>
              <a:t> con dos </a:t>
            </a:r>
            <a:r>
              <a:rPr lang="en-US" sz="1822" b="1" dirty="0" err="1">
                <a:solidFill>
                  <a:srgbClr val="542622"/>
                </a:solidFill>
                <a:latin typeface="Open Sans Bold"/>
                <a:ea typeface="Open Sans Bold"/>
                <a:cs typeface="Open Sans Bold"/>
                <a:sym typeface="Open Sans Bold"/>
              </a:rPr>
              <a:t>funciones</a:t>
            </a:r>
            <a:r>
              <a:rPr lang="en-US" sz="1822" b="1" dirty="0">
                <a:solidFill>
                  <a:srgbClr val="542622"/>
                </a:solidFill>
                <a:latin typeface="Open Sans Bold"/>
                <a:ea typeface="Open Sans Bold"/>
                <a:cs typeface="Open Sans Bold"/>
                <a:sym typeface="Open Sans Bold"/>
              </a:rPr>
              <a:t> </a:t>
            </a:r>
            <a:r>
              <a:rPr lang="en-US" sz="1822" b="1" dirty="0" err="1">
                <a:solidFill>
                  <a:srgbClr val="542622"/>
                </a:solidFill>
                <a:latin typeface="Open Sans Bold"/>
                <a:ea typeface="Open Sans Bold"/>
                <a:cs typeface="Open Sans Bold"/>
                <a:sym typeface="Open Sans Bold"/>
              </a:rPr>
              <a:t>principales</a:t>
            </a:r>
            <a:r>
              <a:rPr lang="en-US" sz="1822" b="1" dirty="0">
                <a:solidFill>
                  <a:srgbClr val="542622"/>
                </a:solidFill>
                <a:latin typeface="Open Sans Bold"/>
                <a:ea typeface="Open Sans Bold"/>
                <a:cs typeface="Open Sans Bold"/>
                <a:sym typeface="Open Sans Bold"/>
              </a:rPr>
              <a:t>:</a:t>
            </a:r>
          </a:p>
          <a:p>
            <a:pPr algn="l">
              <a:lnSpc>
                <a:spcPts val="2551"/>
              </a:lnSpc>
              <a:spcBef>
                <a:spcPct val="0"/>
              </a:spcBef>
            </a:pPr>
            <a:endParaRPr lang="en-US" sz="1822" b="1" dirty="0">
              <a:solidFill>
                <a:srgbClr val="542622"/>
              </a:solidFill>
              <a:latin typeface="Open Sans Bold"/>
              <a:ea typeface="Open Sans Bold"/>
              <a:cs typeface="Open Sans Bold"/>
              <a:sym typeface="Open Sans Bold"/>
            </a:endParaRPr>
          </a:p>
          <a:p>
            <a:pPr algn="l">
              <a:lnSpc>
                <a:spcPts val="2551"/>
              </a:lnSpc>
              <a:spcBef>
                <a:spcPct val="0"/>
              </a:spcBef>
            </a:pPr>
            <a:r>
              <a:rPr lang="en-US" sz="1822" b="1" dirty="0" err="1">
                <a:solidFill>
                  <a:srgbClr val="542622"/>
                </a:solidFill>
                <a:latin typeface="Open Sans Bold"/>
                <a:ea typeface="Open Sans Bold"/>
                <a:cs typeface="Open Sans Bold"/>
                <a:sym typeface="Open Sans Bold"/>
              </a:rPr>
              <a:t>Registro</a:t>
            </a:r>
            <a:r>
              <a:rPr lang="en-US" sz="1822" b="1" dirty="0">
                <a:solidFill>
                  <a:srgbClr val="542622"/>
                </a:solidFill>
                <a:latin typeface="Open Sans Bold"/>
                <a:ea typeface="Open Sans Bold"/>
                <a:cs typeface="Open Sans Bold"/>
                <a:sym typeface="Open Sans Bold"/>
              </a:rPr>
              <a:t> </a:t>
            </a:r>
            <a:r>
              <a:rPr lang="en-US" sz="1822" b="1" dirty="0" err="1">
                <a:solidFill>
                  <a:srgbClr val="542622"/>
                </a:solidFill>
                <a:latin typeface="Open Sans Bold"/>
                <a:ea typeface="Open Sans Bold"/>
                <a:cs typeface="Open Sans Bold"/>
                <a:sym typeface="Open Sans Bold"/>
              </a:rPr>
              <a:t>Emocional</a:t>
            </a:r>
            <a:r>
              <a:rPr lang="en-US" sz="1822" b="1" dirty="0">
                <a:solidFill>
                  <a:srgbClr val="542622"/>
                </a:solidFill>
                <a:latin typeface="Open Sans Bold"/>
                <a:ea typeface="Open Sans Bold"/>
                <a:cs typeface="Open Sans Bold"/>
                <a:sym typeface="Open Sans Bold"/>
              </a:rPr>
              <a:t> </a:t>
            </a:r>
            <a:r>
              <a:rPr lang="en-US" sz="1822" b="1" dirty="0" err="1">
                <a:solidFill>
                  <a:srgbClr val="542622"/>
                </a:solidFill>
                <a:latin typeface="Open Sans Bold"/>
                <a:ea typeface="Open Sans Bold"/>
                <a:cs typeface="Open Sans Bold"/>
                <a:sym typeface="Open Sans Bold"/>
              </a:rPr>
              <a:t>Inteligente</a:t>
            </a:r>
            <a:r>
              <a:rPr lang="en-US" sz="1822" b="1" dirty="0">
                <a:solidFill>
                  <a:srgbClr val="542622"/>
                </a:solidFill>
                <a:latin typeface="Open Sans Bold"/>
                <a:ea typeface="Open Sans Bold"/>
                <a:cs typeface="Open Sans Bold"/>
                <a:sym typeface="Open Sans Bold"/>
              </a:rPr>
              <a:t>:</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Permite</a:t>
            </a:r>
            <a:r>
              <a:rPr lang="en-US" sz="1822" dirty="0">
                <a:solidFill>
                  <a:srgbClr val="542622"/>
                </a:solidFill>
                <a:latin typeface="Open Sans Light"/>
                <a:ea typeface="Open Sans Light"/>
                <a:cs typeface="Open Sans Light"/>
                <a:sym typeface="Open Sans Light"/>
              </a:rPr>
              <a:t> a </a:t>
            </a:r>
            <a:r>
              <a:rPr lang="en-US" sz="1822" dirty="0" err="1">
                <a:solidFill>
                  <a:srgbClr val="542622"/>
                </a:solidFill>
                <a:latin typeface="Open Sans Light"/>
                <a:ea typeface="Open Sans Light"/>
                <a:cs typeface="Open Sans Light"/>
                <a:sym typeface="Open Sans Light"/>
              </a:rPr>
              <a:t>los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usuarios</a:t>
            </a:r>
            <a:r>
              <a:rPr lang="en-US" sz="1822" dirty="0">
                <a:solidFill>
                  <a:srgbClr val="542622"/>
                </a:solidFill>
                <a:latin typeface="Open Sans Light"/>
                <a:ea typeface="Open Sans Light"/>
                <a:cs typeface="Open Sans Light"/>
                <a:sym typeface="Open Sans Light"/>
              </a:rPr>
              <a:t> registrar </a:t>
            </a:r>
            <a:r>
              <a:rPr lang="en-US" sz="1822" dirty="0" err="1">
                <a:solidFill>
                  <a:srgbClr val="542622"/>
                </a:solidFill>
                <a:latin typeface="Open Sans Light"/>
                <a:ea typeface="Open Sans Light"/>
                <a:cs typeface="Open Sans Light"/>
                <a:sym typeface="Open Sans Light"/>
              </a:rPr>
              <a:t>su</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estado</a:t>
            </a:r>
            <a:r>
              <a:rPr lang="en-US" sz="1822" dirty="0">
                <a:solidFill>
                  <a:srgbClr val="542622"/>
                </a:solidFill>
                <a:latin typeface="Open Sans Light"/>
                <a:ea typeface="Open Sans Light"/>
                <a:cs typeface="Open Sans Light"/>
                <a:sym typeface="Open Sans Light"/>
              </a:rPr>
              <a:t> de </a:t>
            </a:r>
            <a:r>
              <a:rPr lang="en-US" sz="1822" dirty="0" err="1">
                <a:solidFill>
                  <a:srgbClr val="542622"/>
                </a:solidFill>
                <a:latin typeface="Open Sans Light"/>
                <a:ea typeface="Open Sans Light"/>
                <a:cs typeface="Open Sans Light"/>
                <a:sym typeface="Open Sans Light"/>
              </a:rPr>
              <a:t>ánimo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diariamente</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identificando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patrones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emocionales</a:t>
            </a:r>
            <a:r>
              <a:rPr lang="en-US" sz="1822" dirty="0">
                <a:solidFill>
                  <a:srgbClr val="542622"/>
                </a:solidFill>
                <a:latin typeface="Open Sans Light"/>
                <a:ea typeface="Open Sans Light"/>
                <a:cs typeface="Open Sans Light"/>
                <a:sym typeface="Open Sans Light"/>
              </a:rPr>
              <a:t> y </a:t>
            </a:r>
            <a:r>
              <a:rPr lang="en-US" sz="1822" dirty="0" err="1">
                <a:solidFill>
                  <a:srgbClr val="542622"/>
                </a:solidFill>
                <a:latin typeface="Open Sans Light"/>
                <a:ea typeface="Open Sans Light"/>
                <a:cs typeface="Open Sans Light"/>
                <a:sym typeface="Open Sans Light"/>
              </a:rPr>
              <a:t>proporcionando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recomendaciones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personalizadas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Estas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sugerencias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incluyen</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técnicas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como</a:t>
            </a:r>
            <a:r>
              <a:rPr lang="en-US" sz="1822" dirty="0">
                <a:solidFill>
                  <a:srgbClr val="542622"/>
                </a:solidFill>
                <a:latin typeface="Open Sans Light"/>
                <a:ea typeface="Open Sans Light"/>
                <a:cs typeface="Open Sans Light"/>
                <a:sym typeface="Open Sans Light"/>
              </a:rPr>
              <a:t> la </a:t>
            </a:r>
            <a:r>
              <a:rPr lang="en-US" sz="1822" dirty="0" err="1">
                <a:solidFill>
                  <a:srgbClr val="542622"/>
                </a:solidFill>
                <a:latin typeface="Open Sans Light"/>
                <a:ea typeface="Open Sans Light"/>
                <a:cs typeface="Open Sans Light"/>
                <a:sym typeface="Open Sans Light"/>
              </a:rPr>
              <a:t>respiración</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diafragmática</a:t>
            </a:r>
            <a:r>
              <a:rPr lang="en-US" sz="1822" dirty="0">
                <a:solidFill>
                  <a:srgbClr val="542622"/>
                </a:solidFill>
                <a:latin typeface="Open Sans Light"/>
                <a:ea typeface="Open Sans Light"/>
                <a:cs typeface="Open Sans Light"/>
                <a:sym typeface="Open Sans Light"/>
              </a:rPr>
              <a:t>, la </a:t>
            </a:r>
            <a:r>
              <a:rPr lang="en-US" sz="1822" dirty="0" err="1">
                <a:solidFill>
                  <a:srgbClr val="542622"/>
                </a:solidFill>
                <a:latin typeface="Open Sans Light"/>
                <a:ea typeface="Open Sans Light"/>
                <a:cs typeface="Open Sans Light"/>
                <a:sym typeface="Open Sans Light"/>
              </a:rPr>
              <a:t>relajación</a:t>
            </a:r>
            <a:r>
              <a:rPr lang="en-US" sz="1822" dirty="0">
                <a:solidFill>
                  <a:srgbClr val="542622"/>
                </a:solidFill>
                <a:latin typeface="Open Sans Light"/>
                <a:ea typeface="Open Sans Light"/>
                <a:cs typeface="Open Sans Light"/>
                <a:sym typeface="Open Sans Light"/>
              </a:rPr>
              <a:t> muscular </a:t>
            </a:r>
            <a:r>
              <a:rPr lang="en-US" sz="1822" dirty="0" err="1">
                <a:solidFill>
                  <a:srgbClr val="542622"/>
                </a:solidFill>
                <a:latin typeface="Open Sans Light"/>
                <a:ea typeface="Open Sans Light"/>
                <a:cs typeface="Open Sans Light"/>
                <a:sym typeface="Open Sans Light"/>
              </a:rPr>
              <a:t>progresiva</a:t>
            </a:r>
            <a:r>
              <a:rPr lang="en-US" sz="1822" dirty="0">
                <a:solidFill>
                  <a:srgbClr val="542622"/>
                </a:solidFill>
                <a:latin typeface="Open Sans Light"/>
                <a:ea typeface="Open Sans Light"/>
                <a:cs typeface="Open Sans Light"/>
                <a:sym typeface="Open Sans Light"/>
              </a:rPr>
              <a:t> y la </a:t>
            </a:r>
            <a:r>
              <a:rPr lang="en-US" sz="1822" dirty="0" err="1">
                <a:solidFill>
                  <a:srgbClr val="542622"/>
                </a:solidFill>
                <a:latin typeface="Open Sans Light"/>
                <a:ea typeface="Open Sans Light"/>
                <a:cs typeface="Open Sans Light"/>
                <a:sym typeface="Open Sans Light"/>
              </a:rPr>
              <a:t>meditación</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guiada</a:t>
            </a:r>
            <a:r>
              <a:rPr lang="en-US" sz="1822" dirty="0">
                <a:solidFill>
                  <a:srgbClr val="542622"/>
                </a:solidFill>
                <a:latin typeface="Open Sans Light"/>
                <a:ea typeface="Open Sans Light"/>
                <a:cs typeface="Open Sans Light"/>
                <a:sym typeface="Open Sans Light"/>
              </a:rPr>
              <a:t>. </a:t>
            </a:r>
          </a:p>
          <a:p>
            <a:pPr algn="l">
              <a:lnSpc>
                <a:spcPts val="2551"/>
              </a:lnSpc>
              <a:spcBef>
                <a:spcPct val="0"/>
              </a:spcBef>
            </a:pPr>
            <a:endParaRPr lang="en-US" sz="1822" dirty="0">
              <a:solidFill>
                <a:srgbClr val="542622"/>
              </a:solidFill>
              <a:latin typeface="Open Sans Light"/>
              <a:ea typeface="Open Sans Light"/>
              <a:cs typeface="Open Sans Light"/>
              <a:sym typeface="Open Sans Light"/>
            </a:endParaRPr>
          </a:p>
          <a:p>
            <a:pPr algn="l">
              <a:lnSpc>
                <a:spcPts val="2551"/>
              </a:lnSpc>
              <a:spcBef>
                <a:spcPct val="0"/>
              </a:spcBef>
            </a:pPr>
            <a:r>
              <a:rPr lang="en-US" sz="1822" b="1" dirty="0">
                <a:solidFill>
                  <a:srgbClr val="542622"/>
                </a:solidFill>
                <a:latin typeface="Open Sans Bold"/>
                <a:ea typeface="Open Sans Bold"/>
                <a:cs typeface="Open Sans Bold"/>
                <a:sym typeface="Open Sans Bold"/>
              </a:rPr>
              <a:t>Chatbot de </a:t>
            </a:r>
            <a:r>
              <a:rPr lang="en-US" sz="1822" b="1" dirty="0" err="1">
                <a:solidFill>
                  <a:srgbClr val="542622"/>
                </a:solidFill>
                <a:latin typeface="Open Sans Bold"/>
                <a:ea typeface="Open Sans Bold"/>
                <a:cs typeface="Open Sans Bold"/>
                <a:sym typeface="Open Sans Bold"/>
              </a:rPr>
              <a:t>Primeros</a:t>
            </a:r>
            <a:r>
              <a:rPr lang="en-US" sz="1822" b="1" dirty="0">
                <a:solidFill>
                  <a:srgbClr val="542622"/>
                </a:solidFill>
                <a:latin typeface="Open Sans Bold"/>
                <a:ea typeface="Open Sans Bold"/>
                <a:cs typeface="Open Sans Bold"/>
                <a:sym typeface="Open Sans Bold"/>
              </a:rPr>
              <a:t> </a:t>
            </a:r>
            <a:r>
              <a:rPr lang="en-US" sz="1822" b="1" dirty="0" err="1">
                <a:solidFill>
                  <a:srgbClr val="542622"/>
                </a:solidFill>
                <a:latin typeface="Open Sans Bold"/>
                <a:ea typeface="Open Sans Bold"/>
                <a:cs typeface="Open Sans Bold"/>
                <a:sym typeface="Open Sans Bold"/>
              </a:rPr>
              <a:t>Auxilios</a:t>
            </a:r>
            <a:r>
              <a:rPr lang="en-US" sz="1822" b="1" dirty="0">
                <a:solidFill>
                  <a:srgbClr val="542622"/>
                </a:solidFill>
                <a:latin typeface="Open Sans Bold"/>
                <a:ea typeface="Open Sans Bold"/>
                <a:cs typeface="Open Sans Bold"/>
                <a:sym typeface="Open Sans Bold"/>
              </a:rPr>
              <a:t> </a:t>
            </a:r>
            <a:r>
              <a:rPr lang="en-US" sz="1822" b="1" dirty="0" err="1">
                <a:solidFill>
                  <a:srgbClr val="542622"/>
                </a:solidFill>
                <a:latin typeface="Open Sans Bold"/>
                <a:ea typeface="Open Sans Bold"/>
                <a:cs typeface="Open Sans Bold"/>
                <a:sym typeface="Open Sans Bold"/>
              </a:rPr>
              <a:t>Psicológicos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Basado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en</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protocolos</a:t>
            </a:r>
            <a:r>
              <a:rPr lang="en-US" sz="1822" dirty="0">
                <a:solidFill>
                  <a:srgbClr val="542622"/>
                </a:solidFill>
                <a:latin typeface="Open Sans Light"/>
                <a:ea typeface="Open Sans Light"/>
                <a:cs typeface="Open Sans Light"/>
                <a:sym typeface="Open Sans Light"/>
              </a:rPr>
              <a:t> de la Organización Mundial de la Salud (OMS), </a:t>
            </a:r>
            <a:r>
              <a:rPr lang="en-US" sz="1822" dirty="0" err="1">
                <a:solidFill>
                  <a:srgbClr val="542622"/>
                </a:solidFill>
                <a:latin typeface="Open Sans Light"/>
                <a:ea typeface="Open Sans Light"/>
                <a:cs typeface="Open Sans Light"/>
                <a:sym typeface="Open Sans Light"/>
              </a:rPr>
              <a:t>ofrece</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apoyo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inmediato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mediante</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ejercicios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específicos</a:t>
            </a:r>
            <a:r>
              <a:rPr lang="en-US" sz="1822" dirty="0">
                <a:solidFill>
                  <a:srgbClr val="542622"/>
                </a:solidFill>
                <a:latin typeface="Open Sans Light"/>
                <a:ea typeface="Open Sans Light"/>
                <a:cs typeface="Open Sans Light"/>
                <a:sym typeface="Open Sans Light"/>
              </a:rPr>
              <a:t> para </a:t>
            </a:r>
            <a:r>
              <a:rPr lang="en-US" sz="1822" dirty="0" err="1">
                <a:solidFill>
                  <a:srgbClr val="542622"/>
                </a:solidFill>
                <a:latin typeface="Open Sans Light"/>
                <a:ea typeface="Open Sans Light"/>
                <a:cs typeface="Open Sans Light"/>
                <a:sym typeface="Open Sans Light"/>
              </a:rPr>
              <a:t>gestionar</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el</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estrés</a:t>
            </a:r>
            <a:r>
              <a:rPr lang="en-US" sz="1822" dirty="0">
                <a:solidFill>
                  <a:srgbClr val="542622"/>
                </a:solidFill>
                <a:latin typeface="Open Sans Light"/>
                <a:ea typeface="Open Sans Light"/>
                <a:cs typeface="Open Sans Light"/>
                <a:sym typeface="Open Sans Light"/>
              </a:rPr>
              <a:t> y la </a:t>
            </a:r>
            <a:r>
              <a:rPr lang="en-US" sz="1822" dirty="0" err="1">
                <a:solidFill>
                  <a:srgbClr val="542622"/>
                </a:solidFill>
                <a:latin typeface="Open Sans Light"/>
                <a:ea typeface="Open Sans Light"/>
                <a:cs typeface="Open Sans Light"/>
                <a:sym typeface="Open Sans Light"/>
              </a:rPr>
              <a:t>ansiedad</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así</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como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estrategias</a:t>
            </a:r>
            <a:r>
              <a:rPr lang="en-US" sz="1822" dirty="0">
                <a:solidFill>
                  <a:srgbClr val="542622"/>
                </a:solidFill>
                <a:latin typeface="Open Sans Light"/>
                <a:ea typeface="Open Sans Light"/>
                <a:cs typeface="Open Sans Light"/>
                <a:sym typeface="Open Sans Light"/>
              </a:rPr>
              <a:t> para </a:t>
            </a:r>
            <a:r>
              <a:rPr lang="en-US" sz="1822" dirty="0" err="1">
                <a:solidFill>
                  <a:srgbClr val="542622"/>
                </a:solidFill>
                <a:latin typeface="Open Sans Light"/>
                <a:ea typeface="Open Sans Light"/>
                <a:cs typeface="Open Sans Light"/>
                <a:sym typeface="Open Sans Light"/>
              </a:rPr>
              <a:t>afrontar</a:t>
            </a:r>
            <a:r>
              <a:rPr lang="en-US" sz="1822" dirty="0">
                <a:solidFill>
                  <a:srgbClr val="542622"/>
                </a:solidFill>
                <a:latin typeface="Open Sans Light"/>
                <a:ea typeface="Open Sans Light"/>
                <a:cs typeface="Open Sans Light"/>
                <a:sym typeface="Open Sans Light"/>
              </a:rPr>
              <a:t> crisis </a:t>
            </a:r>
            <a:r>
              <a:rPr lang="en-US" sz="1822" dirty="0" err="1">
                <a:solidFill>
                  <a:srgbClr val="542622"/>
                </a:solidFill>
                <a:latin typeface="Open Sans Light"/>
                <a:ea typeface="Open Sans Light"/>
                <a:cs typeface="Open Sans Light"/>
                <a:sym typeface="Open Sans Light"/>
              </a:rPr>
              <a:t>emocionales</a:t>
            </a:r>
            <a:r>
              <a:rPr lang="en-US" sz="1822" dirty="0">
                <a:solidFill>
                  <a:srgbClr val="542622"/>
                </a:solidFill>
                <a:latin typeface="Open Sans Light"/>
                <a:ea typeface="Open Sans Light"/>
                <a:cs typeface="Open Sans Light"/>
                <a:sym typeface="Open Sans Light"/>
              </a:rPr>
              <a:t>.</a:t>
            </a:r>
          </a:p>
          <a:p>
            <a:pPr algn="l">
              <a:lnSpc>
                <a:spcPts val="2551"/>
              </a:lnSpc>
              <a:spcBef>
                <a:spcPct val="0"/>
              </a:spcBef>
            </a:pPr>
            <a:endParaRPr lang="en-US" sz="1822" dirty="0">
              <a:solidFill>
                <a:srgbClr val="542622"/>
              </a:solidFill>
              <a:latin typeface="Open Sans Light"/>
              <a:ea typeface="Open Sans Light"/>
              <a:cs typeface="Open Sans Light"/>
              <a:sym typeface="Open Sans Light"/>
            </a:endParaRPr>
          </a:p>
          <a:p>
            <a:pPr algn="l">
              <a:lnSpc>
                <a:spcPts val="2551"/>
              </a:lnSpc>
              <a:spcBef>
                <a:spcPct val="0"/>
              </a:spcBef>
            </a:pPr>
            <a:r>
              <a:rPr lang="en-US" sz="1822" b="1" dirty="0" err="1">
                <a:solidFill>
                  <a:srgbClr val="542622"/>
                </a:solidFill>
                <a:latin typeface="Open Sans Bold"/>
                <a:ea typeface="Open Sans Bold"/>
                <a:cs typeface="Open Sans Bold"/>
                <a:sym typeface="Open Sans Bold"/>
              </a:rPr>
              <a:t>Beneficios</a:t>
            </a:r>
            <a:r>
              <a:rPr lang="en-US" sz="1822" b="1" dirty="0">
                <a:solidFill>
                  <a:srgbClr val="542622"/>
                </a:solidFill>
                <a:latin typeface="Open Sans Bold"/>
                <a:ea typeface="Open Sans Bold"/>
                <a:cs typeface="Open Sans Bold"/>
                <a:sym typeface="Open Sans Bold"/>
              </a:rPr>
              <a:t> de </a:t>
            </a:r>
            <a:r>
              <a:rPr lang="en-US" sz="1822" b="1" dirty="0" err="1">
                <a:solidFill>
                  <a:srgbClr val="542622"/>
                </a:solidFill>
                <a:latin typeface="Open Sans Bold"/>
                <a:ea typeface="Open Sans Bold"/>
                <a:cs typeface="Open Sans Bold"/>
                <a:sym typeface="Open Sans Bold"/>
              </a:rPr>
              <a:t>MoodMap</a:t>
            </a:r>
            <a:r>
              <a:rPr lang="en-US" sz="1822" b="1" dirty="0">
                <a:solidFill>
                  <a:srgbClr val="542622"/>
                </a:solidFill>
                <a:latin typeface="Open Sans Bold"/>
                <a:ea typeface="Open Sans Bold"/>
                <a:cs typeface="Open Sans Bold"/>
                <a:sym typeface="Open Sans Bold"/>
              </a:rPr>
              <a:t> </a:t>
            </a:r>
          </a:p>
          <a:p>
            <a:pPr algn="l">
              <a:lnSpc>
                <a:spcPts val="2551"/>
              </a:lnSpc>
              <a:spcBef>
                <a:spcPct val="0"/>
              </a:spcBef>
            </a:pPr>
            <a:endParaRPr lang="en-US" sz="1822" b="1" dirty="0">
              <a:solidFill>
                <a:srgbClr val="542622"/>
              </a:solidFill>
              <a:latin typeface="Open Sans Bold"/>
              <a:ea typeface="Open Sans Bold"/>
              <a:cs typeface="Open Sans Bold"/>
              <a:sym typeface="Open Sans Bold"/>
            </a:endParaRPr>
          </a:p>
          <a:p>
            <a:pPr algn="l">
              <a:lnSpc>
                <a:spcPts val="2551"/>
              </a:lnSpc>
              <a:spcBef>
                <a:spcPct val="0"/>
              </a:spcBef>
            </a:pPr>
            <a:r>
              <a:rPr lang="en-US" sz="1822" b="1" dirty="0">
                <a:solidFill>
                  <a:srgbClr val="542622"/>
                </a:solidFill>
                <a:latin typeface="Open Sans Bold"/>
                <a:ea typeface="Open Sans Bold"/>
                <a:cs typeface="Open Sans Bold"/>
                <a:sym typeface="Open Sans Bold"/>
              </a:rPr>
              <a:t>-</a:t>
            </a:r>
            <a:r>
              <a:rPr lang="en-US" sz="1822" b="1" dirty="0" err="1">
                <a:solidFill>
                  <a:srgbClr val="542622"/>
                </a:solidFill>
                <a:latin typeface="Open Sans Bold"/>
                <a:ea typeface="Open Sans Bold"/>
                <a:cs typeface="Open Sans Bold"/>
                <a:sym typeface="Open Sans Bold"/>
              </a:rPr>
              <a:t>Accesibilidad</a:t>
            </a:r>
            <a:r>
              <a:rPr lang="en-US" sz="1822" b="1" dirty="0">
                <a:solidFill>
                  <a:srgbClr val="542622"/>
                </a:solidFill>
                <a:latin typeface="Open Sans Bold"/>
                <a:ea typeface="Open Sans Bold"/>
                <a:cs typeface="Open Sans Bold"/>
                <a:sym typeface="Open Sans Bold"/>
              </a:rPr>
              <a:t> </a:t>
            </a:r>
            <a:r>
              <a:rPr lang="en-US" sz="1822" b="1" dirty="0" err="1">
                <a:solidFill>
                  <a:srgbClr val="542622"/>
                </a:solidFill>
                <a:latin typeface="Open Sans Bold"/>
                <a:ea typeface="Open Sans Bold"/>
                <a:cs typeface="Open Sans Bold"/>
                <a:sym typeface="Open Sans Bold"/>
              </a:rPr>
              <a:t>inmediata</a:t>
            </a:r>
            <a:r>
              <a:rPr lang="en-US" sz="1822" b="1" dirty="0">
                <a:solidFill>
                  <a:srgbClr val="542622"/>
                </a:solidFill>
                <a:latin typeface="Open Sans Bold"/>
                <a:ea typeface="Open Sans Bold"/>
                <a:cs typeface="Open Sans Bold"/>
                <a:sym typeface="Open Sans Bold"/>
              </a:rPr>
              <a:t>:</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Permite</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el</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acceso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rápido</a:t>
            </a:r>
            <a:r>
              <a:rPr lang="en-US" sz="1822" dirty="0">
                <a:solidFill>
                  <a:srgbClr val="542622"/>
                </a:solidFill>
                <a:latin typeface="Open Sans Light"/>
                <a:ea typeface="Open Sans Light"/>
                <a:cs typeface="Open Sans Light"/>
                <a:sym typeface="Open Sans Light"/>
              </a:rPr>
              <a:t> a </a:t>
            </a:r>
            <a:r>
              <a:rPr lang="en-US" sz="1822" dirty="0" err="1">
                <a:solidFill>
                  <a:srgbClr val="542622"/>
                </a:solidFill>
                <a:latin typeface="Open Sans Light"/>
                <a:ea typeface="Open Sans Light"/>
                <a:cs typeface="Open Sans Light"/>
                <a:sym typeface="Open Sans Light"/>
              </a:rPr>
              <a:t>herramientas</a:t>
            </a:r>
            <a:r>
              <a:rPr lang="en-US" sz="1822" dirty="0">
                <a:solidFill>
                  <a:srgbClr val="542622"/>
                </a:solidFill>
                <a:latin typeface="Open Sans Light"/>
                <a:ea typeface="Open Sans Light"/>
                <a:cs typeface="Open Sans Light"/>
                <a:sym typeface="Open Sans Light"/>
              </a:rPr>
              <a:t> de </a:t>
            </a:r>
            <a:r>
              <a:rPr lang="en-US" sz="1822" dirty="0" err="1">
                <a:solidFill>
                  <a:srgbClr val="542622"/>
                </a:solidFill>
                <a:latin typeface="Open Sans Light"/>
                <a:ea typeface="Open Sans Light"/>
                <a:cs typeface="Open Sans Light"/>
                <a:sym typeface="Open Sans Light"/>
              </a:rPr>
              <a:t>apoyo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emocional</a:t>
            </a:r>
            <a:r>
              <a:rPr lang="en-US" sz="1822" dirty="0">
                <a:solidFill>
                  <a:srgbClr val="542622"/>
                </a:solidFill>
                <a:latin typeface="Open Sans Light"/>
                <a:ea typeface="Open Sans Light"/>
                <a:cs typeface="Open Sans Light"/>
                <a:sym typeface="Open Sans Light"/>
              </a:rPr>
              <a:t> sin </a:t>
            </a:r>
            <a:r>
              <a:rPr lang="en-US" sz="1822" dirty="0" err="1">
                <a:solidFill>
                  <a:srgbClr val="542622"/>
                </a:solidFill>
                <a:latin typeface="Open Sans Light"/>
                <a:ea typeface="Open Sans Light"/>
                <a:cs typeface="Open Sans Light"/>
                <a:sym typeface="Open Sans Light"/>
              </a:rPr>
              <a:t>necesidad</a:t>
            </a:r>
            <a:r>
              <a:rPr lang="en-US" sz="1822" dirty="0">
                <a:solidFill>
                  <a:srgbClr val="542622"/>
                </a:solidFill>
                <a:latin typeface="Open Sans Light"/>
                <a:ea typeface="Open Sans Light"/>
                <a:cs typeface="Open Sans Light"/>
                <a:sym typeface="Open Sans Light"/>
              </a:rPr>
              <a:t> de </a:t>
            </a:r>
            <a:r>
              <a:rPr lang="en-US" sz="1822" dirty="0" err="1">
                <a:solidFill>
                  <a:srgbClr val="542622"/>
                </a:solidFill>
                <a:latin typeface="Open Sans Light"/>
                <a:ea typeface="Open Sans Light"/>
                <a:cs typeface="Open Sans Light"/>
                <a:sym typeface="Open Sans Light"/>
              </a:rPr>
              <a:t>una</a:t>
            </a:r>
            <a:r>
              <a:rPr lang="en-US" sz="1822" dirty="0">
                <a:solidFill>
                  <a:srgbClr val="542622"/>
                </a:solidFill>
                <a:latin typeface="Open Sans Light"/>
                <a:ea typeface="Open Sans Light"/>
                <a:cs typeface="Open Sans Light"/>
                <a:sym typeface="Open Sans Light"/>
              </a:rPr>
              <a:t> consulta </a:t>
            </a:r>
            <a:r>
              <a:rPr lang="en-US" sz="1822" dirty="0" err="1">
                <a:solidFill>
                  <a:srgbClr val="542622"/>
                </a:solidFill>
                <a:latin typeface="Open Sans Light"/>
                <a:ea typeface="Open Sans Light"/>
                <a:cs typeface="Open Sans Light"/>
                <a:sym typeface="Open Sans Light"/>
              </a:rPr>
              <a:t>presencial</a:t>
            </a:r>
            <a:r>
              <a:rPr lang="en-US" sz="1822" dirty="0">
                <a:solidFill>
                  <a:srgbClr val="542622"/>
                </a:solidFill>
                <a:latin typeface="Open Sans Light"/>
                <a:ea typeface="Open Sans Light"/>
                <a:cs typeface="Open Sans Light"/>
                <a:sym typeface="Open Sans Light"/>
              </a:rPr>
              <a:t>.</a:t>
            </a:r>
          </a:p>
          <a:p>
            <a:pPr algn="l">
              <a:lnSpc>
                <a:spcPts val="2551"/>
              </a:lnSpc>
              <a:spcBef>
                <a:spcPct val="0"/>
              </a:spcBef>
            </a:pPr>
            <a:r>
              <a:rPr lang="en-US" sz="1822" b="1" dirty="0">
                <a:solidFill>
                  <a:srgbClr val="542622"/>
                </a:solidFill>
                <a:latin typeface="Open Sans Bold"/>
                <a:ea typeface="Open Sans Bold"/>
                <a:cs typeface="Open Sans Bold"/>
                <a:sym typeface="Open Sans Bold"/>
              </a:rPr>
              <a:t>-</a:t>
            </a:r>
            <a:r>
              <a:rPr lang="en-US" sz="1822" b="1" dirty="0" err="1">
                <a:solidFill>
                  <a:srgbClr val="542622"/>
                </a:solidFill>
                <a:latin typeface="Open Sans Bold"/>
                <a:ea typeface="Open Sans Bold"/>
                <a:cs typeface="Open Sans Bold"/>
                <a:sym typeface="Open Sans Bold"/>
              </a:rPr>
              <a:t>Personalización</a:t>
            </a:r>
            <a:r>
              <a:rPr lang="en-US" sz="1822" b="1" dirty="0">
                <a:solidFill>
                  <a:srgbClr val="542622"/>
                </a:solidFill>
                <a:latin typeface="Open Sans Bold"/>
                <a:ea typeface="Open Sans Bold"/>
                <a:cs typeface="Open Sans Bold"/>
                <a:sym typeface="Open Sans Bold"/>
              </a:rPr>
              <a:t>:</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Ofrece</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recomendaciones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adaptadas</a:t>
            </a:r>
            <a:r>
              <a:rPr lang="en-US" sz="1822" dirty="0">
                <a:solidFill>
                  <a:srgbClr val="542622"/>
                </a:solidFill>
                <a:latin typeface="Open Sans Light"/>
                <a:ea typeface="Open Sans Light"/>
                <a:cs typeface="Open Sans Light"/>
                <a:sym typeface="Open Sans Light"/>
              </a:rPr>
              <a:t> a </a:t>
            </a:r>
            <a:r>
              <a:rPr lang="en-US" sz="1822" dirty="0" err="1">
                <a:solidFill>
                  <a:srgbClr val="542622"/>
                </a:solidFill>
                <a:latin typeface="Open Sans Light"/>
                <a:ea typeface="Open Sans Light"/>
                <a:cs typeface="Open Sans Light"/>
                <a:sym typeface="Open Sans Light"/>
              </a:rPr>
              <a:t>cada</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usuario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favoreciendo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estrategias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efectivas</a:t>
            </a:r>
            <a:r>
              <a:rPr lang="en-US" sz="1822" dirty="0">
                <a:solidFill>
                  <a:srgbClr val="542622"/>
                </a:solidFill>
                <a:latin typeface="Open Sans Light"/>
                <a:ea typeface="Open Sans Light"/>
                <a:cs typeface="Open Sans Light"/>
                <a:sym typeface="Open Sans Light"/>
              </a:rPr>
              <a:t> de </a:t>
            </a:r>
            <a:r>
              <a:rPr lang="en-US" sz="1822" dirty="0" err="1">
                <a:solidFill>
                  <a:srgbClr val="542622"/>
                </a:solidFill>
                <a:latin typeface="Open Sans Light"/>
                <a:ea typeface="Open Sans Light"/>
                <a:cs typeface="Open Sans Light"/>
                <a:sym typeface="Open Sans Light"/>
              </a:rPr>
              <a:t>regulación</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emocional</a:t>
            </a:r>
            <a:r>
              <a:rPr lang="en-US" sz="1822" dirty="0">
                <a:solidFill>
                  <a:srgbClr val="542622"/>
                </a:solidFill>
                <a:latin typeface="Open Sans Light"/>
                <a:ea typeface="Open Sans Light"/>
                <a:cs typeface="Open Sans Light"/>
                <a:sym typeface="Open Sans Light"/>
              </a:rPr>
              <a:t>. </a:t>
            </a:r>
          </a:p>
          <a:p>
            <a:pPr algn="l">
              <a:lnSpc>
                <a:spcPts val="2551"/>
              </a:lnSpc>
              <a:spcBef>
                <a:spcPct val="0"/>
              </a:spcBef>
            </a:pPr>
            <a:r>
              <a:rPr lang="en-US" sz="1822" b="1" dirty="0">
                <a:solidFill>
                  <a:srgbClr val="542622"/>
                </a:solidFill>
                <a:latin typeface="Open Sans Bold"/>
                <a:ea typeface="Open Sans Bold"/>
                <a:cs typeface="Open Sans Bold"/>
                <a:sym typeface="Open Sans Bold"/>
              </a:rPr>
              <a:t>-</a:t>
            </a:r>
            <a:r>
              <a:rPr lang="en-US" sz="1822" b="1" dirty="0" err="1">
                <a:solidFill>
                  <a:srgbClr val="542622"/>
                </a:solidFill>
                <a:latin typeface="Open Sans Bold"/>
                <a:ea typeface="Open Sans Bold"/>
                <a:cs typeface="Open Sans Bold"/>
                <a:sym typeface="Open Sans Bold"/>
              </a:rPr>
              <a:t>Monitoreo</a:t>
            </a:r>
            <a:r>
              <a:rPr lang="en-US" sz="1822" b="1" dirty="0">
                <a:solidFill>
                  <a:srgbClr val="542622"/>
                </a:solidFill>
                <a:latin typeface="Open Sans Bold"/>
                <a:ea typeface="Open Sans Bold"/>
                <a:cs typeface="Open Sans Bold"/>
                <a:sym typeface="Open Sans Bold"/>
              </a:rPr>
              <a:t> del </a:t>
            </a:r>
            <a:r>
              <a:rPr lang="en-US" sz="1822" b="1" dirty="0" err="1">
                <a:solidFill>
                  <a:srgbClr val="542622"/>
                </a:solidFill>
                <a:latin typeface="Open Sans Bold"/>
                <a:ea typeface="Open Sans Bold"/>
                <a:cs typeface="Open Sans Bold"/>
                <a:sym typeface="Open Sans Bold"/>
              </a:rPr>
              <a:t>bienestar</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Facilita</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el</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seguimiento</a:t>
            </a:r>
            <a:r>
              <a:rPr lang="en-US" sz="1822" dirty="0">
                <a:solidFill>
                  <a:srgbClr val="542622"/>
                </a:solidFill>
                <a:latin typeface="Open Sans Light"/>
                <a:ea typeface="Open Sans Light"/>
                <a:cs typeface="Open Sans Light"/>
                <a:sym typeface="Open Sans Light"/>
              </a:rPr>
              <a:t> del </a:t>
            </a:r>
            <a:r>
              <a:rPr lang="en-US" sz="1822" dirty="0" err="1">
                <a:solidFill>
                  <a:srgbClr val="542622"/>
                </a:solidFill>
                <a:latin typeface="Open Sans Light"/>
                <a:ea typeface="Open Sans Light"/>
                <a:cs typeface="Open Sans Light"/>
                <a:sym typeface="Open Sans Light"/>
              </a:rPr>
              <a:t>estado</a:t>
            </a:r>
            <a:r>
              <a:rPr lang="en-US" sz="1822" dirty="0">
                <a:solidFill>
                  <a:srgbClr val="542622"/>
                </a:solidFill>
                <a:latin typeface="Open Sans Light"/>
                <a:ea typeface="Open Sans Light"/>
                <a:cs typeface="Open Sans Light"/>
                <a:sym typeface="Open Sans Light"/>
              </a:rPr>
              <a:t> de </a:t>
            </a:r>
            <a:r>
              <a:rPr lang="en-US" sz="1822" dirty="0" err="1">
                <a:solidFill>
                  <a:srgbClr val="542622"/>
                </a:solidFill>
                <a:latin typeface="Open Sans Light"/>
                <a:ea typeface="Open Sans Light"/>
                <a:cs typeface="Open Sans Light"/>
                <a:sym typeface="Open Sans Light"/>
              </a:rPr>
              <a:t>ánimo</a:t>
            </a:r>
            <a:r>
              <a:rPr lang="en-US" sz="1822" dirty="0">
                <a:solidFill>
                  <a:srgbClr val="542622"/>
                </a:solidFill>
                <a:latin typeface="Open Sans Light"/>
                <a:ea typeface="Open Sans Light"/>
                <a:cs typeface="Open Sans Light"/>
                <a:sym typeface="Open Sans Light"/>
              </a:rPr>
              <a:t> y </a:t>
            </a:r>
            <a:r>
              <a:rPr lang="en-US" sz="1822" dirty="0" err="1">
                <a:solidFill>
                  <a:srgbClr val="542622"/>
                </a:solidFill>
                <a:latin typeface="Open Sans Light"/>
                <a:ea typeface="Open Sans Light"/>
                <a:cs typeface="Open Sans Light"/>
                <a:sym typeface="Open Sans Light"/>
              </a:rPr>
              <a:t>permite</a:t>
            </a:r>
            <a:r>
              <a:rPr lang="en-US" sz="1822" dirty="0">
                <a:solidFill>
                  <a:srgbClr val="542622"/>
                </a:solidFill>
                <a:latin typeface="Open Sans Light"/>
                <a:ea typeface="Open Sans Light"/>
                <a:cs typeface="Open Sans Light"/>
                <a:sym typeface="Open Sans Light"/>
              </a:rPr>
              <a:t> a </a:t>
            </a:r>
            <a:r>
              <a:rPr lang="en-US" sz="1822" dirty="0" err="1">
                <a:solidFill>
                  <a:srgbClr val="542622"/>
                </a:solidFill>
                <a:latin typeface="Open Sans Light"/>
                <a:ea typeface="Open Sans Light"/>
                <a:cs typeface="Open Sans Light"/>
                <a:sym typeface="Open Sans Light"/>
              </a:rPr>
              <a:t>los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usuarios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identificar</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patrones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emocionales</a:t>
            </a:r>
            <a:r>
              <a:rPr lang="en-US" sz="1822" dirty="0">
                <a:solidFill>
                  <a:srgbClr val="542622"/>
                </a:solidFill>
                <a:latin typeface="Open Sans Light"/>
                <a:ea typeface="Open Sans Light"/>
                <a:cs typeface="Open Sans Light"/>
                <a:sym typeface="Open Sans Light"/>
              </a:rPr>
              <a:t>. </a:t>
            </a:r>
          </a:p>
          <a:p>
            <a:pPr algn="l">
              <a:lnSpc>
                <a:spcPts val="2551"/>
              </a:lnSpc>
              <a:spcBef>
                <a:spcPct val="0"/>
              </a:spcBef>
            </a:pPr>
            <a:r>
              <a:rPr lang="en-US" sz="1822" b="1" dirty="0">
                <a:solidFill>
                  <a:srgbClr val="542622"/>
                </a:solidFill>
                <a:latin typeface="Open Sans Bold"/>
                <a:ea typeface="Open Sans Bold"/>
                <a:cs typeface="Open Sans Bold"/>
                <a:sym typeface="Open Sans Bold"/>
              </a:rPr>
              <a:t>-</a:t>
            </a:r>
            <a:r>
              <a:rPr lang="en-US" sz="1822" b="1" dirty="0" err="1">
                <a:solidFill>
                  <a:srgbClr val="542622"/>
                </a:solidFill>
                <a:latin typeface="Open Sans Bold"/>
                <a:ea typeface="Open Sans Bold"/>
                <a:cs typeface="Open Sans Bold"/>
                <a:sym typeface="Open Sans Bold"/>
              </a:rPr>
              <a:t>Apoyo</a:t>
            </a:r>
            <a:r>
              <a:rPr lang="en-US" sz="1822" b="1" dirty="0">
                <a:solidFill>
                  <a:srgbClr val="542622"/>
                </a:solidFill>
                <a:latin typeface="Open Sans Bold"/>
                <a:ea typeface="Open Sans Bold"/>
                <a:cs typeface="Open Sans Bold"/>
                <a:sym typeface="Open Sans Bold"/>
              </a:rPr>
              <a:t> </a:t>
            </a:r>
            <a:r>
              <a:rPr lang="en-US" sz="1822" b="1" dirty="0" err="1">
                <a:solidFill>
                  <a:srgbClr val="542622"/>
                </a:solidFill>
                <a:latin typeface="Open Sans Bold"/>
                <a:ea typeface="Open Sans Bold"/>
                <a:cs typeface="Open Sans Bold"/>
                <a:sym typeface="Open Sans Bold"/>
              </a:rPr>
              <a:t>en</a:t>
            </a:r>
            <a:r>
              <a:rPr lang="en-US" sz="1822" b="1" dirty="0">
                <a:solidFill>
                  <a:srgbClr val="542622"/>
                </a:solidFill>
                <a:latin typeface="Open Sans Bold"/>
                <a:ea typeface="Open Sans Bold"/>
                <a:cs typeface="Open Sans Bold"/>
                <a:sym typeface="Open Sans Bold"/>
              </a:rPr>
              <a:t> crisis: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Proporciona</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estrategias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validadas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por</a:t>
            </a:r>
            <a:r>
              <a:rPr lang="en-US" sz="1822" dirty="0">
                <a:solidFill>
                  <a:srgbClr val="542622"/>
                </a:solidFill>
                <a:latin typeface="Open Sans Light"/>
                <a:ea typeface="Open Sans Light"/>
                <a:cs typeface="Open Sans Light"/>
                <a:sym typeface="Open Sans Light"/>
              </a:rPr>
              <a:t> la OMS para </a:t>
            </a:r>
            <a:r>
              <a:rPr lang="en-US" sz="1822" dirty="0" err="1">
                <a:solidFill>
                  <a:srgbClr val="542622"/>
                </a:solidFill>
                <a:latin typeface="Open Sans Light"/>
                <a:ea typeface="Open Sans Light"/>
                <a:cs typeface="Open Sans Light"/>
                <a:sym typeface="Open Sans Light"/>
              </a:rPr>
              <a:t>afrontar</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situaciones</a:t>
            </a:r>
            <a:r>
              <a:rPr lang="en-US" sz="1822" dirty="0">
                <a:solidFill>
                  <a:srgbClr val="542622"/>
                </a:solidFill>
                <a:latin typeface="Open Sans Light"/>
                <a:ea typeface="Open Sans Light"/>
                <a:cs typeface="Open Sans Light"/>
                <a:sym typeface="Open Sans Light"/>
              </a:rPr>
              <a:t> de </a:t>
            </a:r>
            <a:r>
              <a:rPr lang="en-US" sz="1822" dirty="0" err="1">
                <a:solidFill>
                  <a:srgbClr val="542622"/>
                </a:solidFill>
                <a:latin typeface="Open Sans Light"/>
                <a:ea typeface="Open Sans Light"/>
                <a:cs typeface="Open Sans Light"/>
                <a:sym typeface="Open Sans Light"/>
              </a:rPr>
              <a:t>estrés</a:t>
            </a:r>
            <a:r>
              <a:rPr lang="en-US" sz="1822" dirty="0">
                <a:solidFill>
                  <a:srgbClr val="542622"/>
                </a:solidFill>
                <a:latin typeface="Open Sans Light"/>
                <a:ea typeface="Open Sans Light"/>
                <a:cs typeface="Open Sans Light"/>
                <a:sym typeface="Open Sans Light"/>
              </a:rPr>
              <a:t> y </a:t>
            </a:r>
            <a:r>
              <a:rPr lang="en-US" sz="1822" dirty="0" err="1">
                <a:solidFill>
                  <a:srgbClr val="542622"/>
                </a:solidFill>
                <a:latin typeface="Open Sans Light"/>
                <a:ea typeface="Open Sans Light"/>
                <a:cs typeface="Open Sans Light"/>
                <a:sym typeface="Open Sans Light"/>
              </a:rPr>
              <a:t>ansiedad</a:t>
            </a:r>
            <a:r>
              <a:rPr lang="en-US" sz="1822" dirty="0">
                <a:solidFill>
                  <a:srgbClr val="542622"/>
                </a:solidFill>
                <a:latin typeface="Open Sans Light"/>
                <a:ea typeface="Open Sans Light"/>
                <a:cs typeface="Open Sans Light"/>
                <a:sym typeface="Open Sans Light"/>
              </a:rPr>
              <a:t>. </a:t>
            </a:r>
          </a:p>
          <a:p>
            <a:pPr algn="l">
              <a:lnSpc>
                <a:spcPts val="2551"/>
              </a:lnSpc>
              <a:spcBef>
                <a:spcPct val="0"/>
              </a:spcBef>
            </a:pPr>
            <a:r>
              <a:rPr lang="en-US" sz="1822" b="1" dirty="0">
                <a:solidFill>
                  <a:srgbClr val="542622"/>
                </a:solidFill>
                <a:latin typeface="Open Sans Bold"/>
                <a:ea typeface="Open Sans Bold"/>
                <a:cs typeface="Open Sans Bold"/>
                <a:sym typeface="Open Sans Bold"/>
              </a:rPr>
              <a:t>-</a:t>
            </a:r>
            <a:r>
              <a:rPr lang="en-US" sz="1822" b="1" dirty="0" err="1">
                <a:solidFill>
                  <a:srgbClr val="542622"/>
                </a:solidFill>
                <a:latin typeface="Open Sans Bold"/>
                <a:ea typeface="Open Sans Bold"/>
                <a:cs typeface="Open Sans Bold"/>
                <a:sym typeface="Open Sans Bold"/>
              </a:rPr>
              <a:t>Herramienta</a:t>
            </a:r>
            <a:r>
              <a:rPr lang="en-US" sz="1822" b="1" dirty="0">
                <a:solidFill>
                  <a:srgbClr val="542622"/>
                </a:solidFill>
                <a:latin typeface="Open Sans Bold"/>
                <a:ea typeface="Open Sans Bold"/>
                <a:cs typeface="Open Sans Bold"/>
                <a:sym typeface="Open Sans Bold"/>
              </a:rPr>
              <a:t> para </a:t>
            </a:r>
            <a:r>
              <a:rPr lang="en-US" sz="1822" b="1" dirty="0" err="1">
                <a:solidFill>
                  <a:srgbClr val="542622"/>
                </a:solidFill>
                <a:latin typeface="Open Sans Bold"/>
                <a:ea typeface="Open Sans Bold"/>
                <a:cs typeface="Open Sans Bold"/>
                <a:sym typeface="Open Sans Bold"/>
              </a:rPr>
              <a:t>profesionales</a:t>
            </a:r>
            <a:r>
              <a:rPr lang="en-US" sz="1822" b="1" dirty="0">
                <a:solidFill>
                  <a:srgbClr val="542622"/>
                </a:solidFill>
                <a:latin typeface="Open Sans Bold"/>
                <a:ea typeface="Open Sans Bold"/>
                <a:cs typeface="Open Sans Bold"/>
                <a:sym typeface="Open Sans Bold"/>
              </a:rPr>
              <a:t>:</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Complementa</a:t>
            </a:r>
            <a:r>
              <a:rPr lang="en-US" sz="1822" dirty="0">
                <a:solidFill>
                  <a:srgbClr val="542622"/>
                </a:solidFill>
                <a:latin typeface="Open Sans Light"/>
                <a:ea typeface="Open Sans Light"/>
                <a:cs typeface="Open Sans Light"/>
                <a:sym typeface="Open Sans Light"/>
              </a:rPr>
              <a:t> las </a:t>
            </a:r>
            <a:r>
              <a:rPr lang="en-US" sz="1822" dirty="0" err="1">
                <a:solidFill>
                  <a:srgbClr val="542622"/>
                </a:solidFill>
                <a:latin typeface="Open Sans Light"/>
                <a:ea typeface="Open Sans Light"/>
                <a:cs typeface="Open Sans Light"/>
                <a:sym typeface="Open Sans Light"/>
              </a:rPr>
              <a:t>terapias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psicológicas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permitiendo</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una</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mejor</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gestión</a:t>
            </a:r>
            <a:r>
              <a:rPr lang="en-US" sz="1822" dirty="0">
                <a:solidFill>
                  <a:srgbClr val="542622"/>
                </a:solidFill>
                <a:latin typeface="Open Sans Light"/>
                <a:ea typeface="Open Sans Light"/>
                <a:cs typeface="Open Sans Light"/>
                <a:sym typeface="Open Sans Light"/>
              </a:rPr>
              <a:t> y </a:t>
            </a:r>
            <a:r>
              <a:rPr lang="en-US" sz="1822" dirty="0" err="1">
                <a:solidFill>
                  <a:srgbClr val="542622"/>
                </a:solidFill>
                <a:latin typeface="Open Sans Light"/>
                <a:ea typeface="Open Sans Light"/>
                <a:cs typeface="Open Sans Light"/>
                <a:sym typeface="Open Sans Light"/>
              </a:rPr>
              <a:t>seguimiento</a:t>
            </a:r>
            <a:r>
              <a:rPr lang="en-US" sz="1822" dirty="0">
                <a:solidFill>
                  <a:srgbClr val="542622"/>
                </a:solidFill>
                <a:latin typeface="Open Sans Light"/>
                <a:ea typeface="Open Sans Light"/>
                <a:cs typeface="Open Sans Light"/>
                <a:sym typeface="Open Sans Light"/>
              </a:rPr>
              <a:t> de </a:t>
            </a:r>
            <a:r>
              <a:rPr lang="en-US" sz="1822" dirty="0" err="1">
                <a:solidFill>
                  <a:srgbClr val="542622"/>
                </a:solidFill>
                <a:latin typeface="Open Sans Light"/>
                <a:ea typeface="Open Sans Light"/>
                <a:cs typeface="Open Sans Light"/>
                <a:sym typeface="Open Sans Light"/>
              </a:rPr>
              <a:t>los</a:t>
            </a:r>
            <a:r>
              <a:rPr lang="en-US" sz="1822" dirty="0">
                <a:solidFill>
                  <a:srgbClr val="542622"/>
                </a:solidFill>
                <a:latin typeface="Open Sans Light"/>
                <a:ea typeface="Open Sans Light"/>
                <a:cs typeface="Open Sans Light"/>
                <a:sym typeface="Open Sans Light"/>
              </a:rPr>
              <a:t> </a:t>
            </a:r>
            <a:r>
              <a:rPr lang="en-US" sz="1822" dirty="0" err="1">
                <a:solidFill>
                  <a:srgbClr val="542622"/>
                </a:solidFill>
                <a:latin typeface="Open Sans Light"/>
                <a:ea typeface="Open Sans Light"/>
                <a:cs typeface="Open Sans Light"/>
                <a:sym typeface="Open Sans Light"/>
              </a:rPr>
              <a:t>pacientes</a:t>
            </a:r>
            <a:r>
              <a:rPr lang="en-US" sz="1822" dirty="0">
                <a:solidFill>
                  <a:srgbClr val="542622"/>
                </a:solidFill>
                <a:latin typeface="Open Sans Light"/>
                <a:ea typeface="Open Sans Light"/>
                <a:cs typeface="Open Sans Light"/>
                <a:sym typeface="Open Sans Light"/>
              </a:rPr>
              <a:t>.</a:t>
            </a:r>
          </a:p>
          <a:p>
            <a:pPr algn="l">
              <a:lnSpc>
                <a:spcPts val="2551"/>
              </a:lnSpc>
              <a:spcBef>
                <a:spcPct val="0"/>
              </a:spcBef>
            </a:pPr>
            <a:endParaRPr lang="en-US" sz="1822" dirty="0">
              <a:solidFill>
                <a:srgbClr val="542622"/>
              </a:solidFill>
              <a:latin typeface="Open Sans Light"/>
              <a:ea typeface="Open Sans Light"/>
              <a:cs typeface="Open Sans Light"/>
              <a:sym typeface="Open Sans Light"/>
            </a:endParaRPr>
          </a:p>
        </p:txBody>
      </p:sp>
      <p:sp>
        <p:nvSpPr>
          <p:cNvPr id="16" name="Freeform 16"/>
          <p:cNvSpPr/>
          <p:nvPr/>
        </p:nvSpPr>
        <p:spPr>
          <a:xfrm>
            <a:off x="16504399" y="7846560"/>
            <a:ext cx="1204851" cy="1733598"/>
          </a:xfrm>
          <a:custGeom>
            <a:avLst/>
            <a:gdLst/>
            <a:ahLst/>
            <a:cxnLst/>
            <a:rect l="l" t="t" r="r" b="b"/>
            <a:pathLst>
              <a:path w="1204851" h="1733598">
                <a:moveTo>
                  <a:pt x="0" y="0"/>
                </a:moveTo>
                <a:lnTo>
                  <a:pt x="1204851" y="0"/>
                </a:lnTo>
                <a:lnTo>
                  <a:pt x="1204851" y="1733598"/>
                </a:lnTo>
                <a:lnTo>
                  <a:pt x="0" y="1733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58541" y="830201"/>
            <a:ext cx="4112054" cy="667481"/>
            <a:chOff x="0" y="0"/>
            <a:chExt cx="2503650" cy="406400"/>
          </a:xfrm>
        </p:grpSpPr>
        <p:sp>
          <p:nvSpPr>
            <p:cNvPr id="3" name="Freeform 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4" name="TextBox 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710220" y="-46503"/>
            <a:ext cx="6808334" cy="1105149"/>
            <a:chOff x="0" y="0"/>
            <a:chExt cx="2503650" cy="406400"/>
          </a:xfrm>
        </p:grpSpPr>
        <p:sp>
          <p:nvSpPr>
            <p:cNvPr id="6" name="Freeform 6"/>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7" name="TextBox 7"/>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779449" y="8713359"/>
            <a:ext cx="4112054" cy="667481"/>
            <a:chOff x="0" y="0"/>
            <a:chExt cx="2503650" cy="406400"/>
          </a:xfrm>
        </p:grpSpPr>
        <p:sp>
          <p:nvSpPr>
            <p:cNvPr id="9" name="Freeform 9"/>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10" name="TextBox 10"/>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127589" y="9181851"/>
            <a:ext cx="6808334" cy="1105149"/>
            <a:chOff x="0" y="0"/>
            <a:chExt cx="2503650" cy="406400"/>
          </a:xfrm>
        </p:grpSpPr>
        <p:sp>
          <p:nvSpPr>
            <p:cNvPr id="12" name="Freeform 12"/>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13" name="TextBox 13"/>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7101869" y="7450202"/>
            <a:ext cx="3300411" cy="2526314"/>
          </a:xfrm>
          <a:custGeom>
            <a:avLst/>
            <a:gdLst/>
            <a:ahLst/>
            <a:cxnLst/>
            <a:rect l="l" t="t" r="r" b="b"/>
            <a:pathLst>
              <a:path w="3300411" h="2526314">
                <a:moveTo>
                  <a:pt x="0" y="0"/>
                </a:moveTo>
                <a:lnTo>
                  <a:pt x="3300411" y="0"/>
                </a:lnTo>
                <a:lnTo>
                  <a:pt x="3300411" y="2526314"/>
                </a:lnTo>
                <a:lnTo>
                  <a:pt x="0" y="25263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15" name="TextBox 15"/>
          <p:cNvSpPr txBox="1"/>
          <p:nvPr/>
        </p:nvSpPr>
        <p:spPr>
          <a:xfrm>
            <a:off x="4540884" y="208801"/>
            <a:ext cx="9206232" cy="1028744"/>
          </a:xfrm>
          <a:prstGeom prst="rect">
            <a:avLst/>
          </a:prstGeom>
        </p:spPr>
        <p:txBody>
          <a:bodyPr lIns="0" tIns="0" rIns="0" bIns="0" rtlCol="0" anchor="t">
            <a:spAutoFit/>
          </a:bodyPr>
          <a:lstStyle/>
          <a:p>
            <a:pPr algn="ctr">
              <a:lnSpc>
                <a:spcPts val="8426"/>
              </a:lnSpc>
            </a:pPr>
            <a:r>
              <a:rPr lang="en-US" sz="6019">
                <a:solidFill>
                  <a:srgbClr val="542622"/>
                </a:solidFill>
                <a:latin typeface="Fredoka"/>
                <a:ea typeface="Fredoka"/>
                <a:cs typeface="Fredoka"/>
                <a:sym typeface="Fredoka"/>
              </a:rPr>
              <a:t>Desarrollo de MoodMap</a:t>
            </a:r>
          </a:p>
        </p:txBody>
      </p:sp>
      <p:sp>
        <p:nvSpPr>
          <p:cNvPr id="16" name="TextBox 16"/>
          <p:cNvSpPr txBox="1"/>
          <p:nvPr/>
        </p:nvSpPr>
        <p:spPr>
          <a:xfrm>
            <a:off x="580498" y="1719558"/>
            <a:ext cx="15458245" cy="6269355"/>
          </a:xfrm>
          <a:prstGeom prst="rect">
            <a:avLst/>
          </a:prstGeom>
        </p:spPr>
        <p:txBody>
          <a:bodyPr lIns="0" tIns="0" rIns="0" bIns="0" rtlCol="0" anchor="t">
            <a:spAutoFit/>
          </a:bodyPr>
          <a:lstStyle/>
          <a:p>
            <a:pPr algn="just">
              <a:lnSpc>
                <a:spcPts val="2520"/>
              </a:lnSpc>
              <a:spcBef>
                <a:spcPct val="0"/>
              </a:spcBef>
            </a:pPr>
            <a:r>
              <a:rPr lang="en-US" sz="1800" b="1">
                <a:solidFill>
                  <a:srgbClr val="542622"/>
                </a:solidFill>
                <a:latin typeface="Open Sans Bold"/>
                <a:ea typeface="Open Sans Bold"/>
                <a:cs typeface="Open Sans Bold"/>
                <a:sym typeface="Open Sans Bold"/>
              </a:rPr>
              <a:t>Tecnologías usadas:</a:t>
            </a:r>
          </a:p>
          <a:p>
            <a:pPr algn="just">
              <a:lnSpc>
                <a:spcPts val="2520"/>
              </a:lnSpc>
              <a:spcBef>
                <a:spcPct val="0"/>
              </a:spcBef>
            </a:pPr>
            <a:endParaRPr lang="en-US" sz="1800" b="1">
              <a:solidFill>
                <a:srgbClr val="542622"/>
              </a:solidFill>
              <a:latin typeface="Open Sans Bold"/>
              <a:ea typeface="Open Sans Bold"/>
              <a:cs typeface="Open Sans Bold"/>
              <a:sym typeface="Open Sans Bold"/>
            </a:endParaRP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Frontend:</a:t>
            </a:r>
            <a:r>
              <a:rPr lang="en-US" sz="1800">
                <a:solidFill>
                  <a:srgbClr val="542622"/>
                </a:solidFill>
                <a:latin typeface="Open Sans Light"/>
                <a:ea typeface="Open Sans Light"/>
                <a:cs typeface="Open Sans Light"/>
                <a:sym typeface="Open Sans Light"/>
              </a:rPr>
              <a:t> React Native (JavaScript/TypeScript) - Permite desarrollar una aplicación móvil multiplataforma con un solo código base, optimizando tiempos de desarrollo y mantenimiento. </a:t>
            </a: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Backend:</a:t>
            </a:r>
            <a:r>
              <a:rPr lang="en-US" sz="1800">
                <a:solidFill>
                  <a:srgbClr val="542622"/>
                </a:solidFill>
                <a:latin typeface="Open Sans Light"/>
                <a:ea typeface="Open Sans Light"/>
                <a:cs typeface="Open Sans Light"/>
                <a:sym typeface="Open Sans Light"/>
              </a:rPr>
              <a:t> Spring Boot (Java) - Proporciona una estructura robusta y escalable para gestionar las lógicas de negocio y la comunicación con la base de datos.</a:t>
            </a: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Base de datos: </a:t>
            </a:r>
            <a:r>
              <a:rPr lang="en-US" sz="1800">
                <a:solidFill>
                  <a:srgbClr val="542622"/>
                </a:solidFill>
                <a:latin typeface="Open Sans Light"/>
                <a:ea typeface="Open Sans Light"/>
                <a:cs typeface="Open Sans Light"/>
                <a:sym typeface="Open Sans Light"/>
              </a:rPr>
              <a:t>PostgreSQL - Ofrece un almacenamiento seguro y eficiente para la gestión de registros emocionales y datos de usuarios.</a:t>
            </a: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APIs de IA:</a:t>
            </a:r>
            <a:r>
              <a:rPr lang="en-US" sz="1800">
                <a:solidFill>
                  <a:srgbClr val="542622"/>
                </a:solidFill>
                <a:latin typeface="Open Sans Light"/>
                <a:ea typeface="Open Sans Light"/>
                <a:cs typeface="Open Sans Light"/>
                <a:sym typeface="Open Sans Light"/>
              </a:rPr>
              <a:t> ChatGpt - Integración de inteligencia artificial para mejorar la interacción del chatbot y ofrecer recomendaciones personalizadas. </a:t>
            </a: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Docker:</a:t>
            </a:r>
            <a:r>
              <a:rPr lang="en-US" sz="1800">
                <a:solidFill>
                  <a:srgbClr val="542622"/>
                </a:solidFill>
                <a:latin typeface="Open Sans Light"/>
                <a:ea typeface="Open Sans Light"/>
                <a:cs typeface="Open Sans Light"/>
                <a:sym typeface="Open Sans Light"/>
              </a:rPr>
              <a:t> Para la contenedorización y despliegue eficiente del backend y la base de datos.</a:t>
            </a:r>
          </a:p>
          <a:p>
            <a:pPr algn="just">
              <a:lnSpc>
                <a:spcPts val="2520"/>
              </a:lnSpc>
              <a:spcBef>
                <a:spcPct val="0"/>
              </a:spcBef>
            </a:pPr>
            <a:endParaRPr lang="en-US" sz="1800">
              <a:solidFill>
                <a:srgbClr val="542622"/>
              </a:solidFill>
              <a:latin typeface="Open Sans Light"/>
              <a:ea typeface="Open Sans Light"/>
              <a:cs typeface="Open Sans Light"/>
              <a:sym typeface="Open Sans Light"/>
            </a:endParaRPr>
          </a:p>
          <a:p>
            <a:pPr algn="just">
              <a:lnSpc>
                <a:spcPts val="2520"/>
              </a:lnSpc>
              <a:spcBef>
                <a:spcPct val="0"/>
              </a:spcBef>
            </a:pPr>
            <a:r>
              <a:rPr lang="en-US" sz="1800" b="1">
                <a:solidFill>
                  <a:srgbClr val="542622"/>
                </a:solidFill>
                <a:latin typeface="Open Sans Bold"/>
                <a:ea typeface="Open Sans Bold"/>
                <a:cs typeface="Open Sans Bold"/>
                <a:sym typeface="Open Sans Bold"/>
              </a:rPr>
              <a:t>Arquitectura de MoodMap:</a:t>
            </a:r>
          </a:p>
          <a:p>
            <a:pPr algn="just">
              <a:lnSpc>
                <a:spcPts val="2520"/>
              </a:lnSpc>
              <a:spcBef>
                <a:spcPct val="0"/>
              </a:spcBef>
            </a:pPr>
            <a:endParaRPr lang="en-US" sz="1800" b="1">
              <a:solidFill>
                <a:srgbClr val="542622"/>
              </a:solidFill>
              <a:latin typeface="Open Sans Bold"/>
              <a:ea typeface="Open Sans Bold"/>
              <a:cs typeface="Open Sans Bold"/>
              <a:sym typeface="Open Sans Bold"/>
            </a:endParaRP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Aplicación Móvil (Frontend):</a:t>
            </a:r>
            <a:r>
              <a:rPr lang="en-US" sz="1800">
                <a:solidFill>
                  <a:srgbClr val="542622"/>
                </a:solidFill>
                <a:latin typeface="Open Sans Light"/>
                <a:ea typeface="Open Sans Light"/>
                <a:cs typeface="Open Sans Light"/>
                <a:sym typeface="Open Sans Light"/>
              </a:rPr>
              <a:t> Desarrollada con React Native, se encarga de la interfaz de usuario y la interacción con los servicios backend. </a:t>
            </a: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Servidor Backend:</a:t>
            </a:r>
            <a:r>
              <a:rPr lang="en-US" sz="1800">
                <a:solidFill>
                  <a:srgbClr val="542622"/>
                </a:solidFill>
                <a:latin typeface="Open Sans Light"/>
                <a:ea typeface="Open Sans Light"/>
                <a:cs typeface="Open Sans Light"/>
                <a:sym typeface="Open Sans Light"/>
              </a:rPr>
              <a:t> Implementado con Spring Boot, expone APIs RESTful para gestionar la lógica de negocio y la conexión con la base de datos. </a:t>
            </a: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Base de Datos:</a:t>
            </a:r>
            <a:r>
              <a:rPr lang="en-US" sz="1800">
                <a:solidFill>
                  <a:srgbClr val="542622"/>
                </a:solidFill>
                <a:latin typeface="Open Sans Light"/>
                <a:ea typeface="Open Sans Light"/>
                <a:cs typeface="Open Sans Light"/>
                <a:sym typeface="Open Sans Light"/>
              </a:rPr>
              <a:t> PostgreSQL almacena la información de usuarios, registros emocionales y recomendaciones personalizadas. </a:t>
            </a: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Chatbot de IA:</a:t>
            </a:r>
            <a:r>
              <a:rPr lang="en-US" sz="1800">
                <a:solidFill>
                  <a:srgbClr val="542622"/>
                </a:solidFill>
                <a:latin typeface="Open Sans Light"/>
                <a:ea typeface="Open Sans Light"/>
                <a:cs typeface="Open Sans Light"/>
                <a:sym typeface="Open Sans Light"/>
              </a:rPr>
              <a:t> Basado en APIs de inteligencia artificial, ofrece respuestas automáticas y ejercicios adaptados a las emociones del usuario.</a:t>
            </a:r>
          </a:p>
          <a:p>
            <a:pPr marL="388620" lvl="1" indent="-194310" algn="just">
              <a:lnSpc>
                <a:spcPts val="2520"/>
              </a:lnSpc>
              <a:buFont typeface="Arial"/>
              <a:buChar char="•"/>
            </a:pPr>
            <a:r>
              <a:rPr lang="en-US" sz="1800" b="1">
                <a:solidFill>
                  <a:srgbClr val="542622"/>
                </a:solidFill>
                <a:latin typeface="Open Sans Bold"/>
                <a:ea typeface="Open Sans Bold"/>
                <a:cs typeface="Open Sans Bold"/>
                <a:sym typeface="Open Sans Bold"/>
              </a:rPr>
              <a:t>Seguridad y Privacidad:</a:t>
            </a:r>
            <a:r>
              <a:rPr lang="en-US" sz="1800">
                <a:solidFill>
                  <a:srgbClr val="542622"/>
                </a:solidFill>
                <a:latin typeface="Open Sans Light"/>
                <a:ea typeface="Open Sans Light"/>
                <a:cs typeface="Open Sans Light"/>
                <a:sym typeface="Open Sans Light"/>
              </a:rPr>
              <a:t> Se implementan medidas como encriptación de datos y cumplimiento con regulaciones como GDPR para garantizar la protección de la información.</a:t>
            </a:r>
          </a:p>
          <a:p>
            <a:pPr algn="just">
              <a:lnSpc>
                <a:spcPts val="2520"/>
              </a:lnSpc>
            </a:pPr>
            <a:endParaRPr lang="en-US" sz="1800">
              <a:solidFill>
                <a:srgbClr val="542622"/>
              </a:solidFill>
              <a:latin typeface="Open Sans Light"/>
              <a:ea typeface="Open Sans Light"/>
              <a:cs typeface="Open Sans Light"/>
              <a:sym typeface="Open Sans Light"/>
            </a:endParaRPr>
          </a:p>
          <a:p>
            <a:pPr algn="just">
              <a:lnSpc>
                <a:spcPts val="2520"/>
              </a:lnSpc>
            </a:pPr>
            <a:endParaRPr lang="en-US" sz="1800">
              <a:solidFill>
                <a:srgbClr val="54262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70548" y="771409"/>
            <a:ext cx="4112054" cy="667481"/>
            <a:chOff x="0" y="0"/>
            <a:chExt cx="2503650" cy="406400"/>
          </a:xfrm>
        </p:grpSpPr>
        <p:sp>
          <p:nvSpPr>
            <p:cNvPr id="3" name="Freeform 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txBody>
            <a:bodyPr/>
            <a:lstStyle/>
            <a:p>
              <a:endParaRPr lang="es-CL"/>
            </a:p>
          </p:txBody>
        </p:sp>
        <p:sp>
          <p:nvSpPr>
            <p:cNvPr id="4" name="TextBox 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931865" y="0"/>
            <a:ext cx="6808334" cy="1105149"/>
            <a:chOff x="0" y="0"/>
            <a:chExt cx="2503650" cy="406400"/>
          </a:xfrm>
        </p:grpSpPr>
        <p:sp>
          <p:nvSpPr>
            <p:cNvPr id="6" name="Freeform 6"/>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7" name="TextBox 7"/>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884240" y="8846996"/>
            <a:ext cx="8871226" cy="1440004"/>
            <a:chOff x="0" y="0"/>
            <a:chExt cx="2503650" cy="406400"/>
          </a:xfrm>
        </p:grpSpPr>
        <p:sp>
          <p:nvSpPr>
            <p:cNvPr id="9" name="Freeform 9"/>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10" name="TextBox 10"/>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1083805" y="5832406"/>
            <a:ext cx="7204195" cy="4454594"/>
          </a:xfrm>
          <a:custGeom>
            <a:avLst/>
            <a:gdLst/>
            <a:ahLst/>
            <a:cxnLst/>
            <a:rect l="l" t="t" r="r" b="b"/>
            <a:pathLst>
              <a:path w="7204195" h="4454594">
                <a:moveTo>
                  <a:pt x="0" y="0"/>
                </a:moveTo>
                <a:lnTo>
                  <a:pt x="7204195" y="0"/>
                </a:lnTo>
                <a:lnTo>
                  <a:pt x="7204195" y="4454594"/>
                </a:lnTo>
                <a:lnTo>
                  <a:pt x="0" y="4454594"/>
                </a:lnTo>
                <a:lnTo>
                  <a:pt x="0" y="0"/>
                </a:lnTo>
                <a:close/>
              </a:path>
            </a:pathLst>
          </a:custGeom>
          <a:blipFill>
            <a:blip r:embed="rId2"/>
            <a:stretch>
              <a:fillRect/>
            </a:stretch>
          </a:blipFill>
        </p:spPr>
        <p:txBody>
          <a:bodyPr/>
          <a:lstStyle/>
          <a:p>
            <a:endParaRPr lang="es-CL"/>
          </a:p>
        </p:txBody>
      </p:sp>
      <p:sp>
        <p:nvSpPr>
          <p:cNvPr id="12" name="TextBox 12"/>
          <p:cNvSpPr txBox="1"/>
          <p:nvPr/>
        </p:nvSpPr>
        <p:spPr>
          <a:xfrm>
            <a:off x="835181" y="1771663"/>
            <a:ext cx="14963031" cy="4455793"/>
          </a:xfrm>
          <a:prstGeom prst="rect">
            <a:avLst/>
          </a:prstGeom>
        </p:spPr>
        <p:txBody>
          <a:bodyPr lIns="0" tIns="0" rIns="0" bIns="0" rtlCol="0" anchor="t">
            <a:spAutoFit/>
          </a:bodyPr>
          <a:lstStyle/>
          <a:p>
            <a:pPr algn="l">
              <a:lnSpc>
                <a:spcPts val="2730"/>
              </a:lnSpc>
            </a:pPr>
            <a:r>
              <a:rPr lang="en-US" sz="1950" b="1">
                <a:solidFill>
                  <a:srgbClr val="542622"/>
                </a:solidFill>
                <a:latin typeface="Open Sans Bold"/>
                <a:ea typeface="Open Sans Bold"/>
                <a:cs typeface="Open Sans Bold"/>
                <a:sym typeface="Open Sans Bold"/>
              </a:rPr>
              <a:t>Metodología: </a:t>
            </a:r>
          </a:p>
          <a:p>
            <a:pPr algn="l">
              <a:lnSpc>
                <a:spcPts val="2730"/>
              </a:lnSpc>
            </a:pPr>
            <a:r>
              <a:rPr lang="en-US" sz="1950">
                <a:solidFill>
                  <a:srgbClr val="542622"/>
                </a:solidFill>
                <a:latin typeface="Open Sans Light"/>
                <a:ea typeface="Open Sans Light"/>
                <a:cs typeface="Open Sans Light"/>
                <a:sym typeface="Open Sans Light"/>
              </a:rPr>
              <a:t>Para la implementación del proyecto, utilizaremos la metodología Scrum, un marco ágil que nos permitirá adaptarnos a cambios y entregar valor de manera iterativa e incremental. Scrum es ideal para proyectos de desarrollo de software debido a su enfoque en:</a:t>
            </a:r>
          </a:p>
          <a:p>
            <a:pPr algn="l">
              <a:lnSpc>
                <a:spcPts val="2730"/>
              </a:lnSpc>
            </a:pPr>
            <a:endParaRPr lang="en-US" sz="1950">
              <a:solidFill>
                <a:srgbClr val="542622"/>
              </a:solidFill>
              <a:latin typeface="Open Sans Light"/>
              <a:ea typeface="Open Sans Light"/>
              <a:cs typeface="Open Sans Light"/>
              <a:sym typeface="Open Sans Light"/>
            </a:endParaRPr>
          </a:p>
          <a:p>
            <a:pPr marL="371347" lvl="1" indent="-185674" algn="l">
              <a:lnSpc>
                <a:spcPts val="2407"/>
              </a:lnSpc>
              <a:buFont typeface="Arial"/>
              <a:buChar char="•"/>
            </a:pPr>
            <a:r>
              <a:rPr lang="en-US" sz="1719" b="1">
                <a:solidFill>
                  <a:srgbClr val="542622"/>
                </a:solidFill>
                <a:latin typeface="Open Sans Bold"/>
                <a:ea typeface="Open Sans Bold"/>
                <a:cs typeface="Open Sans Bold"/>
                <a:sym typeface="Open Sans Bold"/>
              </a:rPr>
              <a:t>Flexibilidad y adaptabilidad.</a:t>
            </a:r>
          </a:p>
          <a:p>
            <a:pPr marL="371347" lvl="1" indent="-185674" algn="l">
              <a:lnSpc>
                <a:spcPts val="2407"/>
              </a:lnSpc>
              <a:buFont typeface="Arial"/>
              <a:buChar char="•"/>
            </a:pPr>
            <a:r>
              <a:rPr lang="en-US" sz="1719" b="1">
                <a:solidFill>
                  <a:srgbClr val="542622"/>
                </a:solidFill>
                <a:latin typeface="Open Sans Bold"/>
                <a:ea typeface="Open Sans Bold"/>
                <a:cs typeface="Open Sans Bold"/>
                <a:sym typeface="Open Sans Bold"/>
              </a:rPr>
              <a:t>Entrega continua de valor.</a:t>
            </a:r>
          </a:p>
          <a:p>
            <a:pPr marL="371347" lvl="1" indent="-185674" algn="l">
              <a:lnSpc>
                <a:spcPts val="2407"/>
              </a:lnSpc>
              <a:buFont typeface="Arial"/>
              <a:buChar char="•"/>
            </a:pPr>
            <a:r>
              <a:rPr lang="en-US" sz="1719" b="1">
                <a:solidFill>
                  <a:srgbClr val="542622"/>
                </a:solidFill>
                <a:latin typeface="Open Sans Bold"/>
                <a:ea typeface="Open Sans Bold"/>
                <a:cs typeface="Open Sans Bold"/>
                <a:sym typeface="Open Sans Bold"/>
              </a:rPr>
              <a:t>Colaboración constante.</a:t>
            </a:r>
          </a:p>
          <a:p>
            <a:pPr algn="l">
              <a:lnSpc>
                <a:spcPts val="2407"/>
              </a:lnSpc>
            </a:pPr>
            <a:endParaRPr lang="en-US" sz="1719" b="1">
              <a:solidFill>
                <a:srgbClr val="542622"/>
              </a:solidFill>
              <a:latin typeface="Open Sans Bold"/>
              <a:ea typeface="Open Sans Bold"/>
              <a:cs typeface="Open Sans Bold"/>
              <a:sym typeface="Open Sans Bold"/>
            </a:endParaRPr>
          </a:p>
          <a:p>
            <a:pPr algn="l">
              <a:lnSpc>
                <a:spcPts val="2407"/>
              </a:lnSpc>
            </a:pPr>
            <a:endParaRPr lang="en-US" sz="1719" b="1">
              <a:solidFill>
                <a:srgbClr val="542622"/>
              </a:solidFill>
              <a:latin typeface="Open Sans Bold"/>
              <a:ea typeface="Open Sans Bold"/>
              <a:cs typeface="Open Sans Bold"/>
              <a:sym typeface="Open Sans Bold"/>
            </a:endParaRPr>
          </a:p>
          <a:p>
            <a:pPr algn="l">
              <a:lnSpc>
                <a:spcPts val="2407"/>
              </a:lnSpc>
            </a:pPr>
            <a:endParaRPr lang="en-US" sz="1719" b="1">
              <a:solidFill>
                <a:srgbClr val="542622"/>
              </a:solidFill>
              <a:latin typeface="Open Sans Bold"/>
              <a:ea typeface="Open Sans Bold"/>
              <a:cs typeface="Open Sans Bold"/>
              <a:sym typeface="Open Sans Bold"/>
            </a:endParaRPr>
          </a:p>
          <a:p>
            <a:pPr algn="l">
              <a:lnSpc>
                <a:spcPts val="2407"/>
              </a:lnSpc>
            </a:pPr>
            <a:r>
              <a:rPr lang="en-US" sz="1719">
                <a:solidFill>
                  <a:srgbClr val="542622"/>
                </a:solidFill>
                <a:latin typeface="Open Sans Light"/>
                <a:ea typeface="Open Sans Light"/>
                <a:cs typeface="Open Sans Light"/>
                <a:sym typeface="Open Sans Light"/>
              </a:rPr>
              <a:t>El proyecto se desarrolla en un semestre de 18 semanas (del 10 de marzo al 12 de julio), con una dedicación de 6-10 horas semanales para alumnos con disponibilidad completa y 4-6 horas para quienes tienen compromisos laborales.</a:t>
            </a:r>
          </a:p>
          <a:p>
            <a:pPr algn="l">
              <a:lnSpc>
                <a:spcPts val="2407"/>
              </a:lnSpc>
              <a:spcBef>
                <a:spcPct val="0"/>
              </a:spcBef>
            </a:pPr>
            <a:r>
              <a:rPr lang="en-US" sz="1719">
                <a:solidFill>
                  <a:srgbClr val="542622"/>
                </a:solidFill>
                <a:latin typeface="Open Sans Light"/>
                <a:ea typeface="Open Sans Light"/>
                <a:cs typeface="Open Sans Light"/>
                <a:sym typeface="Open Sans Light"/>
              </a:rPr>
              <a:t>Se trabajan sprints semanales con reuniones cortas para coordinar avances y resolver bloqueos de forma ágil.</a:t>
            </a:r>
          </a:p>
          <a:p>
            <a:pPr algn="l">
              <a:lnSpc>
                <a:spcPts val="2730"/>
              </a:lnSpc>
              <a:spcBef>
                <a:spcPct val="0"/>
              </a:spcBef>
            </a:pPr>
            <a:endParaRPr lang="en-US" sz="1719">
              <a:solidFill>
                <a:srgbClr val="542622"/>
              </a:solidFill>
              <a:latin typeface="Open Sans Light"/>
              <a:ea typeface="Open Sans Light"/>
              <a:cs typeface="Open Sans Light"/>
              <a:sym typeface="Open Sans Light"/>
            </a:endParaRPr>
          </a:p>
        </p:txBody>
      </p:sp>
      <p:sp>
        <p:nvSpPr>
          <p:cNvPr id="13" name="TextBox 13"/>
          <p:cNvSpPr txBox="1"/>
          <p:nvPr/>
        </p:nvSpPr>
        <p:spPr>
          <a:xfrm>
            <a:off x="4540884" y="208801"/>
            <a:ext cx="9206232" cy="1028744"/>
          </a:xfrm>
          <a:prstGeom prst="rect">
            <a:avLst/>
          </a:prstGeom>
        </p:spPr>
        <p:txBody>
          <a:bodyPr lIns="0" tIns="0" rIns="0" bIns="0" rtlCol="0" anchor="t">
            <a:spAutoFit/>
          </a:bodyPr>
          <a:lstStyle/>
          <a:p>
            <a:pPr algn="ctr">
              <a:lnSpc>
                <a:spcPts val="8426"/>
              </a:lnSpc>
            </a:pPr>
            <a:r>
              <a:rPr lang="en-US" sz="6019">
                <a:solidFill>
                  <a:srgbClr val="542622"/>
                </a:solidFill>
                <a:latin typeface="Fredoka"/>
                <a:ea typeface="Fredoka"/>
                <a:cs typeface="Fredoka"/>
                <a:sym typeface="Fredoka"/>
              </a:rPr>
              <a:t>Desarrollo de MoodMap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70548" y="771409"/>
            <a:ext cx="4112054" cy="667481"/>
            <a:chOff x="0" y="0"/>
            <a:chExt cx="2503650" cy="406400"/>
          </a:xfrm>
        </p:grpSpPr>
        <p:sp>
          <p:nvSpPr>
            <p:cNvPr id="3" name="Freeform 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txBody>
            <a:bodyPr/>
            <a:lstStyle/>
            <a:p>
              <a:endParaRPr lang="es-CL"/>
            </a:p>
          </p:txBody>
        </p:sp>
        <p:sp>
          <p:nvSpPr>
            <p:cNvPr id="4" name="TextBox 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931865" y="0"/>
            <a:ext cx="6808334" cy="1105149"/>
            <a:chOff x="0" y="0"/>
            <a:chExt cx="2503650" cy="406400"/>
          </a:xfrm>
        </p:grpSpPr>
        <p:sp>
          <p:nvSpPr>
            <p:cNvPr id="6" name="Freeform 6"/>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7" name="TextBox 7"/>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4884240" y="8846996"/>
            <a:ext cx="8871226" cy="1440004"/>
            <a:chOff x="0" y="0"/>
            <a:chExt cx="2503650" cy="406400"/>
          </a:xfrm>
        </p:grpSpPr>
        <p:sp>
          <p:nvSpPr>
            <p:cNvPr id="9" name="Freeform 9"/>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10" name="TextBox 10"/>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835181" y="2877110"/>
            <a:ext cx="15898568" cy="5497449"/>
          </a:xfrm>
          <a:prstGeom prst="rect">
            <a:avLst/>
          </a:prstGeom>
        </p:spPr>
        <p:txBody>
          <a:bodyPr lIns="0" tIns="0" rIns="0" bIns="0" rtlCol="0" anchor="t">
            <a:spAutoFit/>
          </a:bodyPr>
          <a:lstStyle/>
          <a:p>
            <a:pPr algn="just">
              <a:lnSpc>
                <a:spcPts val="2925"/>
              </a:lnSpc>
            </a:pPr>
            <a:r>
              <a:rPr lang="en-US" sz="1899" b="1" spc="157">
                <a:solidFill>
                  <a:srgbClr val="542622"/>
                </a:solidFill>
                <a:latin typeface="Open Sans Bold"/>
                <a:ea typeface="Open Sans Bold"/>
                <a:cs typeface="Open Sans Bold"/>
                <a:sym typeface="Open Sans Bold"/>
              </a:rPr>
              <a:t>1. Sprint 0: Documentación (18 mar - 6 abr) Objetivo: </a:t>
            </a:r>
            <a:r>
              <a:rPr lang="en-US" sz="1899" spc="157">
                <a:solidFill>
                  <a:srgbClr val="542622"/>
                </a:solidFill>
                <a:latin typeface="Open Sans"/>
                <a:ea typeface="Open Sans"/>
                <a:cs typeface="Open Sans"/>
                <a:sym typeface="Open Sans"/>
              </a:rPr>
              <a:t>Creación de documentos base (definición, herramientas, roles, mocks)</a:t>
            </a:r>
          </a:p>
          <a:p>
            <a:pPr algn="just">
              <a:lnSpc>
                <a:spcPts val="2925"/>
              </a:lnSpc>
            </a:pPr>
            <a:r>
              <a:rPr lang="en-US" sz="1899" b="1" spc="157">
                <a:solidFill>
                  <a:srgbClr val="542622"/>
                </a:solidFill>
                <a:latin typeface="Open Sans Bold"/>
                <a:ea typeface="Open Sans Bold"/>
                <a:cs typeface="Open Sans Bold"/>
                <a:sym typeface="Open Sans Bold"/>
              </a:rPr>
              <a:t>2. Sprint 1: Registro/Login (8 - 14 abril) Tecnologías: </a:t>
            </a:r>
            <a:r>
              <a:rPr lang="en-US" sz="1899" spc="157">
                <a:solidFill>
                  <a:srgbClr val="542622"/>
                </a:solidFill>
                <a:latin typeface="Open Sans"/>
                <a:ea typeface="Open Sans"/>
                <a:cs typeface="Open Sans"/>
                <a:sym typeface="Open Sans"/>
              </a:rPr>
              <a:t>React Native, Firebase/Auth0, Spring Boot.</a:t>
            </a:r>
          </a:p>
          <a:p>
            <a:pPr algn="just">
              <a:lnSpc>
                <a:spcPts val="2925"/>
              </a:lnSpc>
            </a:pPr>
            <a:r>
              <a:rPr lang="en-US" sz="1899" b="1" spc="157">
                <a:solidFill>
                  <a:srgbClr val="542622"/>
                </a:solidFill>
                <a:latin typeface="Open Sans Bold"/>
                <a:ea typeface="Open Sans Bold"/>
                <a:cs typeface="Open Sans Bold"/>
                <a:sym typeface="Open Sans Bold"/>
              </a:rPr>
              <a:t>Foco: </a:t>
            </a:r>
            <a:r>
              <a:rPr lang="en-US" sz="1899" spc="157">
                <a:solidFill>
                  <a:srgbClr val="542622"/>
                </a:solidFill>
                <a:latin typeface="Open Sans"/>
                <a:ea typeface="Open Sans"/>
                <a:cs typeface="Open Sans"/>
                <a:sym typeface="Open Sans"/>
              </a:rPr>
              <a:t>Seguridad de credenciales (PostgreSQL + Docker).</a:t>
            </a:r>
          </a:p>
          <a:p>
            <a:pPr algn="just">
              <a:lnSpc>
                <a:spcPts val="2925"/>
              </a:lnSpc>
            </a:pPr>
            <a:r>
              <a:rPr lang="en-US" sz="1899" b="1" spc="157">
                <a:solidFill>
                  <a:srgbClr val="542622"/>
                </a:solidFill>
                <a:latin typeface="Open Sans Bold"/>
                <a:ea typeface="Open Sans Bold"/>
                <a:cs typeface="Open Sans Bold"/>
                <a:sym typeface="Open Sans Bold"/>
              </a:rPr>
              <a:t>3. Sprint 2: Estado de ánimo + Chatbot (15 - 21 abr) Funcionalidad: </a:t>
            </a:r>
            <a:r>
              <a:rPr lang="en-US" sz="1899" spc="157">
                <a:solidFill>
                  <a:srgbClr val="542622"/>
                </a:solidFill>
                <a:latin typeface="Open Sans"/>
                <a:ea typeface="Open Sans"/>
                <a:cs typeface="Open Sans"/>
                <a:sym typeface="Open Sans"/>
              </a:rPr>
              <a:t>Registro de ánimo + integración API ChatGPT.</a:t>
            </a:r>
          </a:p>
          <a:p>
            <a:pPr algn="just">
              <a:lnSpc>
                <a:spcPts val="2925"/>
              </a:lnSpc>
            </a:pPr>
            <a:r>
              <a:rPr lang="en-US" sz="1899" b="1" spc="157">
                <a:solidFill>
                  <a:srgbClr val="542622"/>
                </a:solidFill>
                <a:latin typeface="Open Sans Bold"/>
                <a:ea typeface="Open Sans Bold"/>
                <a:cs typeface="Open Sans Bold"/>
                <a:sym typeface="Open Sans Bold"/>
              </a:rPr>
              <a:t>Validación:</a:t>
            </a:r>
            <a:r>
              <a:rPr lang="en-US" sz="1899" spc="157">
                <a:solidFill>
                  <a:srgbClr val="542622"/>
                </a:solidFill>
                <a:latin typeface="Open Sans"/>
                <a:ea typeface="Open Sans"/>
                <a:cs typeface="Open Sans"/>
                <a:sym typeface="Open Sans"/>
              </a:rPr>
              <a:t> Feedback de psicólogo (Product Owner).</a:t>
            </a:r>
          </a:p>
          <a:p>
            <a:pPr algn="just">
              <a:lnSpc>
                <a:spcPts val="2925"/>
              </a:lnSpc>
            </a:pPr>
            <a:r>
              <a:rPr lang="en-US" sz="1899" b="1" spc="157">
                <a:solidFill>
                  <a:srgbClr val="542622"/>
                </a:solidFill>
                <a:latin typeface="Open Sans Bold"/>
                <a:ea typeface="Open Sans Bold"/>
                <a:cs typeface="Open Sans Bold"/>
                <a:sym typeface="Open Sans Bold"/>
              </a:rPr>
              <a:t>4. Sprint 3: Recomendaciones (22 - 28 abr): </a:t>
            </a:r>
            <a:r>
              <a:rPr lang="en-US" sz="1899" spc="157">
                <a:solidFill>
                  <a:srgbClr val="542622"/>
                </a:solidFill>
                <a:latin typeface="Open Sans"/>
                <a:ea typeface="Open Sans"/>
                <a:cs typeface="Open Sans"/>
                <a:sym typeface="Open Sans"/>
              </a:rPr>
              <a:t>Recomendaciones personalizadas + normativas de privacidad.</a:t>
            </a:r>
          </a:p>
          <a:p>
            <a:pPr algn="just">
              <a:lnSpc>
                <a:spcPts val="2925"/>
              </a:lnSpc>
            </a:pPr>
            <a:r>
              <a:rPr lang="en-US" sz="1899" b="1" spc="157">
                <a:solidFill>
                  <a:srgbClr val="542622"/>
                </a:solidFill>
                <a:latin typeface="Open Sans Bold"/>
                <a:ea typeface="Open Sans Bold"/>
                <a:cs typeface="Open Sans Bold"/>
                <a:sym typeface="Open Sans Bold"/>
              </a:rPr>
              <a:t>5. Sprint 4: </a:t>
            </a:r>
            <a:r>
              <a:rPr lang="en-US" sz="1899" spc="157">
                <a:solidFill>
                  <a:srgbClr val="542622"/>
                </a:solidFill>
                <a:latin typeface="Open Sans"/>
                <a:ea typeface="Open Sans"/>
                <a:cs typeface="Open Sans"/>
                <a:sym typeface="Open Sans"/>
              </a:rPr>
              <a:t>Recuperar contraseña + Biblioteca (29 abr - 5 may)</a:t>
            </a:r>
          </a:p>
          <a:p>
            <a:pPr algn="just">
              <a:lnSpc>
                <a:spcPts val="2925"/>
              </a:lnSpc>
            </a:pPr>
            <a:r>
              <a:rPr lang="en-US" sz="1899" b="1" spc="157">
                <a:solidFill>
                  <a:srgbClr val="542622"/>
                </a:solidFill>
                <a:latin typeface="Open Sans Bold"/>
                <a:ea typeface="Open Sans Bold"/>
                <a:cs typeface="Open Sans Bold"/>
                <a:sym typeface="Open Sans Bold"/>
              </a:rPr>
              <a:t>6. Sprint 5: MVP (6 - 12 may) Entrega: </a:t>
            </a:r>
            <a:r>
              <a:rPr lang="en-US" sz="1899" spc="157">
                <a:solidFill>
                  <a:srgbClr val="542622"/>
                </a:solidFill>
                <a:latin typeface="Open Sans"/>
                <a:ea typeface="Open Sans"/>
                <a:cs typeface="Open Sans"/>
                <a:sym typeface="Open Sans"/>
              </a:rPr>
              <a:t>Integración total + pruebas (Jest, Postman).</a:t>
            </a:r>
          </a:p>
          <a:p>
            <a:pPr algn="just">
              <a:lnSpc>
                <a:spcPts val="2925"/>
              </a:lnSpc>
            </a:pPr>
            <a:r>
              <a:rPr lang="en-US" sz="1899" b="1" spc="157">
                <a:solidFill>
                  <a:srgbClr val="542622"/>
                </a:solidFill>
                <a:latin typeface="Open Sans Bold"/>
                <a:ea typeface="Open Sans Bold"/>
                <a:cs typeface="Open Sans Bold"/>
                <a:sym typeface="Open Sans Bold"/>
              </a:rPr>
              <a:t>7. Sprint 6-10:</a:t>
            </a:r>
            <a:r>
              <a:rPr lang="en-US" sz="1899" spc="157">
                <a:solidFill>
                  <a:srgbClr val="542622"/>
                </a:solidFill>
                <a:latin typeface="Open Sans"/>
                <a:ea typeface="Open Sans"/>
                <a:cs typeface="Open Sans"/>
                <a:sym typeface="Open Sans"/>
              </a:rPr>
              <a:t> Mejoras (13 may - 16 jun)</a:t>
            </a:r>
          </a:p>
          <a:p>
            <a:pPr algn="just">
              <a:lnSpc>
                <a:spcPts val="2925"/>
              </a:lnSpc>
            </a:pPr>
            <a:r>
              <a:rPr lang="en-US" sz="1899" spc="157">
                <a:solidFill>
                  <a:srgbClr val="542622"/>
                </a:solidFill>
                <a:latin typeface="Open Sans"/>
                <a:ea typeface="Open Sans"/>
                <a:cs typeface="Open Sans"/>
                <a:sym typeface="Open Sans"/>
              </a:rPr>
              <a:t>Historial de ánimo, notificaciones push, dashboard analítico, temas claro/oscuro.</a:t>
            </a:r>
          </a:p>
          <a:p>
            <a:pPr algn="just">
              <a:lnSpc>
                <a:spcPts val="2925"/>
              </a:lnSpc>
            </a:pPr>
            <a:r>
              <a:rPr lang="en-US" sz="1899" b="1" spc="157">
                <a:solidFill>
                  <a:srgbClr val="542622"/>
                </a:solidFill>
                <a:latin typeface="Open Sans Bold"/>
                <a:ea typeface="Open Sans Bold"/>
                <a:cs typeface="Open Sans Bold"/>
                <a:sym typeface="Open Sans Bold"/>
              </a:rPr>
              <a:t>8. Sprint 11: </a:t>
            </a:r>
            <a:r>
              <a:rPr lang="en-US" sz="1899" spc="157">
                <a:solidFill>
                  <a:srgbClr val="542622"/>
                </a:solidFill>
                <a:latin typeface="Open Sans"/>
                <a:ea typeface="Open Sans"/>
                <a:cs typeface="Open Sans"/>
                <a:sym typeface="Open Sans"/>
              </a:rPr>
              <a:t>QA y Publicación (7 - 21 jun)</a:t>
            </a:r>
          </a:p>
          <a:p>
            <a:pPr algn="just">
              <a:lnSpc>
                <a:spcPts val="2925"/>
              </a:lnSpc>
            </a:pPr>
            <a:endParaRPr lang="en-US" sz="1899" spc="157">
              <a:solidFill>
                <a:srgbClr val="542622"/>
              </a:solidFill>
              <a:latin typeface="Open Sans"/>
              <a:ea typeface="Open Sans"/>
              <a:cs typeface="Open Sans"/>
              <a:sym typeface="Open Sans"/>
            </a:endParaRPr>
          </a:p>
          <a:p>
            <a:pPr algn="just">
              <a:lnSpc>
                <a:spcPts val="2659"/>
              </a:lnSpc>
            </a:pPr>
            <a:endParaRPr lang="en-US" sz="1899" spc="157">
              <a:solidFill>
                <a:srgbClr val="542622"/>
              </a:solidFill>
              <a:latin typeface="Open Sans"/>
              <a:ea typeface="Open Sans"/>
              <a:cs typeface="Open Sans"/>
              <a:sym typeface="Open Sans"/>
            </a:endParaRPr>
          </a:p>
          <a:p>
            <a:pPr algn="just">
              <a:lnSpc>
                <a:spcPts val="2659"/>
              </a:lnSpc>
              <a:spcBef>
                <a:spcPct val="0"/>
              </a:spcBef>
            </a:pPr>
            <a:endParaRPr lang="en-US" sz="1899" spc="157">
              <a:solidFill>
                <a:srgbClr val="542622"/>
              </a:solidFill>
              <a:latin typeface="Open Sans"/>
              <a:ea typeface="Open Sans"/>
              <a:cs typeface="Open Sans"/>
              <a:sym typeface="Open Sans"/>
            </a:endParaRPr>
          </a:p>
        </p:txBody>
      </p:sp>
      <p:sp>
        <p:nvSpPr>
          <p:cNvPr id="12" name="TextBox 12"/>
          <p:cNvSpPr txBox="1"/>
          <p:nvPr/>
        </p:nvSpPr>
        <p:spPr>
          <a:xfrm>
            <a:off x="4540884" y="208801"/>
            <a:ext cx="9206232" cy="1028744"/>
          </a:xfrm>
          <a:prstGeom prst="rect">
            <a:avLst/>
          </a:prstGeom>
        </p:spPr>
        <p:txBody>
          <a:bodyPr lIns="0" tIns="0" rIns="0" bIns="0" rtlCol="0" anchor="t">
            <a:spAutoFit/>
          </a:bodyPr>
          <a:lstStyle/>
          <a:p>
            <a:pPr algn="ctr">
              <a:lnSpc>
                <a:spcPts val="8426"/>
              </a:lnSpc>
            </a:pPr>
            <a:r>
              <a:rPr lang="en-US" sz="6019">
                <a:solidFill>
                  <a:srgbClr val="542622"/>
                </a:solidFill>
                <a:latin typeface="Fredoka"/>
                <a:ea typeface="Fredoka"/>
                <a:cs typeface="Fredoka"/>
                <a:sym typeface="Fredoka"/>
              </a:rPr>
              <a:t>Definición de sprint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2605" y="155575"/>
            <a:ext cx="14795445" cy="1028192"/>
          </a:xfrm>
          <a:prstGeom prst="rect">
            <a:avLst/>
          </a:prstGeom>
        </p:spPr>
        <p:txBody>
          <a:bodyPr lIns="0" tIns="0" rIns="0" bIns="0" rtlCol="0" anchor="t">
            <a:spAutoFit/>
          </a:bodyPr>
          <a:lstStyle/>
          <a:p>
            <a:pPr algn="ctr">
              <a:lnSpc>
                <a:spcPts val="8428"/>
              </a:lnSpc>
            </a:pPr>
            <a:r>
              <a:rPr lang="en-US" sz="6020">
                <a:solidFill>
                  <a:srgbClr val="542622"/>
                </a:solidFill>
                <a:latin typeface="Fredoka"/>
                <a:ea typeface="Fredoka"/>
                <a:cs typeface="Fredoka"/>
                <a:sym typeface="Fredoka"/>
              </a:rPr>
              <a:t>Mockups</a:t>
            </a:r>
          </a:p>
        </p:txBody>
      </p:sp>
      <p:grpSp>
        <p:nvGrpSpPr>
          <p:cNvPr id="3" name="Group 3"/>
          <p:cNvGrpSpPr/>
          <p:nvPr/>
        </p:nvGrpSpPr>
        <p:grpSpPr>
          <a:xfrm>
            <a:off x="16758541" y="830201"/>
            <a:ext cx="4112054" cy="667481"/>
            <a:chOff x="0" y="0"/>
            <a:chExt cx="2503650" cy="406400"/>
          </a:xfrm>
        </p:grpSpPr>
        <p:sp>
          <p:nvSpPr>
            <p:cNvPr id="4" name="Freeform 4"/>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5" name="TextBox 5"/>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5710220" y="-46503"/>
            <a:ext cx="6808334" cy="1105149"/>
            <a:chOff x="0" y="0"/>
            <a:chExt cx="2503650" cy="406400"/>
          </a:xfrm>
        </p:grpSpPr>
        <p:sp>
          <p:nvSpPr>
            <p:cNvPr id="7" name="Freeform 7"/>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8" name="TextBox 8"/>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779449" y="8713359"/>
            <a:ext cx="4112054" cy="667481"/>
            <a:chOff x="0" y="0"/>
            <a:chExt cx="2503650" cy="406400"/>
          </a:xfrm>
        </p:grpSpPr>
        <p:sp>
          <p:nvSpPr>
            <p:cNvPr id="10" name="Freeform 10"/>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11" name="TextBox 11"/>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4127589" y="9181851"/>
            <a:ext cx="6808334" cy="1105149"/>
            <a:chOff x="0" y="0"/>
            <a:chExt cx="2503650" cy="406400"/>
          </a:xfrm>
        </p:grpSpPr>
        <p:sp>
          <p:nvSpPr>
            <p:cNvPr id="13" name="Freeform 1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14" name="TextBox 1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313836" y="1855164"/>
            <a:ext cx="2660280" cy="5762339"/>
          </a:xfrm>
          <a:custGeom>
            <a:avLst/>
            <a:gdLst/>
            <a:ahLst/>
            <a:cxnLst/>
            <a:rect l="l" t="t" r="r" b="b"/>
            <a:pathLst>
              <a:path w="2660280" h="5762339">
                <a:moveTo>
                  <a:pt x="0" y="0"/>
                </a:moveTo>
                <a:lnTo>
                  <a:pt x="2660280" y="0"/>
                </a:lnTo>
                <a:lnTo>
                  <a:pt x="2660280" y="5762339"/>
                </a:lnTo>
                <a:lnTo>
                  <a:pt x="0" y="5762339"/>
                </a:lnTo>
                <a:lnTo>
                  <a:pt x="0" y="0"/>
                </a:lnTo>
                <a:close/>
              </a:path>
            </a:pathLst>
          </a:custGeom>
          <a:blipFill>
            <a:blip r:embed="rId2"/>
            <a:stretch>
              <a:fillRect/>
            </a:stretch>
          </a:blipFill>
        </p:spPr>
        <p:txBody>
          <a:bodyPr/>
          <a:lstStyle/>
          <a:p>
            <a:endParaRPr lang="es-CL"/>
          </a:p>
        </p:txBody>
      </p:sp>
      <p:sp>
        <p:nvSpPr>
          <p:cNvPr id="16" name="Freeform 16"/>
          <p:cNvSpPr/>
          <p:nvPr/>
        </p:nvSpPr>
        <p:spPr>
          <a:xfrm>
            <a:off x="3145566" y="1855164"/>
            <a:ext cx="2660280" cy="5762339"/>
          </a:xfrm>
          <a:custGeom>
            <a:avLst/>
            <a:gdLst/>
            <a:ahLst/>
            <a:cxnLst/>
            <a:rect l="l" t="t" r="r" b="b"/>
            <a:pathLst>
              <a:path w="2660280" h="5762339">
                <a:moveTo>
                  <a:pt x="0" y="0"/>
                </a:moveTo>
                <a:lnTo>
                  <a:pt x="2660279" y="0"/>
                </a:lnTo>
                <a:lnTo>
                  <a:pt x="2660279" y="5762339"/>
                </a:lnTo>
                <a:lnTo>
                  <a:pt x="0" y="5762339"/>
                </a:lnTo>
                <a:lnTo>
                  <a:pt x="0" y="0"/>
                </a:lnTo>
                <a:close/>
              </a:path>
            </a:pathLst>
          </a:custGeom>
          <a:blipFill>
            <a:blip r:embed="rId3"/>
            <a:stretch>
              <a:fillRect/>
            </a:stretch>
          </a:blipFill>
        </p:spPr>
        <p:txBody>
          <a:bodyPr/>
          <a:lstStyle/>
          <a:p>
            <a:endParaRPr lang="es-CL"/>
          </a:p>
        </p:txBody>
      </p:sp>
      <p:sp>
        <p:nvSpPr>
          <p:cNvPr id="17" name="Freeform 17"/>
          <p:cNvSpPr/>
          <p:nvPr/>
        </p:nvSpPr>
        <p:spPr>
          <a:xfrm>
            <a:off x="5977295" y="1855164"/>
            <a:ext cx="2660280" cy="5762339"/>
          </a:xfrm>
          <a:custGeom>
            <a:avLst/>
            <a:gdLst/>
            <a:ahLst/>
            <a:cxnLst/>
            <a:rect l="l" t="t" r="r" b="b"/>
            <a:pathLst>
              <a:path w="2660280" h="5762339">
                <a:moveTo>
                  <a:pt x="0" y="0"/>
                </a:moveTo>
                <a:lnTo>
                  <a:pt x="2660280" y="0"/>
                </a:lnTo>
                <a:lnTo>
                  <a:pt x="2660280" y="5762339"/>
                </a:lnTo>
                <a:lnTo>
                  <a:pt x="0" y="5762339"/>
                </a:lnTo>
                <a:lnTo>
                  <a:pt x="0" y="0"/>
                </a:lnTo>
                <a:close/>
              </a:path>
            </a:pathLst>
          </a:custGeom>
          <a:blipFill>
            <a:blip r:embed="rId4"/>
            <a:stretch>
              <a:fillRect/>
            </a:stretch>
          </a:blipFill>
        </p:spPr>
        <p:txBody>
          <a:bodyPr/>
          <a:lstStyle/>
          <a:p>
            <a:endParaRPr lang="es-CL"/>
          </a:p>
        </p:txBody>
      </p:sp>
      <p:sp>
        <p:nvSpPr>
          <p:cNvPr id="18" name="Freeform 18"/>
          <p:cNvSpPr/>
          <p:nvPr/>
        </p:nvSpPr>
        <p:spPr>
          <a:xfrm>
            <a:off x="8809025" y="1865076"/>
            <a:ext cx="2651127" cy="5742514"/>
          </a:xfrm>
          <a:custGeom>
            <a:avLst/>
            <a:gdLst/>
            <a:ahLst/>
            <a:cxnLst/>
            <a:rect l="l" t="t" r="r" b="b"/>
            <a:pathLst>
              <a:path w="2651127" h="5742514">
                <a:moveTo>
                  <a:pt x="0" y="0"/>
                </a:moveTo>
                <a:lnTo>
                  <a:pt x="2651128" y="0"/>
                </a:lnTo>
                <a:lnTo>
                  <a:pt x="2651128" y="5742515"/>
                </a:lnTo>
                <a:lnTo>
                  <a:pt x="0" y="5742515"/>
                </a:lnTo>
                <a:lnTo>
                  <a:pt x="0" y="0"/>
                </a:lnTo>
                <a:close/>
              </a:path>
            </a:pathLst>
          </a:custGeom>
          <a:blipFill>
            <a:blip r:embed="rId5"/>
            <a:stretch>
              <a:fillRect/>
            </a:stretch>
          </a:blipFill>
        </p:spPr>
        <p:txBody>
          <a:bodyPr/>
          <a:lstStyle/>
          <a:p>
            <a:endParaRPr lang="es-CL"/>
          </a:p>
        </p:txBody>
      </p:sp>
      <p:sp>
        <p:nvSpPr>
          <p:cNvPr id="19" name="Freeform 19"/>
          <p:cNvSpPr/>
          <p:nvPr/>
        </p:nvSpPr>
        <p:spPr>
          <a:xfrm>
            <a:off x="11631603" y="1855164"/>
            <a:ext cx="2651127" cy="5742514"/>
          </a:xfrm>
          <a:custGeom>
            <a:avLst/>
            <a:gdLst/>
            <a:ahLst/>
            <a:cxnLst/>
            <a:rect l="l" t="t" r="r" b="b"/>
            <a:pathLst>
              <a:path w="2651127" h="5742514">
                <a:moveTo>
                  <a:pt x="0" y="0"/>
                </a:moveTo>
                <a:lnTo>
                  <a:pt x="2651127" y="0"/>
                </a:lnTo>
                <a:lnTo>
                  <a:pt x="2651127" y="5742514"/>
                </a:lnTo>
                <a:lnTo>
                  <a:pt x="0" y="5742514"/>
                </a:lnTo>
                <a:lnTo>
                  <a:pt x="0" y="0"/>
                </a:lnTo>
                <a:close/>
              </a:path>
            </a:pathLst>
          </a:custGeom>
          <a:blipFill>
            <a:blip r:embed="rId6"/>
            <a:stretch>
              <a:fillRect/>
            </a:stretch>
          </a:blipFill>
        </p:spPr>
        <p:txBody>
          <a:bodyPr/>
          <a:lstStyle/>
          <a:p>
            <a:endParaRPr lang="es-CL"/>
          </a:p>
        </p:txBody>
      </p:sp>
      <p:sp>
        <p:nvSpPr>
          <p:cNvPr id="20" name="Freeform 20"/>
          <p:cNvSpPr/>
          <p:nvPr/>
        </p:nvSpPr>
        <p:spPr>
          <a:xfrm>
            <a:off x="14454180" y="1835339"/>
            <a:ext cx="2660280" cy="5762339"/>
          </a:xfrm>
          <a:custGeom>
            <a:avLst/>
            <a:gdLst/>
            <a:ahLst/>
            <a:cxnLst/>
            <a:rect l="l" t="t" r="r" b="b"/>
            <a:pathLst>
              <a:path w="2660280" h="5762339">
                <a:moveTo>
                  <a:pt x="0" y="0"/>
                </a:moveTo>
                <a:lnTo>
                  <a:pt x="2660280" y="0"/>
                </a:lnTo>
                <a:lnTo>
                  <a:pt x="2660280" y="5762339"/>
                </a:lnTo>
                <a:lnTo>
                  <a:pt x="0" y="5762339"/>
                </a:lnTo>
                <a:lnTo>
                  <a:pt x="0" y="0"/>
                </a:lnTo>
                <a:close/>
              </a:path>
            </a:pathLst>
          </a:custGeom>
          <a:blipFill>
            <a:blip r:embed="rId7"/>
            <a:stretch>
              <a:fillRect/>
            </a:stretch>
          </a:blipFill>
        </p:spPr>
        <p:txBody>
          <a:bodyPr/>
          <a:lstStyle/>
          <a:p>
            <a:endParaRPr lang="es-CL"/>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2605" y="155575"/>
            <a:ext cx="14795445" cy="1028192"/>
          </a:xfrm>
          <a:prstGeom prst="rect">
            <a:avLst/>
          </a:prstGeom>
        </p:spPr>
        <p:txBody>
          <a:bodyPr lIns="0" tIns="0" rIns="0" bIns="0" rtlCol="0" anchor="t">
            <a:spAutoFit/>
          </a:bodyPr>
          <a:lstStyle/>
          <a:p>
            <a:pPr algn="ctr">
              <a:lnSpc>
                <a:spcPts val="8428"/>
              </a:lnSpc>
            </a:pPr>
            <a:r>
              <a:rPr lang="en-US" sz="6020">
                <a:solidFill>
                  <a:srgbClr val="542622"/>
                </a:solidFill>
                <a:latin typeface="Fredoka"/>
                <a:ea typeface="Fredoka"/>
                <a:cs typeface="Fredoka"/>
                <a:sym typeface="Fredoka"/>
              </a:rPr>
              <a:t>Mockups</a:t>
            </a:r>
          </a:p>
        </p:txBody>
      </p:sp>
      <p:grpSp>
        <p:nvGrpSpPr>
          <p:cNvPr id="3" name="Group 3"/>
          <p:cNvGrpSpPr/>
          <p:nvPr/>
        </p:nvGrpSpPr>
        <p:grpSpPr>
          <a:xfrm>
            <a:off x="16758541" y="830201"/>
            <a:ext cx="4112054" cy="667481"/>
            <a:chOff x="0" y="0"/>
            <a:chExt cx="2503650" cy="406400"/>
          </a:xfrm>
        </p:grpSpPr>
        <p:sp>
          <p:nvSpPr>
            <p:cNvPr id="4" name="Freeform 4"/>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5" name="TextBox 5"/>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5710220" y="-46503"/>
            <a:ext cx="6808334" cy="1105149"/>
            <a:chOff x="0" y="0"/>
            <a:chExt cx="2503650" cy="406400"/>
          </a:xfrm>
        </p:grpSpPr>
        <p:sp>
          <p:nvSpPr>
            <p:cNvPr id="7" name="Freeform 7"/>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8" name="TextBox 8"/>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2779449" y="8713359"/>
            <a:ext cx="4112054" cy="667481"/>
            <a:chOff x="0" y="0"/>
            <a:chExt cx="2503650" cy="406400"/>
          </a:xfrm>
        </p:grpSpPr>
        <p:sp>
          <p:nvSpPr>
            <p:cNvPr id="10" name="Freeform 10"/>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txBody>
            <a:bodyPr/>
            <a:lstStyle/>
            <a:p>
              <a:endParaRPr lang="es-CL"/>
            </a:p>
          </p:txBody>
        </p:sp>
        <p:sp>
          <p:nvSpPr>
            <p:cNvPr id="11" name="TextBox 11"/>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4127589" y="9181851"/>
            <a:ext cx="6808334" cy="1105149"/>
            <a:chOff x="0" y="0"/>
            <a:chExt cx="2503650" cy="406400"/>
          </a:xfrm>
        </p:grpSpPr>
        <p:sp>
          <p:nvSpPr>
            <p:cNvPr id="13" name="Freeform 13"/>
            <p:cNvSpPr/>
            <p:nvPr/>
          </p:nvSpPr>
          <p:spPr>
            <a:xfrm>
              <a:off x="0" y="0"/>
              <a:ext cx="2503650" cy="406400"/>
            </a:xfrm>
            <a:custGeom>
              <a:avLst/>
              <a:gdLst/>
              <a:ahLst/>
              <a:cxnLst/>
              <a:rect l="l" t="t" r="r" b="b"/>
              <a:pathLst>
                <a:path w="2503650" h="40640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txBody>
            <a:bodyPr/>
            <a:lstStyle/>
            <a:p>
              <a:endParaRPr lang="es-CL"/>
            </a:p>
          </p:txBody>
        </p:sp>
        <p:sp>
          <p:nvSpPr>
            <p:cNvPr id="14" name="TextBox 14"/>
            <p:cNvSpPr txBox="1"/>
            <p:nvPr/>
          </p:nvSpPr>
          <p:spPr>
            <a:xfrm>
              <a:off x="0" y="-38100"/>
              <a:ext cx="2503650" cy="444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2928068" y="1375360"/>
            <a:ext cx="12431865" cy="8287910"/>
          </a:xfrm>
          <a:custGeom>
            <a:avLst/>
            <a:gdLst/>
            <a:ahLst/>
            <a:cxnLst/>
            <a:rect l="l" t="t" r="r" b="b"/>
            <a:pathLst>
              <a:path w="12431865" h="8287910">
                <a:moveTo>
                  <a:pt x="0" y="0"/>
                </a:moveTo>
                <a:lnTo>
                  <a:pt x="12431864" y="0"/>
                </a:lnTo>
                <a:lnTo>
                  <a:pt x="12431864" y="8287910"/>
                </a:lnTo>
                <a:lnTo>
                  <a:pt x="0" y="8287910"/>
                </a:lnTo>
                <a:lnTo>
                  <a:pt x="0" y="0"/>
                </a:lnTo>
                <a:close/>
              </a:path>
            </a:pathLst>
          </a:custGeom>
          <a:blipFill>
            <a:blip r:embed="rId2"/>
            <a:stretch>
              <a:fillRect/>
            </a:stretch>
          </a:blipFill>
        </p:spPr>
        <p:txBody>
          <a:bodyPr/>
          <a:lstStyle/>
          <a:p>
            <a:endParaRPr lang="es-CL"/>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1346</Words>
  <Application>Microsoft Office PowerPoint</Application>
  <PresentationFormat>Personalizado</PresentationFormat>
  <Paragraphs>107</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Open Sans Bold</vt:lpstr>
      <vt:lpstr>Open Sans Light</vt:lpstr>
      <vt:lpstr>Open Sans</vt:lpstr>
      <vt:lpstr>Arial</vt:lpstr>
      <vt:lpstr>Fredoka</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para Proyectos Simple Rojo y Naranja</dc:title>
  <cp:lastModifiedBy>Matías Catalán Radonich</cp:lastModifiedBy>
  <cp:revision>2</cp:revision>
  <dcterms:created xsi:type="dcterms:W3CDTF">2006-08-16T00:00:00Z</dcterms:created>
  <dcterms:modified xsi:type="dcterms:W3CDTF">2025-04-15T20:16:28Z</dcterms:modified>
  <dc:identifier>DAGADU1rUhQ</dc:identifier>
</cp:coreProperties>
</file>