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6" r:id="rId5"/>
    <p:sldId id="264" r:id="rId6"/>
    <p:sldId id="265" r:id="rId7"/>
    <p:sldId id="266" r:id="rId8"/>
    <p:sldId id="268" r:id="rId9"/>
    <p:sldId id="269" r:id="rId10"/>
    <p:sldId id="277" r:id="rId11"/>
    <p:sldId id="278" r:id="rId12"/>
    <p:sldId id="279" r:id="rId13"/>
    <p:sldId id="280" r:id="rId14"/>
    <p:sldId id="281" r:id="rId15"/>
    <p:sldId id="282" r:id="rId16"/>
    <p:sldId id="270" r:id="rId17"/>
    <p:sldId id="273"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ias Rodríguez" initials="MR" lastIdx="1" clrIdx="0">
    <p:extLst>
      <p:ext uri="{19B8F6BF-5375-455C-9EA6-DF929625EA0E}">
        <p15:presenceInfo xmlns:p15="http://schemas.microsoft.com/office/powerpoint/2012/main" userId="e52def8f4e0e592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8/23/2022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8/23/2022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8/23/2022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8/23/2022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7F02B-C5E6-4ABE-8ADC-D8BBA3D3A732}"/>
              </a:ext>
            </a:extLst>
          </p:cNvPr>
          <p:cNvSpPr>
            <a:spLocks noGrp="1"/>
          </p:cNvSpPr>
          <p:nvPr>
            <p:ph type="ctrTitle"/>
          </p:nvPr>
        </p:nvSpPr>
        <p:spPr/>
        <p:txBody>
          <a:bodyPr/>
          <a:lstStyle/>
          <a:p>
            <a:r>
              <a:rPr lang="es-AR" dirty="0"/>
              <a:t>PATRÓN OBSERVER</a:t>
            </a:r>
            <a:endParaRPr lang="en-US" dirty="0"/>
          </a:p>
        </p:txBody>
      </p:sp>
    </p:spTree>
    <p:extLst>
      <p:ext uri="{BB962C8B-B14F-4D97-AF65-F5344CB8AC3E}">
        <p14:creationId xmlns:p14="http://schemas.microsoft.com/office/powerpoint/2010/main" val="128598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4652D5-2E3A-474B-8FBA-26AFF820D445}"/>
              </a:ext>
            </a:extLst>
          </p:cNvPr>
          <p:cNvSpPr txBox="1">
            <a:spLocks/>
          </p:cNvSpPr>
          <p:nvPr/>
        </p:nvSpPr>
        <p:spPr>
          <a:xfrm>
            <a:off x="1255058" y="566552"/>
            <a:ext cx="7691718" cy="625755"/>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AR" dirty="0"/>
              <a:t>PATRÓN OBSERVER - implementación</a:t>
            </a:r>
            <a:endParaRPr lang="en-US" dirty="0"/>
          </a:p>
        </p:txBody>
      </p:sp>
      <p:sp>
        <p:nvSpPr>
          <p:cNvPr id="3" name="CuadroTexto 2">
            <a:extLst>
              <a:ext uri="{FF2B5EF4-FFF2-40B4-BE49-F238E27FC236}">
                <a16:creationId xmlns:a16="http://schemas.microsoft.com/office/drawing/2014/main" id="{26DAC51D-0B67-4B63-9C88-C5AC8D37C40C}"/>
              </a:ext>
            </a:extLst>
          </p:cNvPr>
          <p:cNvSpPr txBox="1"/>
          <p:nvPr/>
        </p:nvSpPr>
        <p:spPr>
          <a:xfrm>
            <a:off x="1255058" y="1748118"/>
            <a:ext cx="9233647" cy="3539430"/>
          </a:xfrm>
          <a:prstGeom prst="rect">
            <a:avLst/>
          </a:prstGeom>
          <a:noFill/>
        </p:spPr>
        <p:txBody>
          <a:bodyPr wrap="square" rtlCol="0">
            <a:spAutoFit/>
          </a:bodyPr>
          <a:lstStyle/>
          <a:p>
            <a:pPr algn="just"/>
            <a:r>
              <a:rPr lang="es-ES" sz="2400" b="1" i="0" dirty="0">
                <a:effectLst/>
                <a:latin typeface="Calibri" panose="020F0502020204030204" pitchFamily="34" charset="0"/>
                <a:cs typeface="Calibri" panose="020F0502020204030204" pitchFamily="34" charset="0"/>
              </a:rPr>
              <a:t>PROBLEMA 1</a:t>
            </a:r>
          </a:p>
          <a:p>
            <a:pPr algn="just"/>
            <a:endParaRPr lang="es-ES" sz="2000" b="1" i="0" dirty="0">
              <a:effectLst/>
              <a:latin typeface="Calibri" panose="020F0502020204030204" pitchFamily="34" charset="0"/>
              <a:cs typeface="Calibri" panose="020F0502020204030204" pitchFamily="34" charset="0"/>
            </a:endParaRPr>
          </a:p>
          <a:p>
            <a:pPr algn="just"/>
            <a:r>
              <a:rPr lang="es-ES" sz="2000" b="1" i="0" dirty="0">
                <a:effectLst/>
                <a:latin typeface="Calibri" panose="020F0502020204030204" pitchFamily="34" charset="0"/>
                <a:cs typeface="Calibri" panose="020F0502020204030204" pitchFamily="34" charset="0"/>
              </a:rPr>
              <a:t>Para evitar que el observador concreto tenga una asociación con el sujeto concreto, se podría hacer que la relación entre sujeto y observador fuese bidireccional, evitando así asociaciones concretas, el problema es que dejaría de ser una interfaz. El que deje de ser una interfaz puede producir problemas si el lenguaje de programación no soporta la herencia múltiple.</a:t>
            </a:r>
          </a:p>
          <a:p>
            <a:pPr algn="just"/>
            <a:endParaRPr lang="es-ES" sz="2000" b="1" i="0" dirty="0">
              <a:effectLst/>
              <a:latin typeface="Calibri" panose="020F0502020204030204" pitchFamily="34" charset="0"/>
              <a:cs typeface="Calibri" panose="020F0502020204030204" pitchFamily="34" charset="0"/>
            </a:endParaRPr>
          </a:p>
          <a:p>
            <a:pPr algn="just"/>
            <a:r>
              <a:rPr lang="es-ES" sz="2000" b="1" i="0" dirty="0">
                <a:effectLst/>
                <a:latin typeface="Calibri" panose="020F0502020204030204" pitchFamily="34" charset="0"/>
                <a:cs typeface="Calibri" panose="020F0502020204030204" pitchFamily="34" charset="0"/>
              </a:rPr>
              <a:t>Se podría eliminar la bidireccionalidad de la asociación pasando el sujeto como parámetro al método actualizar y ya no se tendría que referenciar el objeto observado. </a:t>
            </a:r>
          </a:p>
        </p:txBody>
      </p:sp>
    </p:spTree>
    <p:extLst>
      <p:ext uri="{BB962C8B-B14F-4D97-AF65-F5344CB8AC3E}">
        <p14:creationId xmlns:p14="http://schemas.microsoft.com/office/powerpoint/2010/main" val="3936804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772F6-662A-4ABA-B156-9E217AD69892}"/>
              </a:ext>
            </a:extLst>
          </p:cNvPr>
          <p:cNvSpPr txBox="1">
            <a:spLocks/>
          </p:cNvSpPr>
          <p:nvPr/>
        </p:nvSpPr>
        <p:spPr>
          <a:xfrm>
            <a:off x="1255058" y="566552"/>
            <a:ext cx="7691718" cy="625755"/>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AR" dirty="0"/>
              <a:t>PATRÓN OBSERVER - implementación</a:t>
            </a:r>
            <a:endParaRPr lang="en-US" dirty="0"/>
          </a:p>
        </p:txBody>
      </p:sp>
      <p:sp>
        <p:nvSpPr>
          <p:cNvPr id="3" name="CuadroTexto 2">
            <a:extLst>
              <a:ext uri="{FF2B5EF4-FFF2-40B4-BE49-F238E27FC236}">
                <a16:creationId xmlns:a16="http://schemas.microsoft.com/office/drawing/2014/main" id="{C3FA4D3E-EB71-4E01-8635-D5163477F699}"/>
              </a:ext>
            </a:extLst>
          </p:cNvPr>
          <p:cNvSpPr txBox="1"/>
          <p:nvPr/>
        </p:nvSpPr>
        <p:spPr>
          <a:xfrm>
            <a:off x="1255058" y="1949131"/>
            <a:ext cx="9233647" cy="3477875"/>
          </a:xfrm>
          <a:prstGeom prst="rect">
            <a:avLst/>
          </a:prstGeom>
          <a:noFill/>
        </p:spPr>
        <p:txBody>
          <a:bodyPr wrap="square" rtlCol="0">
            <a:spAutoFit/>
          </a:bodyPr>
          <a:lstStyle/>
          <a:p>
            <a:pPr algn="just"/>
            <a:r>
              <a:rPr lang="es-ES" sz="2400" b="1" dirty="0">
                <a:latin typeface="Calibri" panose="020F0502020204030204" pitchFamily="34" charset="0"/>
                <a:cs typeface="Calibri" panose="020F0502020204030204" pitchFamily="34" charset="0"/>
              </a:rPr>
              <a:t>PROBLEMA 2</a:t>
            </a:r>
          </a:p>
          <a:p>
            <a:pPr algn="just"/>
            <a:endParaRPr lang="es-ES" sz="2000" b="1" i="0" dirty="0">
              <a:effectLst/>
              <a:latin typeface="Calibri" panose="020F0502020204030204" pitchFamily="34" charset="0"/>
              <a:cs typeface="Calibri" panose="020F0502020204030204" pitchFamily="34" charset="0"/>
            </a:endParaRPr>
          </a:p>
          <a:p>
            <a:pPr algn="just"/>
            <a:r>
              <a:rPr lang="es-ES" sz="2000" b="1" i="0" dirty="0">
                <a:effectLst/>
                <a:latin typeface="Calibri" panose="020F0502020204030204" pitchFamily="34" charset="0"/>
                <a:cs typeface="Calibri" panose="020F0502020204030204" pitchFamily="34" charset="0"/>
              </a:rPr>
              <a:t>Si hay muchos sujetos sin observador, la estructura de los observadores está desaprovechada, para solucionarlo se puede tener un intermediario que centralice el almacenamiento de la asociación de cada sujeto con sus observadores. Para esta solución se crea un gestor de observadores usando el patrón singleton, ya que proporciona una única referencia y no una por cada sujeto. El gestor aunque mejora el aprovechamiento del espacio, hace que se reduzca el rendimiento y se pierde eficiencia en el método notificar.</a:t>
            </a:r>
          </a:p>
          <a:p>
            <a:pPr algn="just"/>
            <a:endParaRPr lang="es-ES" b="1" dirty="0">
              <a:latin typeface="Calibri" panose="020F0502020204030204" pitchFamily="34" charset="0"/>
              <a:cs typeface="Calibri" panose="020F0502020204030204" pitchFamily="34" charset="0"/>
            </a:endParaRPr>
          </a:p>
          <a:p>
            <a:pPr algn="just"/>
            <a:endParaRPr lang="es-ES" b="1"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6959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466A47-78AD-4C1E-A86E-58434DD95FA2}"/>
              </a:ext>
            </a:extLst>
          </p:cNvPr>
          <p:cNvSpPr txBox="1">
            <a:spLocks/>
          </p:cNvSpPr>
          <p:nvPr/>
        </p:nvSpPr>
        <p:spPr>
          <a:xfrm>
            <a:off x="1255058" y="566552"/>
            <a:ext cx="7691718" cy="625755"/>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AR" dirty="0"/>
              <a:t>PATRÓN OBSERVER - implementación</a:t>
            </a:r>
            <a:endParaRPr lang="en-US" dirty="0"/>
          </a:p>
        </p:txBody>
      </p:sp>
      <p:sp>
        <p:nvSpPr>
          <p:cNvPr id="3" name="CuadroTexto 2">
            <a:extLst>
              <a:ext uri="{FF2B5EF4-FFF2-40B4-BE49-F238E27FC236}">
                <a16:creationId xmlns:a16="http://schemas.microsoft.com/office/drawing/2014/main" id="{408A5C50-06DA-4260-8F5A-0A56B222C52E}"/>
              </a:ext>
            </a:extLst>
          </p:cNvPr>
          <p:cNvSpPr txBox="1"/>
          <p:nvPr/>
        </p:nvSpPr>
        <p:spPr>
          <a:xfrm>
            <a:off x="1255058" y="1837765"/>
            <a:ext cx="9233647" cy="3508653"/>
          </a:xfrm>
          <a:prstGeom prst="rect">
            <a:avLst/>
          </a:prstGeom>
          <a:noFill/>
        </p:spPr>
        <p:txBody>
          <a:bodyPr wrap="square" rtlCol="0">
            <a:spAutoFit/>
          </a:bodyPr>
          <a:lstStyle/>
          <a:p>
            <a:pPr algn="just"/>
            <a:r>
              <a:rPr lang="es-ES" sz="2400" b="1" dirty="0">
                <a:latin typeface="Calibri" panose="020F0502020204030204" pitchFamily="34" charset="0"/>
                <a:cs typeface="Calibri" panose="020F0502020204030204" pitchFamily="34" charset="0"/>
              </a:rPr>
              <a:t>PROBLEMA 3</a:t>
            </a:r>
          </a:p>
          <a:p>
            <a:pPr algn="just"/>
            <a:endParaRPr lang="es-ES" sz="2000" b="1" i="0" dirty="0">
              <a:effectLst/>
              <a:latin typeface="Calibri" panose="020F0502020204030204" pitchFamily="34" charset="0"/>
              <a:cs typeface="Calibri" panose="020F0502020204030204" pitchFamily="34" charset="0"/>
            </a:endParaRPr>
          </a:p>
          <a:p>
            <a:pPr algn="just"/>
            <a:r>
              <a:rPr lang="es-ES" sz="2000" b="1" dirty="0">
                <a:latin typeface="Calibri" panose="020F0502020204030204" pitchFamily="34" charset="0"/>
                <a:cs typeface="Calibri" panose="020F0502020204030204" pitchFamily="34" charset="0"/>
              </a:rPr>
              <a:t>El responsable de iniciar la comunicación es el sujeto concreto, pero se puede dar un problema cuando el objeto concreto está siendo actualizado de forma continua ya que debido a esto se tendría que realizar muchas actualizaciones en muy poco tiempo. La solución sería suspender temporalmente las llamadas al método de actualización/notificación; por ejemplo, haciendo que el cliente pueda activar o desactivar las notificaciones y notificar todos los cambios cuando las vuelva a habilitar. El patrón Estado sería una posible solución para diseñar esta variante de no notificar si no se han dado cambios o hacerlo en caso de que si.</a:t>
            </a:r>
          </a:p>
          <a:p>
            <a:pPr algn="just"/>
            <a:endParaRPr lang="es-ES" b="1"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1514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27FAEA-8346-4D36-8DCB-48B00A98632B}"/>
              </a:ext>
            </a:extLst>
          </p:cNvPr>
          <p:cNvSpPr txBox="1">
            <a:spLocks/>
          </p:cNvSpPr>
          <p:nvPr/>
        </p:nvSpPr>
        <p:spPr>
          <a:xfrm>
            <a:off x="1255058" y="566552"/>
            <a:ext cx="7691718" cy="625755"/>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AR" dirty="0"/>
              <a:t>PATRÓN OBSERVER - implementación</a:t>
            </a:r>
            <a:endParaRPr lang="en-US" dirty="0"/>
          </a:p>
        </p:txBody>
      </p:sp>
      <p:sp>
        <p:nvSpPr>
          <p:cNvPr id="3" name="CuadroTexto 2">
            <a:extLst>
              <a:ext uri="{FF2B5EF4-FFF2-40B4-BE49-F238E27FC236}">
                <a16:creationId xmlns:a16="http://schemas.microsoft.com/office/drawing/2014/main" id="{B3DC84B5-6AC3-4690-AEC2-9303AC7AFCCF}"/>
              </a:ext>
            </a:extLst>
          </p:cNvPr>
          <p:cNvSpPr txBox="1"/>
          <p:nvPr/>
        </p:nvSpPr>
        <p:spPr>
          <a:xfrm>
            <a:off x="1255058" y="1757083"/>
            <a:ext cx="9233647" cy="4185761"/>
          </a:xfrm>
          <a:prstGeom prst="rect">
            <a:avLst/>
          </a:prstGeom>
          <a:noFill/>
        </p:spPr>
        <p:txBody>
          <a:bodyPr wrap="square" rtlCol="0">
            <a:spAutoFit/>
          </a:bodyPr>
          <a:lstStyle/>
          <a:p>
            <a:pPr algn="just"/>
            <a:r>
              <a:rPr lang="es-ES" sz="2400" b="1" dirty="0">
                <a:latin typeface="Calibri" panose="020F0502020204030204" pitchFamily="34" charset="0"/>
                <a:cs typeface="Calibri" panose="020F0502020204030204" pitchFamily="34" charset="0"/>
              </a:rPr>
              <a:t>PROBLEMA 4</a:t>
            </a:r>
          </a:p>
          <a:p>
            <a:pPr algn="just"/>
            <a:endParaRPr lang="es-ES" sz="2400" b="1" dirty="0">
              <a:latin typeface="Calibri" panose="020F0502020204030204" pitchFamily="34" charset="0"/>
              <a:cs typeface="Calibri" panose="020F0502020204030204" pitchFamily="34" charset="0"/>
            </a:endParaRPr>
          </a:p>
          <a:p>
            <a:pPr algn="just"/>
            <a:r>
              <a:rPr lang="es-AR" sz="2000" b="1" dirty="0">
                <a:latin typeface="Calibri" panose="020F0502020204030204" pitchFamily="34" charset="0"/>
                <a:ea typeface="Calibri" panose="020F0502020204030204" pitchFamily="34" charset="0"/>
                <a:cs typeface="Times New Roman" panose="02020603050405020304" pitchFamily="18" charset="0"/>
              </a:rPr>
              <a:t>A</a:t>
            </a:r>
            <a:r>
              <a:rPr lang="es-AR" sz="2000" b="1" dirty="0">
                <a:effectLst/>
                <a:latin typeface="Calibri" panose="020F0502020204030204" pitchFamily="34" charset="0"/>
                <a:ea typeface="Calibri" panose="020F0502020204030204" pitchFamily="34" charset="0"/>
                <a:cs typeface="Times New Roman" panose="02020603050405020304" pitchFamily="18" charset="0"/>
              </a:rPr>
              <a:t> la hora de borrar un sujeto se recomienda hacer que el sujeto notifique a sus observadores cuando va a ser borrado para evitar producir referencias perdidas en sus observadores.</a:t>
            </a:r>
          </a:p>
          <a:p>
            <a:pPr algn="just"/>
            <a:endParaRPr lang="es-ES" sz="2000" b="1" i="0" dirty="0">
              <a:effectLst/>
              <a:latin typeface="Calibri" panose="020F0502020204030204" pitchFamily="34" charset="0"/>
              <a:cs typeface="Calibri" panose="020F0502020204030204" pitchFamily="34" charset="0"/>
            </a:endParaRPr>
          </a:p>
          <a:p>
            <a:pPr algn="just"/>
            <a:r>
              <a:rPr lang="es-ES" sz="2000" b="1" dirty="0">
                <a:latin typeface="Calibri" panose="020F0502020204030204" pitchFamily="34" charset="0"/>
                <a:cs typeface="Calibri" panose="020F0502020204030204" pitchFamily="34" charset="0"/>
              </a:rPr>
              <a:t>Se puede avisar a los observadores creando un método actualizar especial, en el que se tendrían dos opciones:</a:t>
            </a:r>
          </a:p>
          <a:p>
            <a:pPr algn="just"/>
            <a:endParaRPr lang="es-ES" sz="2000" b="1" dirty="0">
              <a:latin typeface="Calibri" panose="020F0502020204030204" pitchFamily="34" charset="0"/>
              <a:cs typeface="Calibri" panose="020F0502020204030204" pitchFamily="34" charset="0"/>
            </a:endParaRPr>
          </a:p>
          <a:p>
            <a:pPr algn="just"/>
            <a:r>
              <a:rPr lang="es-ES" sz="2000" b="1" dirty="0">
                <a:latin typeface="Calibri" panose="020F0502020204030204" pitchFamily="34" charset="0"/>
                <a:cs typeface="Calibri" panose="020F0502020204030204" pitchFamily="34" charset="0"/>
              </a:rPr>
              <a:t>A- El observador también muere.</a:t>
            </a:r>
          </a:p>
          <a:p>
            <a:pPr algn="just"/>
            <a:endParaRPr lang="es-ES" sz="2000" b="1" dirty="0">
              <a:latin typeface="Calibri" panose="020F0502020204030204" pitchFamily="34" charset="0"/>
              <a:cs typeface="Calibri" panose="020F0502020204030204" pitchFamily="34" charset="0"/>
            </a:endParaRPr>
          </a:p>
          <a:p>
            <a:pPr algn="just"/>
            <a:r>
              <a:rPr lang="es-ES" sz="2000" b="1" dirty="0">
                <a:latin typeface="Calibri" panose="020F0502020204030204" pitchFamily="34" charset="0"/>
                <a:cs typeface="Calibri" panose="020F0502020204030204" pitchFamily="34" charset="0"/>
              </a:rPr>
              <a:t>B- El observador sigue vivo, pero apunta a nulo.</a:t>
            </a:r>
          </a:p>
          <a:p>
            <a:pPr algn="just"/>
            <a:endParaRPr lang="es-ES" b="1"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5765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760E02-21CF-4677-B568-CBF136A69D2E}"/>
              </a:ext>
            </a:extLst>
          </p:cNvPr>
          <p:cNvSpPr txBox="1">
            <a:spLocks/>
          </p:cNvSpPr>
          <p:nvPr/>
        </p:nvSpPr>
        <p:spPr>
          <a:xfrm>
            <a:off x="1255058" y="566552"/>
            <a:ext cx="7691718" cy="625755"/>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AR" dirty="0"/>
              <a:t>PATRÓN OBSERVER - implementación</a:t>
            </a:r>
            <a:endParaRPr lang="en-US" dirty="0"/>
          </a:p>
        </p:txBody>
      </p:sp>
      <p:sp>
        <p:nvSpPr>
          <p:cNvPr id="3" name="CuadroTexto 2">
            <a:extLst>
              <a:ext uri="{FF2B5EF4-FFF2-40B4-BE49-F238E27FC236}">
                <a16:creationId xmlns:a16="http://schemas.microsoft.com/office/drawing/2014/main" id="{5B6FAB01-7DBF-4B32-8EA4-663B1F3DA754}"/>
              </a:ext>
            </a:extLst>
          </p:cNvPr>
          <p:cNvSpPr txBox="1"/>
          <p:nvPr/>
        </p:nvSpPr>
        <p:spPr>
          <a:xfrm>
            <a:off x="1255059" y="1577789"/>
            <a:ext cx="6185648" cy="3539430"/>
          </a:xfrm>
          <a:prstGeom prst="rect">
            <a:avLst/>
          </a:prstGeom>
          <a:noFill/>
        </p:spPr>
        <p:txBody>
          <a:bodyPr wrap="square" rtlCol="0">
            <a:spAutoFit/>
          </a:bodyPr>
          <a:lstStyle/>
          <a:p>
            <a:pPr algn="just"/>
            <a:r>
              <a:rPr lang="es-ES" sz="2400" b="1" dirty="0">
                <a:latin typeface="Calibri" panose="020F0502020204030204" pitchFamily="34" charset="0"/>
                <a:cs typeface="Calibri" panose="020F0502020204030204" pitchFamily="34" charset="0"/>
              </a:rPr>
              <a:t>PROBLEMA 5</a:t>
            </a:r>
          </a:p>
          <a:p>
            <a:pPr algn="just"/>
            <a:endParaRPr lang="es-ES" sz="2000" b="1" i="0" dirty="0">
              <a:effectLst/>
              <a:latin typeface="Calibri" panose="020F0502020204030204" pitchFamily="34" charset="0"/>
              <a:cs typeface="Calibri" panose="020F0502020204030204" pitchFamily="34" charset="0"/>
            </a:endParaRPr>
          </a:p>
          <a:p>
            <a:pPr algn="just"/>
            <a:r>
              <a:rPr lang="es-ES" sz="2000" b="1" i="0" dirty="0">
                <a:effectLst/>
                <a:latin typeface="Calibri" panose="020F0502020204030204" pitchFamily="34" charset="0"/>
                <a:cs typeface="Calibri" panose="020F0502020204030204" pitchFamily="34" charset="0"/>
              </a:rPr>
              <a:t>Ya que se debe asegurar la consistencia del estado del sujeto antes de iniciar una notificación, siempre se notificará al final, aunque en entorno multihilo se notifica antes de hacer los cambios, puede que los observadores soliciten información al observable cuando aún se van a hacer más cambios y se darían problemas de consistencia si se accede a un estado que aún no es el definitivo. De esta forma, los observadores ya no accederán a sujetos en estado inconsistente.</a:t>
            </a:r>
          </a:p>
        </p:txBody>
      </p:sp>
      <p:pic>
        <p:nvPicPr>
          <p:cNvPr id="5" name="Imagen 4">
            <a:extLst>
              <a:ext uri="{FF2B5EF4-FFF2-40B4-BE49-F238E27FC236}">
                <a16:creationId xmlns:a16="http://schemas.microsoft.com/office/drawing/2014/main" id="{423F67A3-F8E3-4A62-85E3-CE4CEB85422B}"/>
              </a:ext>
            </a:extLst>
          </p:cNvPr>
          <p:cNvPicPr>
            <a:picLocks noChangeAspect="1"/>
          </p:cNvPicPr>
          <p:nvPr/>
        </p:nvPicPr>
        <p:blipFill>
          <a:blip r:embed="rId2"/>
          <a:stretch>
            <a:fillRect/>
          </a:stretch>
        </p:blipFill>
        <p:spPr>
          <a:xfrm>
            <a:off x="7575178" y="1929477"/>
            <a:ext cx="3221137" cy="3411148"/>
          </a:xfrm>
          <a:prstGeom prst="rect">
            <a:avLst/>
          </a:prstGeom>
        </p:spPr>
      </p:pic>
    </p:spTree>
    <p:extLst>
      <p:ext uri="{BB962C8B-B14F-4D97-AF65-F5344CB8AC3E}">
        <p14:creationId xmlns:p14="http://schemas.microsoft.com/office/powerpoint/2010/main" val="4115644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B37900-E258-4A34-BF62-61969CC3DEAD}"/>
              </a:ext>
            </a:extLst>
          </p:cNvPr>
          <p:cNvSpPr txBox="1">
            <a:spLocks/>
          </p:cNvSpPr>
          <p:nvPr/>
        </p:nvSpPr>
        <p:spPr>
          <a:xfrm>
            <a:off x="1255058" y="566552"/>
            <a:ext cx="7691718" cy="625755"/>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AR" dirty="0"/>
              <a:t>PATRÓN OBSERVER - implementación</a:t>
            </a:r>
            <a:endParaRPr lang="en-US" dirty="0"/>
          </a:p>
        </p:txBody>
      </p:sp>
      <p:sp>
        <p:nvSpPr>
          <p:cNvPr id="3" name="CuadroTexto 2">
            <a:extLst>
              <a:ext uri="{FF2B5EF4-FFF2-40B4-BE49-F238E27FC236}">
                <a16:creationId xmlns:a16="http://schemas.microsoft.com/office/drawing/2014/main" id="{5EDBFE20-264D-411F-A706-2582540EEC91}"/>
              </a:ext>
            </a:extLst>
          </p:cNvPr>
          <p:cNvSpPr txBox="1"/>
          <p:nvPr/>
        </p:nvSpPr>
        <p:spPr>
          <a:xfrm>
            <a:off x="1255058" y="1577789"/>
            <a:ext cx="9233647" cy="4462760"/>
          </a:xfrm>
          <a:prstGeom prst="rect">
            <a:avLst/>
          </a:prstGeom>
          <a:noFill/>
        </p:spPr>
        <p:txBody>
          <a:bodyPr wrap="square" rtlCol="0">
            <a:spAutoFit/>
          </a:bodyPr>
          <a:lstStyle/>
          <a:p>
            <a:pPr algn="just"/>
            <a:r>
              <a:rPr lang="es-ES" sz="2400" b="1" dirty="0">
                <a:latin typeface="Calibri" panose="020F0502020204030204" pitchFamily="34" charset="0"/>
                <a:cs typeface="Calibri" panose="020F0502020204030204" pitchFamily="34" charset="0"/>
              </a:rPr>
              <a:t>PROBLEMA 6</a:t>
            </a:r>
          </a:p>
          <a:p>
            <a:pPr algn="just"/>
            <a:endParaRPr lang="es-ES" sz="2000" b="1" i="0" dirty="0">
              <a:effectLst/>
              <a:latin typeface="Calibri" panose="020F0502020204030204" pitchFamily="34" charset="0"/>
              <a:cs typeface="Calibri" panose="020F0502020204030204" pitchFamily="34" charset="0"/>
            </a:endParaRPr>
          </a:p>
          <a:p>
            <a:pPr algn="just"/>
            <a:r>
              <a:rPr lang="es-ES" sz="2000" b="1" i="0" dirty="0">
                <a:effectLst/>
                <a:latin typeface="Calibri" panose="020F0502020204030204" pitchFamily="34" charset="0"/>
                <a:cs typeface="Calibri" panose="020F0502020204030204" pitchFamily="34" charset="0"/>
              </a:rPr>
              <a:t>En mecanismos de notificación tradicionalmente hay dos opciones:</a:t>
            </a:r>
          </a:p>
          <a:p>
            <a:pPr algn="just"/>
            <a:endParaRPr lang="es-ES" sz="2000" b="1" i="0" dirty="0">
              <a:effectLst/>
              <a:latin typeface="Calibri" panose="020F0502020204030204" pitchFamily="34" charset="0"/>
              <a:cs typeface="Calibri" panose="020F0502020204030204" pitchFamily="34" charset="0"/>
            </a:endParaRPr>
          </a:p>
          <a:p>
            <a:pPr algn="just"/>
            <a:r>
              <a:rPr lang="es-ES" sz="2000" b="1" i="0" dirty="0">
                <a:effectLst/>
                <a:latin typeface="Calibri" panose="020F0502020204030204" pitchFamily="34" charset="0"/>
                <a:cs typeface="Calibri" panose="020F0502020204030204" pitchFamily="34" charset="0"/>
              </a:rPr>
              <a:t>PULL: los objetos avisan de que han cambiado y el observador pregunta cuál ha sido el cambio (pide detalles).</a:t>
            </a:r>
          </a:p>
          <a:p>
            <a:pPr algn="just"/>
            <a:endParaRPr lang="es-ES" sz="2000" b="1" i="0" dirty="0">
              <a:effectLst/>
              <a:latin typeface="Calibri" panose="020F0502020204030204" pitchFamily="34" charset="0"/>
              <a:cs typeface="Calibri" panose="020F0502020204030204" pitchFamily="34" charset="0"/>
            </a:endParaRPr>
          </a:p>
          <a:p>
            <a:pPr algn="just"/>
            <a:r>
              <a:rPr lang="es-ES" sz="2000" b="1" i="0" dirty="0">
                <a:effectLst/>
                <a:latin typeface="Calibri" panose="020F0502020204030204" pitchFamily="34" charset="0"/>
                <a:cs typeface="Calibri" panose="020F0502020204030204" pitchFamily="34" charset="0"/>
              </a:rPr>
              <a:t>PUSH: </a:t>
            </a:r>
            <a:r>
              <a:rPr lang="es-AR" sz="2000" b="1" dirty="0">
                <a:effectLst/>
                <a:latin typeface="Calibri" panose="020F0502020204030204" pitchFamily="34" charset="0"/>
                <a:ea typeface="Calibri" panose="020F0502020204030204" pitchFamily="34" charset="0"/>
                <a:cs typeface="Times New Roman" panose="02020603050405020304" pitchFamily="18" charset="0"/>
              </a:rPr>
              <a:t>el sujeto envía a los observadores información detallada acerca del cambio, ya quieran estos o no.</a:t>
            </a:r>
          </a:p>
          <a:p>
            <a:pPr algn="just"/>
            <a:endParaRPr lang="es-ES" sz="2000" b="1" i="0" dirty="0">
              <a:effectLst/>
              <a:latin typeface="Calibri" panose="020F0502020204030204" pitchFamily="34" charset="0"/>
              <a:cs typeface="Calibri" panose="020F0502020204030204" pitchFamily="34" charset="0"/>
            </a:endParaRPr>
          </a:p>
          <a:p>
            <a:pPr algn="just"/>
            <a:r>
              <a:rPr lang="es-ES" sz="2000" b="1" i="0" dirty="0">
                <a:effectLst/>
                <a:latin typeface="Calibri" panose="020F0502020204030204" pitchFamily="34" charset="0"/>
                <a:cs typeface="Calibri" panose="020F0502020204030204" pitchFamily="34" charset="0"/>
              </a:rPr>
              <a:t>Dependiendo del problema que haya que resolver, se habrá de valorar que implementación se ajusta mejor para resolverlo de la forma más eficiente y efectiva o si las variantes anteriores pueden combinarse entre sí dependiendo de las características del escenario concreto. </a:t>
            </a:r>
          </a:p>
        </p:txBody>
      </p:sp>
    </p:spTree>
    <p:extLst>
      <p:ext uri="{BB962C8B-B14F-4D97-AF65-F5344CB8AC3E}">
        <p14:creationId xmlns:p14="http://schemas.microsoft.com/office/powerpoint/2010/main" val="2475286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4AD8D9-ED9F-49FC-B6C5-47D6C23F7DFA}"/>
              </a:ext>
            </a:extLst>
          </p:cNvPr>
          <p:cNvSpPr txBox="1">
            <a:spLocks/>
          </p:cNvSpPr>
          <p:nvPr/>
        </p:nvSpPr>
        <p:spPr>
          <a:xfrm>
            <a:off x="1255059" y="566552"/>
            <a:ext cx="7100046" cy="625755"/>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AR" dirty="0"/>
              <a:t>PATRÓN OBSERVER - ejemplo</a:t>
            </a:r>
            <a:endParaRPr lang="en-US" dirty="0"/>
          </a:p>
        </p:txBody>
      </p:sp>
      <p:pic>
        <p:nvPicPr>
          <p:cNvPr id="3" name="Imagen 2">
            <a:extLst>
              <a:ext uri="{FF2B5EF4-FFF2-40B4-BE49-F238E27FC236}">
                <a16:creationId xmlns:a16="http://schemas.microsoft.com/office/drawing/2014/main" id="{05B53D68-7022-4420-9B9D-309FEC91B707}"/>
              </a:ext>
            </a:extLst>
          </p:cNvPr>
          <p:cNvPicPr>
            <a:picLocks noChangeAspect="1"/>
          </p:cNvPicPr>
          <p:nvPr/>
        </p:nvPicPr>
        <p:blipFill>
          <a:blip r:embed="rId2"/>
          <a:stretch>
            <a:fillRect/>
          </a:stretch>
        </p:blipFill>
        <p:spPr>
          <a:xfrm>
            <a:off x="1255059" y="1573866"/>
            <a:ext cx="5997388" cy="4248150"/>
          </a:xfrm>
          <a:prstGeom prst="rect">
            <a:avLst/>
          </a:prstGeom>
        </p:spPr>
      </p:pic>
      <p:sp>
        <p:nvSpPr>
          <p:cNvPr id="4" name="CuadroTexto 3">
            <a:extLst>
              <a:ext uri="{FF2B5EF4-FFF2-40B4-BE49-F238E27FC236}">
                <a16:creationId xmlns:a16="http://schemas.microsoft.com/office/drawing/2014/main" id="{B901C1B6-BA98-48E2-A9FD-A0D9AC1A24DE}"/>
              </a:ext>
            </a:extLst>
          </p:cNvPr>
          <p:cNvSpPr txBox="1"/>
          <p:nvPr/>
        </p:nvSpPr>
        <p:spPr>
          <a:xfrm>
            <a:off x="7386920" y="2260027"/>
            <a:ext cx="3872751" cy="3324500"/>
          </a:xfrm>
          <a:prstGeom prst="rect">
            <a:avLst/>
          </a:prstGeom>
          <a:noFill/>
        </p:spPr>
        <p:txBody>
          <a:bodyPr wrap="square" rtlCol="0">
            <a:spAutoFit/>
          </a:bodyPr>
          <a:lstStyle/>
          <a:p>
            <a:pPr algn="just">
              <a:lnSpc>
                <a:spcPct val="150000"/>
              </a:lnSpc>
            </a:pPr>
            <a:r>
              <a:rPr lang="es-ES" b="1" dirty="0">
                <a:latin typeface="Calibri" panose="020F0502020204030204" pitchFamily="34" charset="0"/>
                <a:cs typeface="Calibri" panose="020F0502020204030204" pitchFamily="34" charset="0"/>
              </a:rPr>
              <a:t>Vamos a tener una lista de canales y una lista de usuarios.</a:t>
            </a:r>
          </a:p>
          <a:p>
            <a:pPr algn="just">
              <a:lnSpc>
                <a:spcPct val="150000"/>
              </a:lnSpc>
            </a:pPr>
            <a:r>
              <a:rPr lang="es-ES" b="1" dirty="0">
                <a:latin typeface="Calibri" panose="020F0502020204030204" pitchFamily="34" charset="0"/>
                <a:cs typeface="Calibri" panose="020F0502020204030204" pitchFamily="34" charset="0"/>
              </a:rPr>
              <a:t>Queremos que un usuario pueda suscribirse y desuscribirse a un canal.</a:t>
            </a:r>
          </a:p>
          <a:p>
            <a:pPr algn="just">
              <a:lnSpc>
                <a:spcPct val="150000"/>
              </a:lnSpc>
            </a:pPr>
            <a:r>
              <a:rPr lang="es-ES" b="1" dirty="0">
                <a:latin typeface="Calibri" panose="020F0502020204030204" pitchFamily="34" charset="0"/>
                <a:cs typeface="Calibri" panose="020F0502020204030204" pitchFamily="34" charset="0"/>
              </a:rPr>
              <a:t>Además,  todos los usuarios suscritos a un canal deberán ser notificados cuando el mismo sube un nuevo video.</a:t>
            </a:r>
          </a:p>
          <a:p>
            <a:pPr algn="just">
              <a:lnSpc>
                <a:spcPct val="150000"/>
              </a:lnSpc>
            </a:pPr>
            <a:endParaRPr lang="es-E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3850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20289F-28C0-4455-8D67-4BB086F7D238}"/>
              </a:ext>
            </a:extLst>
          </p:cNvPr>
          <p:cNvSpPr txBox="1">
            <a:spLocks/>
          </p:cNvSpPr>
          <p:nvPr/>
        </p:nvSpPr>
        <p:spPr>
          <a:xfrm>
            <a:off x="1255059" y="566552"/>
            <a:ext cx="7100046" cy="625755"/>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AR" dirty="0"/>
              <a:t>PATRÓN OBSERVER </a:t>
            </a:r>
            <a:endParaRPr lang="en-US" dirty="0"/>
          </a:p>
        </p:txBody>
      </p:sp>
      <p:sp>
        <p:nvSpPr>
          <p:cNvPr id="3" name="CuadroTexto 2">
            <a:extLst>
              <a:ext uri="{FF2B5EF4-FFF2-40B4-BE49-F238E27FC236}">
                <a16:creationId xmlns:a16="http://schemas.microsoft.com/office/drawing/2014/main" id="{83F3FA17-706F-410C-A92F-798A3443A3F4}"/>
              </a:ext>
            </a:extLst>
          </p:cNvPr>
          <p:cNvSpPr txBox="1"/>
          <p:nvPr/>
        </p:nvSpPr>
        <p:spPr>
          <a:xfrm>
            <a:off x="1255059" y="1882588"/>
            <a:ext cx="9233647" cy="3276282"/>
          </a:xfrm>
          <a:prstGeom prst="rect">
            <a:avLst/>
          </a:prstGeom>
          <a:noFill/>
        </p:spPr>
        <p:txBody>
          <a:bodyPr wrap="square" rtlCol="0">
            <a:spAutoFit/>
          </a:bodyPr>
          <a:lstStyle/>
          <a:p>
            <a:pPr>
              <a:lnSpc>
                <a:spcPct val="150000"/>
              </a:lnSpc>
            </a:pPr>
            <a:r>
              <a:rPr lang="es-ES" sz="2400" b="1" dirty="0">
                <a:latin typeface="Arial" panose="020B0604020202020204" pitchFamily="34" charset="0"/>
                <a:cs typeface="Arial" panose="020B0604020202020204" pitchFamily="34" charset="0"/>
              </a:rPr>
              <a:t>Patrones relacionados: </a:t>
            </a:r>
          </a:p>
          <a:p>
            <a:pPr>
              <a:lnSpc>
                <a:spcPct val="150000"/>
              </a:lnSpc>
            </a:pPr>
            <a:endParaRPr lang="es-ES" sz="1600" b="1" dirty="0">
              <a:latin typeface="Arial" panose="020B0604020202020204" pitchFamily="34" charset="0"/>
              <a:cs typeface="Arial" panose="020B0604020202020204" pitchFamily="34" charset="0"/>
            </a:endParaRPr>
          </a:p>
          <a:p>
            <a:pPr>
              <a:lnSpc>
                <a:spcPct val="150000"/>
              </a:lnSpc>
            </a:pPr>
            <a:r>
              <a:rPr lang="es-ES" sz="2000" b="1" dirty="0">
                <a:latin typeface="Calibri" panose="020F0502020204030204" pitchFamily="34" charset="0"/>
                <a:cs typeface="Calibri" panose="020F0502020204030204" pitchFamily="34" charset="0"/>
              </a:rPr>
              <a:t>_Mediator: encapsulando semánticas de actualizaciones complejas, el GestorDeCambios actúa como mediador entre sujetos y observadores.</a:t>
            </a:r>
          </a:p>
          <a:p>
            <a:pPr>
              <a:lnSpc>
                <a:spcPct val="150000"/>
              </a:lnSpc>
            </a:pPr>
            <a:endParaRPr lang="es-ES" sz="2000" b="1" dirty="0">
              <a:latin typeface="Calibri" panose="020F0502020204030204" pitchFamily="34" charset="0"/>
              <a:cs typeface="Calibri" panose="020F0502020204030204" pitchFamily="34" charset="0"/>
            </a:endParaRPr>
          </a:p>
          <a:p>
            <a:pPr>
              <a:lnSpc>
                <a:spcPct val="150000"/>
              </a:lnSpc>
            </a:pPr>
            <a:r>
              <a:rPr lang="es-ES" sz="2000" b="1" dirty="0">
                <a:latin typeface="Calibri" panose="020F0502020204030204" pitchFamily="34" charset="0"/>
                <a:cs typeface="Calibri" panose="020F0502020204030204" pitchFamily="34" charset="0"/>
              </a:rPr>
              <a:t>_Singleton: el GestorDeCambios puede usar el patrón Singleton para que sea único y globalmente accesible.</a:t>
            </a:r>
          </a:p>
        </p:txBody>
      </p:sp>
    </p:spTree>
    <p:extLst>
      <p:ext uri="{BB962C8B-B14F-4D97-AF65-F5344CB8AC3E}">
        <p14:creationId xmlns:p14="http://schemas.microsoft.com/office/powerpoint/2010/main" val="3120809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3EBF63-714C-46EA-8E4A-7367866F1C53}"/>
              </a:ext>
            </a:extLst>
          </p:cNvPr>
          <p:cNvSpPr txBox="1">
            <a:spLocks/>
          </p:cNvSpPr>
          <p:nvPr/>
        </p:nvSpPr>
        <p:spPr>
          <a:xfrm>
            <a:off x="1255059" y="566552"/>
            <a:ext cx="7100046" cy="625755"/>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AR" dirty="0"/>
              <a:t>Libros de referencia</a:t>
            </a:r>
            <a:endParaRPr lang="en-US" dirty="0"/>
          </a:p>
        </p:txBody>
      </p:sp>
      <p:sp>
        <p:nvSpPr>
          <p:cNvPr id="3" name="CuadroTexto 2">
            <a:extLst>
              <a:ext uri="{FF2B5EF4-FFF2-40B4-BE49-F238E27FC236}">
                <a16:creationId xmlns:a16="http://schemas.microsoft.com/office/drawing/2014/main" id="{B33C733D-7A3E-47D1-B63E-70A266146C30}"/>
              </a:ext>
            </a:extLst>
          </p:cNvPr>
          <p:cNvSpPr txBox="1"/>
          <p:nvPr/>
        </p:nvSpPr>
        <p:spPr>
          <a:xfrm>
            <a:off x="1353671" y="1631576"/>
            <a:ext cx="3702423" cy="646331"/>
          </a:xfrm>
          <a:prstGeom prst="rect">
            <a:avLst/>
          </a:prstGeom>
          <a:noFill/>
        </p:spPr>
        <p:txBody>
          <a:bodyPr wrap="square" rtlCol="0">
            <a:spAutoFit/>
          </a:bodyPr>
          <a:lstStyle/>
          <a:p>
            <a:r>
              <a:rPr lang="es-AR" dirty="0"/>
              <a:t>Patrones de Diseño</a:t>
            </a:r>
          </a:p>
          <a:p>
            <a:r>
              <a:rPr lang="es-AR" dirty="0"/>
              <a:t>Gamma, Helm, Johnson y Vlissides</a:t>
            </a:r>
            <a:endParaRPr lang="en-US" dirty="0"/>
          </a:p>
        </p:txBody>
      </p:sp>
      <p:sp>
        <p:nvSpPr>
          <p:cNvPr id="5" name="CuadroTexto 4">
            <a:extLst>
              <a:ext uri="{FF2B5EF4-FFF2-40B4-BE49-F238E27FC236}">
                <a16:creationId xmlns:a16="http://schemas.microsoft.com/office/drawing/2014/main" id="{44B38DA7-E5AB-49C1-8DA5-2DCC674DDEB7}"/>
              </a:ext>
            </a:extLst>
          </p:cNvPr>
          <p:cNvSpPr txBox="1"/>
          <p:nvPr/>
        </p:nvSpPr>
        <p:spPr>
          <a:xfrm>
            <a:off x="5907742" y="1631576"/>
            <a:ext cx="3702423" cy="646331"/>
          </a:xfrm>
          <a:prstGeom prst="rect">
            <a:avLst/>
          </a:prstGeom>
          <a:noFill/>
        </p:spPr>
        <p:txBody>
          <a:bodyPr wrap="square" rtlCol="0">
            <a:spAutoFit/>
          </a:bodyPr>
          <a:lstStyle/>
          <a:p>
            <a:r>
              <a:rPr lang="es-AR" dirty="0"/>
              <a:t>C# 3 Design Patterns</a:t>
            </a:r>
          </a:p>
          <a:p>
            <a:r>
              <a:rPr lang="es-AR" dirty="0"/>
              <a:t>Judith Bishop</a:t>
            </a:r>
            <a:endParaRPr lang="en-US" dirty="0"/>
          </a:p>
        </p:txBody>
      </p:sp>
      <p:pic>
        <p:nvPicPr>
          <p:cNvPr id="6" name="Imagen 5">
            <a:extLst>
              <a:ext uri="{FF2B5EF4-FFF2-40B4-BE49-F238E27FC236}">
                <a16:creationId xmlns:a16="http://schemas.microsoft.com/office/drawing/2014/main" id="{983F5BAA-B41C-4FBB-AA62-4963115A72D8}"/>
              </a:ext>
            </a:extLst>
          </p:cNvPr>
          <p:cNvPicPr/>
          <p:nvPr/>
        </p:nvPicPr>
        <p:blipFill>
          <a:blip r:embed="rId2">
            <a:extLst>
              <a:ext uri="{28A0092B-C50C-407E-A947-70E740481C1C}">
                <a14:useLocalDpi xmlns:a14="http://schemas.microsoft.com/office/drawing/2010/main" val="0"/>
              </a:ext>
            </a:extLst>
          </a:blip>
          <a:stretch>
            <a:fillRect/>
          </a:stretch>
        </p:blipFill>
        <p:spPr>
          <a:xfrm>
            <a:off x="1477495" y="2401666"/>
            <a:ext cx="3103470" cy="3889782"/>
          </a:xfrm>
          <a:prstGeom prst="rect">
            <a:avLst/>
          </a:prstGeom>
        </p:spPr>
      </p:pic>
      <p:pic>
        <p:nvPicPr>
          <p:cNvPr id="7" name="Imagen 6">
            <a:extLst>
              <a:ext uri="{FF2B5EF4-FFF2-40B4-BE49-F238E27FC236}">
                <a16:creationId xmlns:a16="http://schemas.microsoft.com/office/drawing/2014/main" id="{78767DFB-F56D-4F24-A24E-50727936EBDE}"/>
              </a:ext>
            </a:extLst>
          </p:cNvPr>
          <p:cNvPicPr/>
          <p:nvPr/>
        </p:nvPicPr>
        <p:blipFill>
          <a:blip r:embed="rId3">
            <a:extLst>
              <a:ext uri="{28A0092B-C50C-407E-A947-70E740481C1C}">
                <a14:useLocalDpi xmlns:a14="http://schemas.microsoft.com/office/drawing/2010/main" val="0"/>
              </a:ext>
            </a:extLst>
          </a:blip>
          <a:stretch>
            <a:fillRect/>
          </a:stretch>
        </p:blipFill>
        <p:spPr>
          <a:xfrm>
            <a:off x="5907742" y="2401666"/>
            <a:ext cx="3103470" cy="3889782"/>
          </a:xfrm>
          <a:prstGeom prst="rect">
            <a:avLst/>
          </a:prstGeom>
        </p:spPr>
      </p:pic>
    </p:spTree>
    <p:extLst>
      <p:ext uri="{BB962C8B-B14F-4D97-AF65-F5344CB8AC3E}">
        <p14:creationId xmlns:p14="http://schemas.microsoft.com/office/powerpoint/2010/main" val="743926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05585CF-114D-484F-8A0E-FB087435E76C}"/>
              </a:ext>
            </a:extLst>
          </p:cNvPr>
          <p:cNvSpPr txBox="1">
            <a:spLocks/>
          </p:cNvSpPr>
          <p:nvPr/>
        </p:nvSpPr>
        <p:spPr>
          <a:xfrm>
            <a:off x="1255059" y="566552"/>
            <a:ext cx="7100046" cy="625755"/>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AR" dirty="0"/>
              <a:t>PATRÓN OBSERVER</a:t>
            </a:r>
            <a:endParaRPr lang="en-US" dirty="0"/>
          </a:p>
        </p:txBody>
      </p:sp>
      <p:sp>
        <p:nvSpPr>
          <p:cNvPr id="4" name="CuadroTexto 3">
            <a:extLst>
              <a:ext uri="{FF2B5EF4-FFF2-40B4-BE49-F238E27FC236}">
                <a16:creationId xmlns:a16="http://schemas.microsoft.com/office/drawing/2014/main" id="{BB1BAC8D-B363-41F3-BE5C-185042D51725}"/>
              </a:ext>
            </a:extLst>
          </p:cNvPr>
          <p:cNvSpPr txBox="1"/>
          <p:nvPr/>
        </p:nvSpPr>
        <p:spPr>
          <a:xfrm>
            <a:off x="1335742" y="1972234"/>
            <a:ext cx="9233647" cy="3416320"/>
          </a:xfrm>
          <a:prstGeom prst="rect">
            <a:avLst/>
          </a:prstGeom>
          <a:noFill/>
        </p:spPr>
        <p:txBody>
          <a:bodyPr wrap="square" rtlCol="0">
            <a:spAutoFit/>
          </a:bodyPr>
          <a:lstStyle/>
          <a:p>
            <a:pPr algn="just">
              <a:lnSpc>
                <a:spcPct val="150000"/>
              </a:lnSpc>
            </a:pPr>
            <a:r>
              <a:rPr lang="es-AR" sz="2200" b="1" dirty="0">
                <a:effectLst/>
                <a:latin typeface="Calibri" panose="020F0502020204030204" pitchFamily="34" charset="0"/>
                <a:ea typeface="Calibri" panose="020F0502020204030204" pitchFamily="34" charset="0"/>
                <a:cs typeface="Calibri" panose="020F0502020204030204" pitchFamily="34" charset="0"/>
              </a:rPr>
              <a:t>Observer es un patrón de diseño de software que define una dependencia del tipo uno a muchos entre objetos, de manera que cuando uno de los objetos cambia su estado, notifica este cambio a todos los dependientes. </a:t>
            </a:r>
          </a:p>
          <a:p>
            <a:pPr algn="just">
              <a:lnSpc>
                <a:spcPct val="150000"/>
              </a:lnSpc>
            </a:pPr>
            <a:r>
              <a:rPr lang="es-AR" sz="2200" b="1" dirty="0">
                <a:effectLst/>
                <a:latin typeface="Calibri" panose="020F0502020204030204" pitchFamily="34" charset="0"/>
                <a:ea typeface="Calibri" panose="020F0502020204030204" pitchFamily="34" charset="0"/>
                <a:cs typeface="Calibri" panose="020F0502020204030204" pitchFamily="34" charset="0"/>
              </a:rPr>
              <a:t>Se trata de un patrón de comportamiento, por lo que está relacionado con algoritmos de funcionamiento y asignación de responsabilidades a clases y objetos. </a:t>
            </a:r>
            <a:endParaRPr lang="en-US" sz="2200" b="1"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54072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69C13-9A63-409F-896B-CBDB16DA18DA}"/>
              </a:ext>
            </a:extLst>
          </p:cNvPr>
          <p:cNvSpPr txBox="1">
            <a:spLocks/>
          </p:cNvSpPr>
          <p:nvPr/>
        </p:nvSpPr>
        <p:spPr>
          <a:xfrm>
            <a:off x="1255059" y="566552"/>
            <a:ext cx="7100046" cy="625755"/>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AR" dirty="0"/>
              <a:t>PATRÓN OBSERVER</a:t>
            </a:r>
            <a:endParaRPr lang="en-US" dirty="0"/>
          </a:p>
        </p:txBody>
      </p:sp>
      <p:sp>
        <p:nvSpPr>
          <p:cNvPr id="3" name="CuadroTexto 2">
            <a:extLst>
              <a:ext uri="{FF2B5EF4-FFF2-40B4-BE49-F238E27FC236}">
                <a16:creationId xmlns:a16="http://schemas.microsoft.com/office/drawing/2014/main" id="{DA0F31BD-3B58-45EA-808B-8D7C34D423A1}"/>
              </a:ext>
            </a:extLst>
          </p:cNvPr>
          <p:cNvSpPr txBox="1"/>
          <p:nvPr/>
        </p:nvSpPr>
        <p:spPr>
          <a:xfrm>
            <a:off x="1380565" y="1918447"/>
            <a:ext cx="9117106" cy="1055545"/>
          </a:xfrm>
          <a:prstGeom prst="rect">
            <a:avLst/>
          </a:prstGeom>
          <a:noFill/>
        </p:spPr>
        <p:txBody>
          <a:bodyPr wrap="square" rtlCol="0">
            <a:spAutoFit/>
          </a:bodyPr>
          <a:lstStyle/>
          <a:p>
            <a:pPr>
              <a:lnSpc>
                <a:spcPct val="150000"/>
              </a:lnSpc>
            </a:pPr>
            <a:r>
              <a:rPr lang="es-ES" sz="2200" b="1" dirty="0">
                <a:latin typeface="Calibri" panose="020F0502020204030204" pitchFamily="34" charset="0"/>
                <a:cs typeface="Calibri" panose="020F0502020204030204" pitchFamily="34" charset="0"/>
              </a:rPr>
              <a:t>También conocido como: Observador, Publicación-Suscripción, Modelo-patrón, Event-Subscriber, Listener.</a:t>
            </a:r>
            <a:endParaRPr lang="en-US" sz="2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2781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ADAD32-1E4D-41D7-973B-D3184A3F8196}"/>
              </a:ext>
            </a:extLst>
          </p:cNvPr>
          <p:cNvSpPr txBox="1">
            <a:spLocks/>
          </p:cNvSpPr>
          <p:nvPr/>
        </p:nvSpPr>
        <p:spPr>
          <a:xfrm>
            <a:off x="1255059" y="566552"/>
            <a:ext cx="7100046" cy="625755"/>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AR" dirty="0"/>
              <a:t>PATRÓN OBSERVER - MOTIVACIÓN</a:t>
            </a:r>
            <a:endParaRPr lang="en-US" dirty="0"/>
          </a:p>
        </p:txBody>
      </p:sp>
      <p:sp>
        <p:nvSpPr>
          <p:cNvPr id="3" name="CuadroTexto 2">
            <a:extLst>
              <a:ext uri="{FF2B5EF4-FFF2-40B4-BE49-F238E27FC236}">
                <a16:creationId xmlns:a16="http://schemas.microsoft.com/office/drawing/2014/main" id="{CDA824B8-74F0-47AC-BD5C-932A60806B9C}"/>
              </a:ext>
            </a:extLst>
          </p:cNvPr>
          <p:cNvSpPr txBox="1"/>
          <p:nvPr/>
        </p:nvSpPr>
        <p:spPr>
          <a:xfrm>
            <a:off x="1380565" y="2106706"/>
            <a:ext cx="9117106" cy="2937984"/>
          </a:xfrm>
          <a:prstGeom prst="rect">
            <a:avLst/>
          </a:prstGeom>
          <a:noFill/>
        </p:spPr>
        <p:txBody>
          <a:bodyPr wrap="square" rtlCol="0">
            <a:spAutoFit/>
          </a:bodyPr>
          <a:lstStyle/>
          <a:p>
            <a:pPr algn="just">
              <a:lnSpc>
                <a:spcPct val="107000"/>
              </a:lnSpc>
              <a:spcAft>
                <a:spcPts val="800"/>
              </a:spcAft>
            </a:pPr>
            <a:r>
              <a:rPr lang="es-AR" sz="2200" b="1" dirty="0">
                <a:effectLst/>
                <a:latin typeface="Calibri" panose="020F0502020204030204" pitchFamily="34" charset="0"/>
                <a:ea typeface="Calibri" panose="020F0502020204030204" pitchFamily="34" charset="0"/>
                <a:cs typeface="Times New Roman" panose="02020603050405020304" pitchFamily="18" charset="0"/>
              </a:rPr>
              <a:t>El patrón Observador, como el patrón Mediador, se compone de dos clases. </a:t>
            </a:r>
            <a:endParaRPr lang="en-US" sz="22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AR" sz="2200" b="1" dirty="0">
                <a:effectLst/>
                <a:latin typeface="Calibri" panose="020F0502020204030204" pitchFamily="34" charset="0"/>
                <a:ea typeface="Calibri" panose="020F0502020204030204" pitchFamily="34" charset="0"/>
                <a:cs typeface="Times New Roman" panose="02020603050405020304" pitchFamily="18" charset="0"/>
              </a:rPr>
              <a:t>El Sujeto es una clase cuyos objetos cambian su estado a un ritmo independiente. </a:t>
            </a:r>
            <a:endParaRPr lang="en-US" sz="22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AR" sz="2200" b="1" dirty="0">
                <a:effectLst/>
                <a:latin typeface="Calibri" panose="020F0502020204030204" pitchFamily="34" charset="0"/>
                <a:ea typeface="Calibri" panose="020F0502020204030204" pitchFamily="34" charset="0"/>
                <a:cs typeface="Times New Roman" panose="02020603050405020304" pitchFamily="18" charset="0"/>
              </a:rPr>
              <a:t>Los Observadores podrán indicar que desean ser informados de estos cambios, en cuyo caso, el</a:t>
            </a:r>
            <a:r>
              <a:rPr lang="en-US" sz="2200" b="1" dirty="0">
                <a:latin typeface="Calibri" panose="020F0502020204030204" pitchFamily="34" charset="0"/>
                <a:ea typeface="Calibri" panose="020F0502020204030204" pitchFamily="34" charset="0"/>
                <a:cs typeface="Times New Roman" panose="02020603050405020304" pitchFamily="18" charset="0"/>
              </a:rPr>
              <a:t> </a:t>
            </a:r>
            <a:r>
              <a:rPr lang="es-AR" sz="2200" b="1" dirty="0">
                <a:effectLst/>
                <a:latin typeface="Calibri" panose="020F0502020204030204" pitchFamily="34" charset="0"/>
                <a:ea typeface="Calibri" panose="020F0502020204030204" pitchFamily="34" charset="0"/>
                <a:cs typeface="Times New Roman" panose="02020603050405020304" pitchFamily="18" charset="0"/>
              </a:rPr>
              <a:t>Sujeto les enviará notificaciones. Los Observadores pueden suscribirse y darse de baja de dichas notificaciones a voluntad.</a:t>
            </a:r>
            <a:endParaRPr lang="en-US" sz="22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858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FBAE0D-95CC-41E3-8C83-F10AB55963C5}"/>
              </a:ext>
            </a:extLst>
          </p:cNvPr>
          <p:cNvSpPr txBox="1">
            <a:spLocks/>
          </p:cNvSpPr>
          <p:nvPr/>
        </p:nvSpPr>
        <p:spPr>
          <a:xfrm>
            <a:off x="1255059" y="566552"/>
            <a:ext cx="7100046" cy="625755"/>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AR" dirty="0"/>
              <a:t>PATRÓN OBSERVER - APLICABILIDAD</a:t>
            </a:r>
            <a:endParaRPr lang="en-US" dirty="0"/>
          </a:p>
        </p:txBody>
      </p:sp>
      <p:sp>
        <p:nvSpPr>
          <p:cNvPr id="3" name="CuadroTexto 2">
            <a:extLst>
              <a:ext uri="{FF2B5EF4-FFF2-40B4-BE49-F238E27FC236}">
                <a16:creationId xmlns:a16="http://schemas.microsoft.com/office/drawing/2014/main" id="{76D6F5FB-AD5E-4ADE-8FF2-D607E30DFC05}"/>
              </a:ext>
            </a:extLst>
          </p:cNvPr>
          <p:cNvSpPr txBox="1"/>
          <p:nvPr/>
        </p:nvSpPr>
        <p:spPr>
          <a:xfrm>
            <a:off x="1353671" y="1909482"/>
            <a:ext cx="9233647" cy="3416320"/>
          </a:xfrm>
          <a:prstGeom prst="rect">
            <a:avLst/>
          </a:prstGeom>
          <a:noFill/>
        </p:spPr>
        <p:txBody>
          <a:bodyPr wrap="square" rtlCol="0">
            <a:spAutoFit/>
          </a:bodyPr>
          <a:lstStyle/>
          <a:p>
            <a:pPr algn="just">
              <a:lnSpc>
                <a:spcPct val="150000"/>
              </a:lnSpc>
            </a:pPr>
            <a:r>
              <a:rPr lang="es-ES" sz="2400" b="1" dirty="0">
                <a:latin typeface="Arial" panose="020B0604020202020204" pitchFamily="34" charset="0"/>
                <a:cs typeface="Arial" panose="020B0604020202020204" pitchFamily="34" charset="0"/>
              </a:rPr>
              <a:t>Usar cuando:</a:t>
            </a:r>
          </a:p>
          <a:p>
            <a:pPr algn="just"/>
            <a:endParaRPr lang="es-ES" sz="2000" b="1" dirty="0">
              <a:latin typeface="Arial" panose="020B0604020202020204" pitchFamily="34" charset="0"/>
              <a:cs typeface="Arial" panose="020B0604020202020204" pitchFamily="34" charset="0"/>
            </a:endParaRPr>
          </a:p>
          <a:p>
            <a:pPr algn="l">
              <a:buFont typeface="Arial" panose="020B0604020202020204" pitchFamily="34" charset="0"/>
              <a:buChar char="•"/>
            </a:pPr>
            <a:r>
              <a:rPr lang="es-ES" sz="2000" b="1" i="0" dirty="0">
                <a:effectLst/>
                <a:latin typeface="Calibri" panose="020F0502020204030204" pitchFamily="34" charset="0"/>
                <a:cs typeface="Calibri" panose="020F0502020204030204" pitchFamily="34" charset="0"/>
              </a:rPr>
              <a:t>Cuando una abstracción tiene dos aspectos, y uno depende del otro. Encapsular los aspectos en objetos distintos permite cambiarlos y reutilizarlos.</a:t>
            </a:r>
          </a:p>
          <a:p>
            <a:pPr algn="l">
              <a:buFont typeface="Arial" panose="020B0604020202020204" pitchFamily="34" charset="0"/>
              <a:buChar char="•"/>
            </a:pPr>
            <a:endParaRPr lang="es-ES" sz="2000" b="1" i="0" dirty="0">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s-ES" sz="2000" b="1" i="0" dirty="0">
                <a:effectLst/>
                <a:latin typeface="Calibri" panose="020F0502020204030204" pitchFamily="34" charset="0"/>
                <a:cs typeface="Calibri" panose="020F0502020204030204" pitchFamily="34" charset="0"/>
              </a:rPr>
              <a:t>Cuando cambiar un objeto implica cambiar otros, pero no sabemos exactamente cuántos hay que cambiar.</a:t>
            </a:r>
          </a:p>
          <a:p>
            <a:pPr algn="l"/>
            <a:endParaRPr lang="es-ES" sz="2000" b="1" i="0" dirty="0">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s-ES" sz="2000" b="1" i="0" dirty="0">
                <a:effectLst/>
                <a:latin typeface="Calibri" panose="020F0502020204030204" pitchFamily="34" charset="0"/>
                <a:cs typeface="Calibri" panose="020F0502020204030204" pitchFamily="34" charset="0"/>
              </a:rPr>
              <a:t>Cuando un objeto debe ser capaz de notificar algo a otros sin hacer suposiciones sobre quiénes son dichos objetos. Esto es, cuando se quiere bajo acoplamiento.</a:t>
            </a:r>
          </a:p>
        </p:txBody>
      </p:sp>
    </p:spTree>
    <p:extLst>
      <p:ext uri="{BB962C8B-B14F-4D97-AF65-F5344CB8AC3E}">
        <p14:creationId xmlns:p14="http://schemas.microsoft.com/office/powerpoint/2010/main" val="3862724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22B7D-55B4-479F-A33B-4DC55976ABD6}"/>
              </a:ext>
            </a:extLst>
          </p:cNvPr>
          <p:cNvSpPr txBox="1">
            <a:spLocks/>
          </p:cNvSpPr>
          <p:nvPr/>
        </p:nvSpPr>
        <p:spPr>
          <a:xfrm>
            <a:off x="1255059" y="566552"/>
            <a:ext cx="7100046" cy="625755"/>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AR" dirty="0"/>
              <a:t>PATRÓN OBSERVER - ESTRUCTURA</a:t>
            </a:r>
            <a:endParaRPr lang="en-US" dirty="0"/>
          </a:p>
        </p:txBody>
      </p:sp>
      <p:pic>
        <p:nvPicPr>
          <p:cNvPr id="3" name="Imagen 2">
            <a:extLst>
              <a:ext uri="{FF2B5EF4-FFF2-40B4-BE49-F238E27FC236}">
                <a16:creationId xmlns:a16="http://schemas.microsoft.com/office/drawing/2014/main" id="{2A3790F7-C32B-45C5-B580-A3276C517B83}"/>
              </a:ext>
            </a:extLst>
          </p:cNvPr>
          <p:cNvPicPr/>
          <p:nvPr/>
        </p:nvPicPr>
        <p:blipFill>
          <a:blip r:embed="rId2">
            <a:extLst>
              <a:ext uri="{28A0092B-C50C-407E-A947-70E740481C1C}">
                <a14:useLocalDpi xmlns:a14="http://schemas.microsoft.com/office/drawing/2010/main" val="0"/>
              </a:ext>
            </a:extLst>
          </a:blip>
          <a:stretch>
            <a:fillRect/>
          </a:stretch>
        </p:blipFill>
        <p:spPr>
          <a:xfrm>
            <a:off x="1255059" y="1551977"/>
            <a:ext cx="8220635" cy="4535058"/>
          </a:xfrm>
          <a:prstGeom prst="rect">
            <a:avLst/>
          </a:prstGeom>
        </p:spPr>
      </p:pic>
    </p:spTree>
    <p:extLst>
      <p:ext uri="{BB962C8B-B14F-4D97-AF65-F5344CB8AC3E}">
        <p14:creationId xmlns:p14="http://schemas.microsoft.com/office/powerpoint/2010/main" val="929804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954C6A-DC08-4F33-BB9F-8F905EBEB666}"/>
              </a:ext>
            </a:extLst>
          </p:cNvPr>
          <p:cNvSpPr txBox="1">
            <a:spLocks/>
          </p:cNvSpPr>
          <p:nvPr/>
        </p:nvSpPr>
        <p:spPr>
          <a:xfrm>
            <a:off x="1255059" y="566552"/>
            <a:ext cx="7100046" cy="625755"/>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AR" dirty="0"/>
              <a:t>PATRÓN OBSERVER - PARTICIPANTES</a:t>
            </a:r>
            <a:endParaRPr lang="en-US" dirty="0"/>
          </a:p>
        </p:txBody>
      </p:sp>
      <p:sp>
        <p:nvSpPr>
          <p:cNvPr id="5" name="CuadroTexto 4">
            <a:extLst>
              <a:ext uri="{FF2B5EF4-FFF2-40B4-BE49-F238E27FC236}">
                <a16:creationId xmlns:a16="http://schemas.microsoft.com/office/drawing/2014/main" id="{AE56A74B-4C2C-422D-A559-E49E2A40A2A5}"/>
              </a:ext>
            </a:extLst>
          </p:cNvPr>
          <p:cNvSpPr txBox="1"/>
          <p:nvPr/>
        </p:nvSpPr>
        <p:spPr>
          <a:xfrm>
            <a:off x="1255059" y="1954307"/>
            <a:ext cx="9233647" cy="3882538"/>
          </a:xfrm>
          <a:prstGeom prst="rect">
            <a:avLst/>
          </a:prstGeom>
          <a:noFill/>
        </p:spPr>
        <p:txBody>
          <a:bodyPr wrap="square" rtlCol="0">
            <a:spAutoFit/>
          </a:bodyPr>
          <a:lstStyle/>
          <a:p>
            <a:pPr algn="l">
              <a:buFont typeface="Arial" panose="020B0604020202020204" pitchFamily="34" charset="0"/>
              <a:buChar char="•"/>
            </a:pPr>
            <a:r>
              <a:rPr lang="es-ES" sz="2000" b="1" i="0" dirty="0">
                <a:effectLst/>
                <a:latin typeface="Calibri" panose="020F0502020204030204" pitchFamily="34" charset="0"/>
                <a:cs typeface="Calibri" panose="020F0502020204030204" pitchFamily="34" charset="0"/>
              </a:rPr>
              <a:t>Observador: Define la interfaz de los objetos a los que hay que notificar cambios del Sujeto.</a:t>
            </a:r>
          </a:p>
          <a:p>
            <a:pPr algn="l">
              <a:buFont typeface="Arial" panose="020B0604020202020204" pitchFamily="34" charset="0"/>
              <a:buChar char="•"/>
            </a:pPr>
            <a:endParaRPr lang="es-ES" sz="2000" b="1" i="0" dirty="0">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s-ES" sz="2000" b="1" i="0" dirty="0">
                <a:effectLst/>
                <a:latin typeface="Calibri" panose="020F0502020204030204" pitchFamily="34" charset="0"/>
                <a:cs typeface="Calibri" panose="020F0502020204030204" pitchFamily="34" charset="0"/>
              </a:rPr>
              <a:t>ObservadorConcreto: Mantiene una relación con un SujetoConcreto. Mantiene el estado del SujetoConcreto que le es de interés. Implementa Observador para mantener su estado coherente con el del Sujeto.</a:t>
            </a:r>
          </a:p>
          <a:p>
            <a:pPr algn="l"/>
            <a:endParaRPr lang="es-ES" sz="2000" b="1" i="0" dirty="0">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s-ES" sz="2000" b="1" i="0" dirty="0">
                <a:effectLst/>
                <a:latin typeface="Calibri" panose="020F0502020204030204" pitchFamily="34" charset="0"/>
                <a:cs typeface="Calibri" panose="020F0502020204030204" pitchFamily="34" charset="0"/>
              </a:rPr>
              <a:t>Sujeto: Conoce a sus observadores. Tiene una interfaz para ir añadiendo y eliminando observadores.</a:t>
            </a:r>
          </a:p>
          <a:p>
            <a:pPr algn="l"/>
            <a:endParaRPr lang="es-ES" sz="2000" b="1" i="0" dirty="0">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s-ES" sz="2000" b="1" i="0" dirty="0">
                <a:effectLst/>
                <a:latin typeface="Calibri" panose="020F0502020204030204" pitchFamily="34" charset="0"/>
                <a:cs typeface="Calibri" panose="020F0502020204030204" pitchFamily="34" charset="0"/>
              </a:rPr>
              <a:t>SujetoConcreto: Envía notificaciones a sus observadores cuando su estado cambia.</a:t>
            </a:r>
          </a:p>
          <a:p>
            <a:pPr>
              <a:lnSpc>
                <a:spcPct val="150000"/>
              </a:lnSpc>
            </a:pPr>
            <a:endParaRPr lang="es-E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8396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627F2B-AEA4-4ACF-BC8E-46F859E38BD0}"/>
              </a:ext>
            </a:extLst>
          </p:cNvPr>
          <p:cNvSpPr txBox="1">
            <a:spLocks/>
          </p:cNvSpPr>
          <p:nvPr/>
        </p:nvSpPr>
        <p:spPr>
          <a:xfrm>
            <a:off x="1255058" y="566552"/>
            <a:ext cx="7530353" cy="625755"/>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AR" dirty="0"/>
              <a:t>PATRÓN OBSERVER - CONSECUENCIAS</a:t>
            </a:r>
            <a:endParaRPr lang="en-US" dirty="0"/>
          </a:p>
        </p:txBody>
      </p:sp>
      <p:sp>
        <p:nvSpPr>
          <p:cNvPr id="3" name="CuadroTexto 2">
            <a:extLst>
              <a:ext uri="{FF2B5EF4-FFF2-40B4-BE49-F238E27FC236}">
                <a16:creationId xmlns:a16="http://schemas.microsoft.com/office/drawing/2014/main" id="{DC9F0992-8F04-4CA5-8C97-97601664190D}"/>
              </a:ext>
            </a:extLst>
          </p:cNvPr>
          <p:cNvSpPr txBox="1"/>
          <p:nvPr/>
        </p:nvSpPr>
        <p:spPr>
          <a:xfrm>
            <a:off x="1255058" y="2214282"/>
            <a:ext cx="9233647" cy="2123658"/>
          </a:xfrm>
          <a:prstGeom prst="rect">
            <a:avLst/>
          </a:prstGeom>
          <a:noFill/>
        </p:spPr>
        <p:txBody>
          <a:bodyPr wrap="square" rtlCol="0">
            <a:spAutoFit/>
          </a:bodyPr>
          <a:lstStyle/>
          <a:p>
            <a:pPr algn="just"/>
            <a:r>
              <a:rPr lang="es-ES" sz="2200" b="1" i="0" dirty="0">
                <a:effectLst/>
                <a:latin typeface="Calibri" panose="020F0502020204030204" pitchFamily="34" charset="0"/>
                <a:cs typeface="Calibri" panose="020F0502020204030204" pitchFamily="34" charset="0"/>
              </a:rPr>
              <a:t>• Permite modificar sujetos y observadores de manera independiente.</a:t>
            </a:r>
          </a:p>
          <a:p>
            <a:pPr algn="just"/>
            <a:endParaRPr lang="es-ES" sz="2200" b="1" i="0" dirty="0">
              <a:effectLst/>
              <a:latin typeface="Calibri" panose="020F0502020204030204" pitchFamily="34" charset="0"/>
              <a:cs typeface="Calibri" panose="020F0502020204030204" pitchFamily="34" charset="0"/>
            </a:endParaRPr>
          </a:p>
          <a:p>
            <a:pPr algn="just"/>
            <a:r>
              <a:rPr lang="es-ES" sz="2200" b="1" i="0" dirty="0">
                <a:effectLst/>
                <a:latin typeface="Calibri" panose="020F0502020204030204" pitchFamily="34" charset="0"/>
                <a:cs typeface="Calibri" panose="020F0502020204030204" pitchFamily="34" charset="0"/>
              </a:rPr>
              <a:t>• Permite reutilizar un sujeto sin reutilizar sus observadores, y viceversa.</a:t>
            </a:r>
          </a:p>
          <a:p>
            <a:pPr algn="just"/>
            <a:endParaRPr lang="es-ES" sz="2200" b="1" i="0" dirty="0">
              <a:effectLst/>
              <a:latin typeface="Calibri" panose="020F0502020204030204" pitchFamily="34" charset="0"/>
              <a:cs typeface="Calibri" panose="020F0502020204030204" pitchFamily="34" charset="0"/>
            </a:endParaRPr>
          </a:p>
          <a:p>
            <a:pPr algn="just"/>
            <a:r>
              <a:rPr lang="es-ES" sz="2200" b="1" i="0" dirty="0">
                <a:effectLst/>
                <a:latin typeface="Calibri" panose="020F0502020204030204" pitchFamily="34" charset="0"/>
                <a:cs typeface="Calibri" panose="020F0502020204030204" pitchFamily="34" charset="0"/>
              </a:rPr>
              <a:t>• Permite añadir observadores sin tener que cambiar el sujeto ni los demás observadores.</a:t>
            </a:r>
          </a:p>
        </p:txBody>
      </p:sp>
    </p:spTree>
    <p:extLst>
      <p:ext uri="{BB962C8B-B14F-4D97-AF65-F5344CB8AC3E}">
        <p14:creationId xmlns:p14="http://schemas.microsoft.com/office/powerpoint/2010/main" val="1798321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AED74A-EE96-4D89-ACF6-E04D3165E2E0}"/>
              </a:ext>
            </a:extLst>
          </p:cNvPr>
          <p:cNvSpPr txBox="1">
            <a:spLocks/>
          </p:cNvSpPr>
          <p:nvPr/>
        </p:nvSpPr>
        <p:spPr>
          <a:xfrm>
            <a:off x="1255058" y="566552"/>
            <a:ext cx="7530353" cy="625755"/>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AR" dirty="0"/>
              <a:t>PATRÓN OBSERVER - CONSECUENCIAS</a:t>
            </a:r>
            <a:endParaRPr lang="en-US" dirty="0"/>
          </a:p>
        </p:txBody>
      </p:sp>
      <p:sp>
        <p:nvSpPr>
          <p:cNvPr id="6" name="CuadroTexto 5">
            <a:extLst>
              <a:ext uri="{FF2B5EF4-FFF2-40B4-BE49-F238E27FC236}">
                <a16:creationId xmlns:a16="http://schemas.microsoft.com/office/drawing/2014/main" id="{AFA25238-B20D-4371-BB47-97C256F69F61}"/>
              </a:ext>
            </a:extLst>
          </p:cNvPr>
          <p:cNvSpPr txBox="1"/>
          <p:nvPr/>
        </p:nvSpPr>
        <p:spPr>
          <a:xfrm>
            <a:off x="1255058" y="1577789"/>
            <a:ext cx="9233647" cy="3170099"/>
          </a:xfrm>
          <a:prstGeom prst="rect">
            <a:avLst/>
          </a:prstGeom>
          <a:noFill/>
        </p:spPr>
        <p:txBody>
          <a:bodyPr wrap="square" rtlCol="0">
            <a:spAutoFit/>
          </a:bodyPr>
          <a:lstStyle/>
          <a:p>
            <a:pPr algn="just"/>
            <a:endParaRPr lang="es-ES" sz="2000" b="1" i="0" dirty="0">
              <a:effectLst/>
              <a:latin typeface="Calibri" panose="020F0502020204030204" pitchFamily="34" charset="0"/>
              <a:cs typeface="Calibri" panose="020F0502020204030204" pitchFamily="34" charset="0"/>
            </a:endParaRPr>
          </a:p>
          <a:p>
            <a:pPr algn="just"/>
            <a:r>
              <a:rPr lang="es-ES" sz="2000" b="1" i="0" dirty="0">
                <a:effectLst/>
                <a:latin typeface="Calibri" panose="020F0502020204030204" pitchFamily="34" charset="0"/>
                <a:cs typeface="Calibri" panose="020F0502020204030204" pitchFamily="34" charset="0"/>
              </a:rPr>
              <a:t>• Acoplamiento abstracto entre el sujeto y el observador. El sujeto no sabe la clase concreta de sus observadores (acoplamiento mínimo).</a:t>
            </a:r>
          </a:p>
          <a:p>
            <a:pPr algn="just"/>
            <a:endParaRPr lang="es-ES" sz="2000" b="1" i="0" dirty="0">
              <a:effectLst/>
              <a:latin typeface="Calibri" panose="020F0502020204030204" pitchFamily="34" charset="0"/>
              <a:cs typeface="Calibri" panose="020F0502020204030204" pitchFamily="34" charset="0"/>
            </a:endParaRPr>
          </a:p>
          <a:p>
            <a:pPr algn="just"/>
            <a:r>
              <a:rPr lang="es-ES" sz="2000" b="1" i="0" dirty="0">
                <a:effectLst/>
                <a:latin typeface="Calibri" panose="020F0502020204030204" pitchFamily="34" charset="0"/>
                <a:cs typeface="Calibri" panose="020F0502020204030204" pitchFamily="34" charset="0"/>
              </a:rPr>
              <a:t>• Soporte para broadcast. El sujeto envía la notificación a todos los observadores suscritos. Se pueden añadir/quitar observadores.</a:t>
            </a:r>
          </a:p>
          <a:p>
            <a:pPr algn="just"/>
            <a:endParaRPr lang="es-ES" sz="2000" b="1" i="0" dirty="0">
              <a:effectLst/>
              <a:latin typeface="Calibri" panose="020F0502020204030204" pitchFamily="34" charset="0"/>
              <a:cs typeface="Calibri" panose="020F0502020204030204" pitchFamily="34" charset="0"/>
            </a:endParaRPr>
          </a:p>
          <a:p>
            <a:pPr algn="just"/>
            <a:r>
              <a:rPr lang="es-ES" sz="2000" b="1" i="0" dirty="0">
                <a:effectLst/>
                <a:latin typeface="Calibri" panose="020F0502020204030204" pitchFamily="34" charset="0"/>
                <a:cs typeface="Calibri" panose="020F0502020204030204" pitchFamily="34" charset="0"/>
              </a:rPr>
              <a:t>• Actualizaciones inesperadas. Una operación en el sujeto puede desencadenar una cascada de cambios en sus observadores. El protocolo no ofrece detalles sobre lo que ha cambiado.</a:t>
            </a:r>
          </a:p>
        </p:txBody>
      </p:sp>
    </p:spTree>
    <p:extLst>
      <p:ext uri="{BB962C8B-B14F-4D97-AF65-F5344CB8AC3E}">
        <p14:creationId xmlns:p14="http://schemas.microsoft.com/office/powerpoint/2010/main" val="20113866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2248</TotalTime>
  <Words>1123</Words>
  <Application>Microsoft Office PowerPoint</Application>
  <PresentationFormat>Panorámica</PresentationFormat>
  <Paragraphs>93</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Calibri</vt:lpstr>
      <vt:lpstr>Tw Cen MT</vt:lpstr>
      <vt:lpstr>Circuito</vt:lpstr>
      <vt:lpstr>PATRÓN OBSERVER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PATRÓN OBSERVER</dc:title>
  <dc:creator>Matias Rodríguez</dc:creator>
  <cp:lastModifiedBy>Matias Rodríguez</cp:lastModifiedBy>
  <cp:revision>28</cp:revision>
  <dcterms:created xsi:type="dcterms:W3CDTF">2022-06-13T13:26:50Z</dcterms:created>
  <dcterms:modified xsi:type="dcterms:W3CDTF">2022-08-23T20:43:40Z</dcterms:modified>
</cp:coreProperties>
</file>