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99700" cx="18300700"/>
  <p:notesSz cx="18300700" cy="10299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Z+ZWra9IKyrcjpvTdW8G0gCpR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0852bf68c_1_4:notes"/>
          <p:cNvSpPr txBox="1"/>
          <p:nvPr>
            <p:ph idx="1" type="body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20852bf68c_1_4:notes"/>
          <p:cNvSpPr/>
          <p:nvPr>
            <p:ph idx="2" type="sldImg"/>
          </p:nvPr>
        </p:nvSpPr>
        <p:spPr>
          <a:xfrm>
            <a:off x="3050725" y="772475"/>
            <a:ext cx="12201000" cy="386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0852bf68c_1_12:notes"/>
          <p:cNvSpPr txBox="1"/>
          <p:nvPr>
            <p:ph idx="1" type="body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20852bf68c_1_12:notes"/>
          <p:cNvSpPr/>
          <p:nvPr>
            <p:ph idx="2" type="sldImg"/>
          </p:nvPr>
        </p:nvSpPr>
        <p:spPr>
          <a:xfrm>
            <a:off x="3050725" y="772475"/>
            <a:ext cx="12201000" cy="386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0852bf68c_2_13:notes"/>
          <p:cNvSpPr txBox="1"/>
          <p:nvPr>
            <p:ph idx="1" type="body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20852bf68c_2_13:notes"/>
          <p:cNvSpPr/>
          <p:nvPr>
            <p:ph idx="2" type="sldImg"/>
          </p:nvPr>
        </p:nvSpPr>
        <p:spPr>
          <a:xfrm>
            <a:off x="3050725" y="772475"/>
            <a:ext cx="12201000" cy="386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050725" y="772475"/>
            <a:ext cx="12201075" cy="3862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1438097" y="1929117"/>
            <a:ext cx="204851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9144000" y="0"/>
            <a:ext cx="9144000" cy="10287000"/>
          </a:xfrm>
          <a:custGeom>
            <a:rect b="b" l="l" r="r" t="t"/>
            <a:pathLst>
              <a:path extrusionOk="0" h="10287000" w="9144000">
                <a:moveTo>
                  <a:pt x="9144000" y="0"/>
                </a:moveTo>
                <a:lnTo>
                  <a:pt x="0" y="0"/>
                </a:lnTo>
                <a:lnTo>
                  <a:pt x="0" y="10287000"/>
                </a:lnTo>
                <a:lnTo>
                  <a:pt x="9144000" y="10287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0"/>
          <p:cNvSpPr txBox="1"/>
          <p:nvPr>
            <p:ph type="title"/>
          </p:nvPr>
        </p:nvSpPr>
        <p:spPr>
          <a:xfrm>
            <a:off x="1438097" y="1929117"/>
            <a:ext cx="204851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437946" y="4660112"/>
            <a:ext cx="9424806" cy="2307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subTitle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1438097" y="1929117"/>
            <a:ext cx="204851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438097" y="1929117"/>
            <a:ext cx="204851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437946" y="4660112"/>
            <a:ext cx="9424806" cy="2307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7800600" y="0"/>
            <a:ext cx="10566956" cy="10389870"/>
          </a:xfrm>
          <a:custGeom>
            <a:rect b="b" l="l" r="r" t="t"/>
            <a:pathLst>
              <a:path extrusionOk="0" h="10287000" w="10488294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/>
          <p:nvPr>
            <p:ph type="title"/>
          </p:nvPr>
        </p:nvSpPr>
        <p:spPr>
          <a:xfrm>
            <a:off x="8387333" y="1143000"/>
            <a:ext cx="9314815" cy="1465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222250" lvl="0" marL="12700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0">
                <a:solidFill>
                  <a:srgbClr val="FFFFFF"/>
                </a:solidFill>
              </a:rPr>
              <a:t> </a:t>
            </a:r>
            <a:r>
              <a:rPr lang="es-ES" sz="9600">
                <a:solidFill>
                  <a:srgbClr val="FFFFFF"/>
                </a:solidFill>
              </a:rPr>
              <a:t>Factory Method</a:t>
            </a:r>
            <a:endParaRPr sz="10000"/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4998" y="1143000"/>
            <a:ext cx="5122075" cy="800099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11346906" y="9287539"/>
            <a:ext cx="9314815" cy="358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222250" lvl="0" marL="12700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Alumnos: Barbieri, Matías y Taranzano, Nicolás</a:t>
            </a:r>
            <a:endParaRPr b="1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1360150" y="9645650"/>
            <a:ext cx="9314815" cy="358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222250" lvl="0" marL="12700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Profesores: Pioli, Pablo y Ferreyra, Juan Pablo.</a:t>
            </a:r>
            <a:endParaRPr b="1" i="0" sz="2400" u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/>
          <p:nvPr/>
        </p:nvSpPr>
        <p:spPr>
          <a:xfrm>
            <a:off x="0" y="0"/>
            <a:ext cx="18379440" cy="1038987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 txBox="1"/>
          <p:nvPr>
            <p:ph type="title"/>
          </p:nvPr>
        </p:nvSpPr>
        <p:spPr>
          <a:xfrm>
            <a:off x="5040850" y="2027241"/>
            <a:ext cx="7770000" cy="6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75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950">
                <a:solidFill>
                  <a:srgbClr val="FFFFFF"/>
                </a:solidFill>
              </a:rPr>
              <a:t>¡Gracias!</a:t>
            </a:r>
            <a:endParaRPr sz="14950"/>
          </a:p>
          <a:p>
            <a:pPr indent="0" lvl="0" marL="0" rtl="0" algn="ctr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None/>
            </a:pPr>
            <a:r>
              <a:rPr b="0" lang="es-ES" sz="7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¿¿</a:t>
            </a:r>
            <a:r>
              <a:rPr b="0" lang="es-ES" sz="75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Preguntas??</a:t>
            </a:r>
            <a:endParaRPr b="0" sz="7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None/>
            </a:pPr>
            <a:r>
              <a:t/>
            </a:r>
            <a:endParaRPr b="0" sz="75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989"/>
              </a:spcBef>
              <a:spcAft>
                <a:spcPts val="0"/>
              </a:spcAft>
              <a:buNone/>
            </a:pPr>
            <a:r>
              <a:rPr b="0" lang="es-ES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Entonces, vamos al código…</a:t>
            </a:r>
            <a:endParaRPr b="0" sz="30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/>
          <p:nvPr/>
        </p:nvSpPr>
        <p:spPr>
          <a:xfrm>
            <a:off x="-69850" y="0"/>
            <a:ext cx="9213850" cy="10407650"/>
          </a:xfrm>
          <a:custGeom>
            <a:rect b="b" l="l" r="r" t="t"/>
            <a:pathLst>
              <a:path extrusionOk="0" h="10287000" w="9144000">
                <a:moveTo>
                  <a:pt x="0" y="10286997"/>
                </a:moveTo>
                <a:lnTo>
                  <a:pt x="9143999" y="10286997"/>
                </a:lnTo>
                <a:lnTo>
                  <a:pt x="9143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 txBox="1"/>
          <p:nvPr>
            <p:ph type="title"/>
          </p:nvPr>
        </p:nvSpPr>
        <p:spPr>
          <a:xfrm>
            <a:off x="9988550" y="2330450"/>
            <a:ext cx="6397800" cy="47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417194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950"/>
              <a:t>Introducción al Factory  Method</a:t>
            </a:r>
            <a:endParaRPr sz="3950"/>
          </a:p>
          <a:p>
            <a:pPr indent="0" lvl="0" marL="12700" marR="417194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50"/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Factory Method es un patrón de  diseño que permite crear objetos en una superclase. 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Las Superclases pueden alterar el tipo de objetos que se crearan.</a:t>
            </a:r>
            <a:br>
              <a:rPr b="0" lang="es-ES" sz="2450">
                <a:latin typeface="Verdana"/>
                <a:ea typeface="Verdana"/>
                <a:cs typeface="Verdana"/>
                <a:sym typeface="Verdana"/>
              </a:rPr>
            </a:br>
            <a:endParaRPr sz="245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386" y="2578794"/>
            <a:ext cx="8227377" cy="514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402402" y="567800"/>
            <a:ext cx="78648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Inconvenientes que soluciona </a:t>
            </a:r>
            <a:endParaRPr/>
          </a:p>
        </p:txBody>
      </p:sp>
      <p:sp>
        <p:nvSpPr>
          <p:cNvPr id="61" name="Google Shape;61;p3"/>
          <p:cNvSpPr txBox="1"/>
          <p:nvPr/>
        </p:nvSpPr>
        <p:spPr>
          <a:xfrm>
            <a:off x="402400" y="1832775"/>
            <a:ext cx="6774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-384175" lvl="0" marL="457200" marR="5080" rtl="0" algn="l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Verdana"/>
              <a:buChar char="●"/>
            </a:pP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Base de código acoplado a una clase.</a:t>
            </a:r>
            <a:endParaRPr/>
          </a:p>
          <a:p>
            <a:pPr indent="0" lvl="0" marL="12700" marR="5080" rtl="0" algn="l">
              <a:lnSpc>
                <a:spcPct val="1178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178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Verdana"/>
              <a:buChar char="●"/>
            </a:pP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 crear nuevos objetos, debemos modificar toda la estructura.</a:t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2" name="Google Shape;6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375" y="3421775"/>
            <a:ext cx="8294850" cy="34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/>
          <p:nvPr/>
        </p:nvSpPr>
        <p:spPr>
          <a:xfrm>
            <a:off x="9163900" y="-77800"/>
            <a:ext cx="9241800" cy="1045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4" name="Google Shape;6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8425" y="3343026"/>
            <a:ext cx="8672750" cy="361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 txBox="1"/>
          <p:nvPr>
            <p:ph type="title"/>
          </p:nvPr>
        </p:nvSpPr>
        <p:spPr>
          <a:xfrm>
            <a:off x="402400" y="4572000"/>
            <a:ext cx="63978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417194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950"/>
              <a:t>Solución:</a:t>
            </a:r>
            <a:endParaRPr sz="3950"/>
          </a:p>
          <a:p>
            <a:pPr indent="0" lvl="0" marL="12700" marR="417194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50"/>
          </a:p>
          <a:p>
            <a:pPr indent="0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En lugar de que las clases creen los objetos, deberán invocar un método fábrica especial para que los cree.</a:t>
            </a:r>
            <a:br>
              <a:rPr b="0" lang="es-ES" sz="2450">
                <a:latin typeface="Verdana"/>
                <a:ea typeface="Verdana"/>
                <a:cs typeface="Verdana"/>
                <a:sym typeface="Verdana"/>
              </a:rPr>
            </a:br>
            <a:endParaRPr sz="24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852bf68c_1_4"/>
          <p:cNvSpPr/>
          <p:nvPr/>
        </p:nvSpPr>
        <p:spPr>
          <a:xfrm>
            <a:off x="-69850" y="0"/>
            <a:ext cx="9212580" cy="10415588"/>
          </a:xfrm>
          <a:custGeom>
            <a:rect b="b" l="l" r="r" t="t"/>
            <a:pathLst>
              <a:path extrusionOk="0" h="10287000" w="9144000">
                <a:moveTo>
                  <a:pt x="0" y="10286997"/>
                </a:moveTo>
                <a:lnTo>
                  <a:pt x="9143999" y="10286997"/>
                </a:lnTo>
                <a:lnTo>
                  <a:pt x="9143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g220852bf68c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25" y="2803399"/>
            <a:ext cx="8150800" cy="46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20852bf68c_1_4"/>
          <p:cNvSpPr txBox="1"/>
          <p:nvPr>
            <p:ph type="title"/>
          </p:nvPr>
        </p:nvSpPr>
        <p:spPr>
          <a:xfrm>
            <a:off x="9517550" y="577950"/>
            <a:ext cx="6397800" cy="7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417194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950"/>
              <a:t>Estructura</a:t>
            </a:r>
            <a:endParaRPr sz="3950"/>
          </a:p>
          <a:p>
            <a:pPr indent="0" lvl="0" marL="12700" marR="417194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50"/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lang="es-ES" sz="2450">
                <a:latin typeface="Verdana"/>
                <a:ea typeface="Verdana"/>
                <a:cs typeface="Verdana"/>
                <a:sym typeface="Verdana"/>
              </a:rPr>
              <a:t>Producto:</a:t>
            </a: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 interfaz común a todos los objetos.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lang="es-ES" sz="2450">
                <a:latin typeface="Verdana"/>
                <a:ea typeface="Verdana"/>
                <a:cs typeface="Verdana"/>
                <a:sym typeface="Verdana"/>
              </a:rPr>
              <a:t>Productos concretos:</a:t>
            </a: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 implementaciones de la interfaz de Producto.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lang="es-ES" sz="2450">
                <a:latin typeface="Verdana"/>
                <a:ea typeface="Verdana"/>
                <a:cs typeface="Verdana"/>
                <a:sym typeface="Verdana"/>
              </a:rPr>
              <a:t>Clase creadora:</a:t>
            </a: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 declara el método fábrica que devuelve nuevos objetos de producto.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lang="es-ES" sz="2450">
                <a:latin typeface="Verdana"/>
                <a:ea typeface="Verdana"/>
                <a:cs typeface="Verdana"/>
                <a:sym typeface="Verdana"/>
              </a:rPr>
              <a:t>Creadores concretos:</a:t>
            </a: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 sobreescribe el método fábrica base, para que devuelva otro tipo de producto.</a:t>
            </a:r>
            <a:br>
              <a:rPr b="0" lang="es-ES" sz="2450">
                <a:latin typeface="Verdana"/>
                <a:ea typeface="Verdana"/>
                <a:cs typeface="Verdana"/>
                <a:sym typeface="Verdana"/>
              </a:rPr>
            </a:br>
            <a:endParaRPr sz="245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0852bf68c_1_12"/>
          <p:cNvSpPr/>
          <p:nvPr/>
        </p:nvSpPr>
        <p:spPr>
          <a:xfrm>
            <a:off x="-69850" y="0"/>
            <a:ext cx="9212580" cy="10415588"/>
          </a:xfrm>
          <a:custGeom>
            <a:rect b="b" l="l" r="r" t="t"/>
            <a:pathLst>
              <a:path extrusionOk="0" h="10287000" w="9144000">
                <a:moveTo>
                  <a:pt x="0" y="10286997"/>
                </a:moveTo>
                <a:lnTo>
                  <a:pt x="9143999" y="10286997"/>
                </a:lnTo>
                <a:lnTo>
                  <a:pt x="9143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220852bf68c_1_12"/>
          <p:cNvSpPr txBox="1"/>
          <p:nvPr>
            <p:ph type="title"/>
          </p:nvPr>
        </p:nvSpPr>
        <p:spPr>
          <a:xfrm>
            <a:off x="9517550" y="577950"/>
            <a:ext cx="8312400" cy="6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417194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950"/>
              <a:t>Aplicabilidad</a:t>
            </a:r>
            <a:endParaRPr sz="3950"/>
          </a:p>
          <a:p>
            <a:pPr indent="0" lvl="0" marL="12700" marR="417194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50"/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Cuando no se conoce de antemano las dependencias y los tipos exactos de los objetos con los que deba funcionar el código.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Cuando se desea ofrecer a los usuarios de una biblioteca o framework una forma de extender sus componentes internos.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Cuando se desea ahorrar recursos del sistema mediante la reutilización de objetos existentes en vez de reconstruirlos cada vez.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9" name="Google Shape;79;g220852bf68c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24" y="2860113"/>
            <a:ext cx="7512626" cy="46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0852bf68c_2_13"/>
          <p:cNvSpPr/>
          <p:nvPr/>
        </p:nvSpPr>
        <p:spPr>
          <a:xfrm>
            <a:off x="-69850" y="0"/>
            <a:ext cx="9212580" cy="10415588"/>
          </a:xfrm>
          <a:custGeom>
            <a:rect b="b" l="l" r="r" t="t"/>
            <a:pathLst>
              <a:path extrusionOk="0" h="10287000" w="9144000">
                <a:moveTo>
                  <a:pt x="0" y="10286997"/>
                </a:moveTo>
                <a:lnTo>
                  <a:pt x="9143999" y="10286997"/>
                </a:lnTo>
                <a:lnTo>
                  <a:pt x="9143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20852bf68c_2_13"/>
          <p:cNvSpPr txBox="1"/>
          <p:nvPr>
            <p:ph type="title"/>
          </p:nvPr>
        </p:nvSpPr>
        <p:spPr>
          <a:xfrm>
            <a:off x="9517550" y="577950"/>
            <a:ext cx="8312400" cy="9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417194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950"/>
              <a:t>Implementación</a:t>
            </a:r>
            <a:endParaRPr sz="3950"/>
          </a:p>
          <a:p>
            <a:pPr indent="0" lvl="0" marL="12700" marR="417194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50"/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Hacer que todos los productos sigan la misma interfaz.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Añadir un Factory method a la clase creadora.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Reemplazar referencias a construcciones de producto por invocaciones al Factory method.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Crear un grupo de subclases creadoras por cada tipo de producto numerado.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En caso de no tener sentido la creación de subclases, reutilizar el control de la clase base.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SzPts val="2450"/>
              <a:buFont typeface="Verdana"/>
              <a:buChar char="●"/>
            </a:pPr>
            <a:r>
              <a:rPr b="0" lang="es-ES" sz="2450">
                <a:latin typeface="Verdana"/>
                <a:ea typeface="Verdana"/>
                <a:cs typeface="Verdana"/>
                <a:sym typeface="Verdana"/>
              </a:rPr>
              <a:t>Si el Factory method queda vacío, que sea abstracto. Si cuenta con código, convertirlo en comportamiento por defecto.</a:t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02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t/>
            </a:r>
            <a:endParaRPr b="0" sz="245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6" name="Google Shape;86;g220852bf68c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25" y="2930838"/>
            <a:ext cx="8115226" cy="44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1438096" y="1929117"/>
            <a:ext cx="6112053" cy="646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Ventajas Y Desventajas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1209422" y="3004300"/>
            <a:ext cx="6569400" cy="3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Ventajas: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Verdana"/>
              <a:buChar char="●"/>
            </a:pPr>
            <a:r>
              <a:rPr b="1"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1"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educción del acoplamiento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Verdana"/>
              <a:buChar char="●"/>
            </a:pP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ejora  en la </a:t>
            </a:r>
            <a:r>
              <a:rPr b="1"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mantenibilidad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Verdana"/>
              <a:buChar char="●"/>
            </a:pPr>
            <a:r>
              <a:rPr b="1"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r>
              <a:rPr b="1"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acilidad para  agregar nuevas clases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178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l">
              <a:lnSpc>
                <a:spcPct val="1178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l">
              <a:lnSpc>
                <a:spcPct val="1178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Desventajas:</a:t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457200" marR="5080" rtl="0" algn="l">
              <a:lnSpc>
                <a:spcPct val="1178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Verdana"/>
              <a:buChar char="●"/>
            </a:pPr>
            <a:r>
              <a:rPr b="1"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1"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ultitud de subclases.</a:t>
            </a:r>
            <a:endParaRPr b="1"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3" name="Google Shape;9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125" y="3399725"/>
            <a:ext cx="8769600" cy="36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/>
          <p:nvPr/>
        </p:nvSpPr>
        <p:spPr>
          <a:xfrm>
            <a:off x="9163900" y="-46750"/>
            <a:ext cx="9136800" cy="1039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7588" y="2918700"/>
            <a:ext cx="8140675" cy="41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>
            <a:off x="9088125" y="0"/>
            <a:ext cx="9212580" cy="10415588"/>
          </a:xfrm>
          <a:custGeom>
            <a:rect b="b" l="l" r="r" t="t"/>
            <a:pathLst>
              <a:path extrusionOk="0" h="10287000" w="9144000">
                <a:moveTo>
                  <a:pt x="0" y="10286997"/>
                </a:moveTo>
                <a:lnTo>
                  <a:pt x="9143999" y="10286997"/>
                </a:lnTo>
                <a:lnTo>
                  <a:pt x="9143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350" y="3426700"/>
            <a:ext cx="8179885" cy="35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/>
        </p:nvSpPr>
        <p:spPr>
          <a:xfrm>
            <a:off x="1460812" y="4181509"/>
            <a:ext cx="62178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5080" rtl="0" algn="l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 ejemplo común del </a:t>
            </a:r>
            <a:r>
              <a:rPr b="1"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Factory  Method 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 la creación de 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métodos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transporte, donde diferentes tipos de transportes crean mediante un </a:t>
            </a:r>
            <a:r>
              <a:rPr b="1"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método</a:t>
            </a:r>
            <a:r>
              <a:rPr b="1"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factory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Esto permite que el sistema de 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logística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  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expande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 nuevos 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métodos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sin  necesidad de modiﬁcar el 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código existente</a:t>
            </a:r>
            <a:r>
              <a:rPr lang="es-ES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5"/>
          <p:cNvSpPr txBox="1"/>
          <p:nvPr>
            <p:ph type="title"/>
          </p:nvPr>
        </p:nvSpPr>
        <p:spPr>
          <a:xfrm>
            <a:off x="1460801" y="1357073"/>
            <a:ext cx="384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spAutoFit/>
          </a:bodyPr>
          <a:lstStyle/>
          <a:p>
            <a:pPr indent="0" lvl="0" marL="12700" marR="5080" rtl="0" algn="l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950"/>
              <a:t>Ejemplo de  Implementación</a:t>
            </a:r>
            <a:endParaRPr sz="39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18379440" cy="1038987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 txBox="1"/>
          <p:nvPr>
            <p:ph type="title"/>
          </p:nvPr>
        </p:nvSpPr>
        <p:spPr>
          <a:xfrm>
            <a:off x="5778003" y="2406612"/>
            <a:ext cx="6722745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0"/>
              <a:t>Conclusión</a:t>
            </a:r>
            <a:endParaRPr sz="10000"/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4437946" y="4660112"/>
            <a:ext cx="9424806" cy="2307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0" marR="508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El </a:t>
            </a:r>
            <a:r>
              <a:rPr b="1" lang="es-ES">
                <a:latin typeface="Verdana"/>
                <a:ea typeface="Verdana"/>
                <a:cs typeface="Verdana"/>
                <a:sym typeface="Verdana"/>
              </a:rPr>
              <a:t>Factory Method </a:t>
            </a:r>
            <a:r>
              <a:rPr lang="es-ES"/>
              <a:t>es una herramienta poderosa en la  programación orientada a objetos. Facilita la </a:t>
            </a:r>
            <a:r>
              <a:rPr b="1" lang="es-ES">
                <a:latin typeface="Verdana"/>
                <a:ea typeface="Verdana"/>
                <a:cs typeface="Verdana"/>
                <a:sym typeface="Verdana"/>
              </a:rPr>
              <a:t>creación de  objetos</a:t>
            </a:r>
            <a:r>
              <a:rPr lang="es-ES"/>
              <a:t>, mejora la </a:t>
            </a:r>
            <a:r>
              <a:rPr b="1" lang="es-ES">
                <a:latin typeface="Verdana"/>
                <a:ea typeface="Verdana"/>
                <a:cs typeface="Verdana"/>
                <a:sym typeface="Verdana"/>
              </a:rPr>
              <a:t>organización del código </a:t>
            </a:r>
            <a:r>
              <a:rPr lang="es-ES"/>
              <a:t>y permite una  mayor </a:t>
            </a:r>
            <a:r>
              <a:rPr b="1" lang="es-ES">
                <a:latin typeface="Verdana"/>
                <a:ea typeface="Verdana"/>
                <a:cs typeface="Verdana"/>
                <a:sym typeface="Verdana"/>
              </a:rPr>
              <a:t>ﬂexibilidad </a:t>
            </a:r>
            <a:r>
              <a:rPr lang="es-ES"/>
              <a:t>en el desarrollo de software. Su  implementación puede llevar a un código más limpio y fácil  de mantener.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2024-08-21T18:29:44Z</dcterms:created>
  <dc:creator>Marisol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2024-08-21T00:00:00Z</vt:filetime>
  </property>
</Properties>
</file>