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sldIdLst>
    <p:sldId id="256" r:id="rId2"/>
    <p:sldId id="257" r:id="rId3"/>
    <p:sldId id="263" r:id="rId4"/>
    <p:sldId id="259" r:id="rId5"/>
    <p:sldId id="260" r:id="rId6"/>
    <p:sldId id="264" r:id="rId7"/>
    <p:sldId id="262" r:id="rId8"/>
    <p:sldId id="261" r:id="rId9"/>
    <p:sldId id="272" r:id="rId10"/>
    <p:sldId id="273" r:id="rId11"/>
    <p:sldId id="265" r:id="rId12"/>
    <p:sldId id="266" r:id="rId13"/>
    <p:sldId id="267" r:id="rId14"/>
    <p:sldId id="269" r:id="rId15"/>
    <p:sldId id="258" r:id="rId16"/>
    <p:sldId id="27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9320D-90B2-8B02-ACA6-73F8E3166CC0}" v="15" dt="2020-02-24T13:23:48.622"/>
    <p1510:client id="{0431EB71-B6AD-8E79-F61A-94651FC84FD9}" v="157" dt="2020-02-24T13:24:38.309"/>
    <p1510:client id="{5482D5BF-FE0C-2650-04F6-7EFE7707800A}" v="1221" dt="2020-02-04T14:01:06.342"/>
    <p1510:client id="{630B540A-7C5C-97B4-F5AB-F597E9424273}" v="2509" dt="2020-01-29T15:06:34.909"/>
    <p1510:client id="{AF64FA00-85D9-407A-9E1B-6BF0B6F74BF5}" v="102" dt="2020-01-20T16:16:20.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xml" Id="rId3" /><Relationship Type="http://schemas.openxmlformats.org/officeDocument/2006/relationships/theme" Target="theme/theme1.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viewProps" Target="viewProp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microsoft.com/office/2015/10/relationships/revisionInfo" Target="revisionInfo.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presProps" Target="presProps.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tableStyles" Target="tableStyles.xml" Id="rId22"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1458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1031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65792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59329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1883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7368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41129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8066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525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0256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599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6965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4896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6704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5249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6815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8706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200954357"/>
      </p:ext>
    </p:extLst>
  </p:cSld>
  <p:clrMap bg1="dk1" tx1="lt1" bg2="dk2"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C043-116A-40A9-98D6-223790B3A22F}"/>
              </a:ext>
            </a:extLst>
          </p:cNvPr>
          <p:cNvSpPr>
            <a:spLocks noGrp="1"/>
          </p:cNvSpPr>
          <p:nvPr>
            <p:ph type="ctrTitle"/>
          </p:nvPr>
        </p:nvSpPr>
        <p:spPr/>
        <p:txBody>
          <a:bodyPr/>
          <a:lstStyle/>
          <a:p>
            <a:r>
              <a:rPr lang="en-US"/>
              <a:t>Big O notation</a:t>
            </a:r>
          </a:p>
        </p:txBody>
      </p:sp>
      <p:sp>
        <p:nvSpPr>
          <p:cNvPr id="3" name="Subtitle 2">
            <a:extLst>
              <a:ext uri="{FF2B5EF4-FFF2-40B4-BE49-F238E27FC236}">
                <a16:creationId xmlns:a16="http://schemas.microsoft.com/office/drawing/2014/main" id="{51D0AA76-9C3D-40B4-822A-A945FA18583A}"/>
              </a:ext>
            </a:extLst>
          </p:cNvPr>
          <p:cNvSpPr>
            <a:spLocks noGrp="1"/>
          </p:cNvSpPr>
          <p:nvPr>
            <p:ph type="subTitle" idx="1"/>
          </p:nvPr>
        </p:nvSpPr>
        <p:spPr/>
        <p:txBody>
          <a:bodyPr>
            <a:normAutofit/>
          </a:bodyPr>
          <a:lstStyle/>
          <a:p>
            <a:r>
              <a:rPr lang="en-US" sz="1600"/>
              <a:t>Matias </a:t>
            </a:r>
            <a:r>
              <a:rPr lang="en-US" sz="1600" err="1"/>
              <a:t>castro</a:t>
            </a:r>
            <a:r>
              <a:rPr lang="en-US" sz="1600"/>
              <a:t> </a:t>
            </a:r>
            <a:r>
              <a:rPr lang="en-US" sz="1600" err="1"/>
              <a:t>guzman</a:t>
            </a:r>
          </a:p>
        </p:txBody>
      </p:sp>
    </p:spTree>
    <p:extLst>
      <p:ext uri="{BB962C8B-B14F-4D97-AF65-F5344CB8AC3E}">
        <p14:creationId xmlns:p14="http://schemas.microsoft.com/office/powerpoint/2010/main" val="205159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C9AE-A4FF-4F2E-9054-55AE043347B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C1819F4-1555-4D86-9775-ED43BE02129E}"/>
              </a:ext>
            </a:extLst>
          </p:cNvPr>
          <p:cNvSpPr>
            <a:spLocks noGrp="1"/>
          </p:cNvSpPr>
          <p:nvPr>
            <p:ph type="body" idx="1"/>
          </p:nvPr>
        </p:nvSpPr>
        <p:spPr/>
        <p:txBody>
          <a:bodyPr/>
          <a:lstStyle/>
          <a:p>
            <a:r>
              <a:rPr lang="en-US"/>
              <a:t>O(2^n)</a:t>
            </a:r>
          </a:p>
        </p:txBody>
      </p:sp>
      <p:sp>
        <p:nvSpPr>
          <p:cNvPr id="4" name="Text Placeholder 3">
            <a:extLst>
              <a:ext uri="{FF2B5EF4-FFF2-40B4-BE49-F238E27FC236}">
                <a16:creationId xmlns:a16="http://schemas.microsoft.com/office/drawing/2014/main" id="{1A8DD490-EA67-4FBA-BE14-F5D2F0B62494}"/>
              </a:ext>
            </a:extLst>
          </p:cNvPr>
          <p:cNvSpPr>
            <a:spLocks noGrp="1"/>
          </p:cNvSpPr>
          <p:nvPr>
            <p:ph type="body" sz="half" idx="15"/>
          </p:nvPr>
        </p:nvSpPr>
        <p:spPr/>
        <p:txBody>
          <a:bodyPr/>
          <a:lstStyle/>
          <a:p>
            <a:r>
              <a:rPr lang="en-US"/>
              <a:t>Calcul recursif de la suite de nombres Fibonnacci</a:t>
            </a:r>
          </a:p>
          <a:p>
            <a:endParaRPr lang="en-US"/>
          </a:p>
          <a:p>
            <a:r>
              <a:rPr lang="en-US"/>
              <a:t>Chaque ajout double le temps de calcul. Croissance exponentielle</a:t>
            </a:r>
          </a:p>
        </p:txBody>
      </p:sp>
      <p:sp>
        <p:nvSpPr>
          <p:cNvPr id="5" name="Text Placeholder 4">
            <a:extLst>
              <a:ext uri="{FF2B5EF4-FFF2-40B4-BE49-F238E27FC236}">
                <a16:creationId xmlns:a16="http://schemas.microsoft.com/office/drawing/2014/main" id="{8F2D67BA-988D-4BA6-96FE-D53621B76E34}"/>
              </a:ext>
            </a:extLst>
          </p:cNvPr>
          <p:cNvSpPr>
            <a:spLocks noGrp="1"/>
          </p:cNvSpPr>
          <p:nvPr>
            <p:ph type="body" sz="quarter" idx="3"/>
          </p:nvPr>
        </p:nvSpPr>
        <p:spPr/>
        <p:txBody>
          <a:bodyPr/>
          <a:lstStyle/>
          <a:p>
            <a:r>
              <a:rPr lang="en-US"/>
              <a:t>O(n!)</a:t>
            </a:r>
          </a:p>
        </p:txBody>
      </p:sp>
      <p:sp>
        <p:nvSpPr>
          <p:cNvPr id="6" name="Text Placeholder 5">
            <a:extLst>
              <a:ext uri="{FF2B5EF4-FFF2-40B4-BE49-F238E27FC236}">
                <a16:creationId xmlns:a16="http://schemas.microsoft.com/office/drawing/2014/main" id="{33C6E61A-002F-41C2-B686-040DF422E2FF}"/>
              </a:ext>
            </a:extLst>
          </p:cNvPr>
          <p:cNvSpPr>
            <a:spLocks noGrp="1"/>
          </p:cNvSpPr>
          <p:nvPr>
            <p:ph type="body" sz="half" idx="16"/>
          </p:nvPr>
        </p:nvSpPr>
        <p:spPr/>
        <p:txBody>
          <a:bodyPr/>
          <a:lstStyle/>
          <a:p>
            <a:r>
              <a:rPr lang="en-US">
                <a:ea typeface="+mj-lt"/>
                <a:cs typeface="+mj-lt"/>
              </a:rPr>
              <a:t>Le problème du voyageur de commerce qui, étant donné une liste de villes, et des distances entre toutes les paires de villes, détermine un plus court chemin qui visite chaque ville une et une seule fois et qui termine dans la ville de départ.</a:t>
            </a:r>
          </a:p>
          <a:p>
            <a:endParaRPr lang="en-US"/>
          </a:p>
          <a:p>
            <a:r>
              <a:rPr lang="en-US">
                <a:ea typeface="+mj-lt"/>
                <a:cs typeface="+mj-lt"/>
              </a:rPr>
              <a:t>énumération de tous les chemins possibles par</a:t>
            </a:r>
            <a:r>
              <a:rPr lang="en-US"/>
              <a:t> recherche exhaustive -&gt; Croissance factorielle</a:t>
            </a:r>
          </a:p>
        </p:txBody>
      </p:sp>
      <p:sp>
        <p:nvSpPr>
          <p:cNvPr id="7" name="Text Placeholder 6">
            <a:extLst>
              <a:ext uri="{FF2B5EF4-FFF2-40B4-BE49-F238E27FC236}">
                <a16:creationId xmlns:a16="http://schemas.microsoft.com/office/drawing/2014/main" id="{F72CB8D4-AA75-4E2B-A197-F8DB1B547536}"/>
              </a:ext>
            </a:extLst>
          </p:cNvPr>
          <p:cNvSpPr>
            <a:spLocks noGrp="1"/>
          </p:cNvSpPr>
          <p:nvPr>
            <p:ph type="body" sz="quarter" idx="13"/>
          </p:nvPr>
        </p:nvSpPr>
        <p:spPr/>
        <p:txBody>
          <a:bodyPr/>
          <a:lstStyle/>
          <a:p>
            <a:endParaRPr lang="en-US"/>
          </a:p>
        </p:txBody>
      </p:sp>
      <p:sp>
        <p:nvSpPr>
          <p:cNvPr id="8" name="Text Placeholder 7">
            <a:extLst>
              <a:ext uri="{FF2B5EF4-FFF2-40B4-BE49-F238E27FC236}">
                <a16:creationId xmlns:a16="http://schemas.microsoft.com/office/drawing/2014/main" id="{3F33234B-4F18-42A7-89A0-2D426B904A64}"/>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293043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B1E2-511D-448C-8D68-3FC0D41D4A4C}"/>
              </a:ext>
            </a:extLst>
          </p:cNvPr>
          <p:cNvSpPr>
            <a:spLocks noGrp="1"/>
          </p:cNvSpPr>
          <p:nvPr>
            <p:ph type="title"/>
          </p:nvPr>
        </p:nvSpPr>
        <p:spPr/>
        <p:txBody>
          <a:bodyPr/>
          <a:lstStyle/>
          <a:p>
            <a:r>
              <a:rPr lang="en-US" err="1"/>
              <a:t>Graphique</a:t>
            </a:r>
          </a:p>
        </p:txBody>
      </p:sp>
      <p:pic>
        <p:nvPicPr>
          <p:cNvPr id="4" name="Picture 4" descr="A screenshot of a cell phone&#10;&#10;Description generated with very high confidence">
            <a:extLst>
              <a:ext uri="{FF2B5EF4-FFF2-40B4-BE49-F238E27FC236}">
                <a16:creationId xmlns:a16="http://schemas.microsoft.com/office/drawing/2014/main" id="{B8E2A816-55C6-4A32-AE7E-9B17EA9C9292}"/>
              </a:ext>
            </a:extLst>
          </p:cNvPr>
          <p:cNvPicPr>
            <a:picLocks noGrp="1" noChangeAspect="1"/>
          </p:cNvPicPr>
          <p:nvPr>
            <p:ph idx="1"/>
          </p:nvPr>
        </p:nvPicPr>
        <p:blipFill>
          <a:blip r:embed="rId2"/>
          <a:stretch>
            <a:fillRect/>
          </a:stretch>
        </p:blipFill>
        <p:spPr>
          <a:xfrm>
            <a:off x="1958673" y="2052918"/>
            <a:ext cx="7235819" cy="4195481"/>
          </a:xfrm>
        </p:spPr>
      </p:pic>
    </p:spTree>
    <p:extLst>
      <p:ext uri="{BB962C8B-B14F-4D97-AF65-F5344CB8AC3E}">
        <p14:creationId xmlns:p14="http://schemas.microsoft.com/office/powerpoint/2010/main" val="184876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9268-BD21-4785-9060-C160529A5E60}"/>
              </a:ext>
            </a:extLst>
          </p:cNvPr>
          <p:cNvSpPr>
            <a:spLocks noGrp="1"/>
          </p:cNvSpPr>
          <p:nvPr>
            <p:ph type="title"/>
          </p:nvPr>
        </p:nvSpPr>
        <p:spPr/>
        <p:txBody>
          <a:bodyPr/>
          <a:lstStyle/>
          <a:p>
            <a:r>
              <a:rPr lang="en-US"/>
              <a:t>Notation o</a:t>
            </a:r>
          </a:p>
        </p:txBody>
      </p:sp>
      <p:sp>
        <p:nvSpPr>
          <p:cNvPr id="3" name="Text Placeholder 2">
            <a:extLst>
              <a:ext uri="{FF2B5EF4-FFF2-40B4-BE49-F238E27FC236}">
                <a16:creationId xmlns:a16="http://schemas.microsoft.com/office/drawing/2014/main" id="{DC15942D-9D27-4EFD-BCCB-E024C79F07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817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B1E2-511D-448C-8D68-3FC0D41D4A4C}"/>
              </a:ext>
            </a:extLst>
          </p:cNvPr>
          <p:cNvSpPr>
            <a:spLocks noGrp="1"/>
          </p:cNvSpPr>
          <p:nvPr>
            <p:ph type="title"/>
          </p:nvPr>
        </p:nvSpPr>
        <p:spPr/>
        <p:txBody>
          <a:bodyPr/>
          <a:lstStyle/>
          <a:p>
            <a:r>
              <a:rPr lang="en-US"/>
              <a:t>Description</a:t>
            </a:r>
          </a:p>
        </p:txBody>
      </p:sp>
      <p:sp>
        <p:nvSpPr>
          <p:cNvPr id="3" name="Content Placeholder 2">
            <a:extLst>
              <a:ext uri="{FF2B5EF4-FFF2-40B4-BE49-F238E27FC236}">
                <a16:creationId xmlns:a16="http://schemas.microsoft.com/office/drawing/2014/main" id="{AA1445DB-85FC-4EA2-9C57-3D33504A86FE}"/>
              </a:ext>
            </a:extLst>
          </p:cNvPr>
          <p:cNvSpPr>
            <a:spLocks noGrp="1"/>
          </p:cNvSpPr>
          <p:nvPr>
            <p:ph idx="1"/>
          </p:nvPr>
        </p:nvSpPr>
        <p:spPr/>
        <p:txBody>
          <a:bodyPr vert="horz" lIns="91440" tIns="45720" rIns="91440" bIns="45720" rtlCol="0" anchor="t">
            <a:normAutofit/>
          </a:bodyPr>
          <a:lstStyle/>
          <a:p>
            <a:r>
              <a:rPr lang="en-US"/>
              <a:t>La notation grand O définit:</a:t>
            </a:r>
          </a:p>
          <a:p>
            <a:pPr lvl="1" indent="-457200"/>
            <a:r>
              <a:rPr lang="en-US">
                <a:ea typeface="+mj-lt"/>
                <a:cs typeface="+mj-lt"/>
              </a:rPr>
              <a:t>For </a:t>
            </a:r>
            <a:r>
              <a:rPr lang="en-US" b="1">
                <a:ea typeface="+mj-lt"/>
                <a:cs typeface="+mj-lt"/>
              </a:rPr>
              <a:t>at least one</a:t>
            </a:r>
            <a:r>
              <a:rPr lang="en-US">
                <a:ea typeface="+mj-lt"/>
                <a:cs typeface="+mj-lt"/>
              </a:rPr>
              <a:t> choice of a constant </a:t>
            </a:r>
            <a:r>
              <a:rPr lang="en-US" i="1">
                <a:ea typeface="+mj-lt"/>
                <a:cs typeface="+mj-lt"/>
              </a:rPr>
              <a:t>k</a:t>
            </a:r>
            <a:r>
              <a:rPr lang="en-US">
                <a:ea typeface="+mj-lt"/>
                <a:cs typeface="+mj-lt"/>
              </a:rPr>
              <a:t> &gt; 0, you can find a constant </a:t>
            </a:r>
            <a:r>
              <a:rPr lang="en-US" i="1">
                <a:ea typeface="+mj-lt"/>
                <a:cs typeface="+mj-lt"/>
              </a:rPr>
              <a:t>a</a:t>
            </a:r>
            <a:r>
              <a:rPr lang="en-US">
                <a:ea typeface="+mj-lt"/>
                <a:cs typeface="+mj-lt"/>
              </a:rPr>
              <a:t> such that the inequality 0 &lt;= f(x) &lt;= k g(x) holds for all x &gt; a.</a:t>
            </a:r>
            <a:endParaRPr lang="en-US"/>
          </a:p>
          <a:p>
            <a:endParaRPr lang="en-US"/>
          </a:p>
          <a:p>
            <a:r>
              <a:rPr lang="en-US"/>
              <a:t>La notation petit o définit:</a:t>
            </a:r>
          </a:p>
          <a:p>
            <a:pPr lvl="1" indent="-457200"/>
            <a:r>
              <a:rPr lang="en-US">
                <a:ea typeface="+mj-lt"/>
                <a:cs typeface="+mj-lt"/>
              </a:rPr>
              <a:t>For </a:t>
            </a:r>
            <a:r>
              <a:rPr lang="en-US" b="1">
                <a:ea typeface="+mj-lt"/>
                <a:cs typeface="+mj-lt"/>
              </a:rPr>
              <a:t>every</a:t>
            </a:r>
            <a:r>
              <a:rPr lang="en-US">
                <a:ea typeface="+mj-lt"/>
                <a:cs typeface="+mj-lt"/>
              </a:rPr>
              <a:t> choice of a constant </a:t>
            </a:r>
            <a:r>
              <a:rPr lang="en-US" i="1">
                <a:ea typeface="+mj-lt"/>
                <a:cs typeface="+mj-lt"/>
              </a:rPr>
              <a:t>k</a:t>
            </a:r>
            <a:r>
              <a:rPr lang="en-US">
                <a:ea typeface="+mj-lt"/>
                <a:cs typeface="+mj-lt"/>
              </a:rPr>
              <a:t> &gt; 0, you can find a constant </a:t>
            </a:r>
            <a:r>
              <a:rPr lang="en-US" i="1">
                <a:ea typeface="+mj-lt"/>
                <a:cs typeface="+mj-lt"/>
              </a:rPr>
              <a:t>a</a:t>
            </a:r>
            <a:r>
              <a:rPr lang="en-US">
                <a:ea typeface="+mj-lt"/>
                <a:cs typeface="+mj-lt"/>
              </a:rPr>
              <a:t> such that the inequality 0 &lt;= f(x) &lt; k g(x) holds for all x &gt; a.</a:t>
            </a:r>
            <a:endParaRPr lang="en-US"/>
          </a:p>
        </p:txBody>
      </p:sp>
    </p:spTree>
    <p:extLst>
      <p:ext uri="{BB962C8B-B14F-4D97-AF65-F5344CB8AC3E}">
        <p14:creationId xmlns:p14="http://schemas.microsoft.com/office/powerpoint/2010/main" val="403883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9268-BD21-4785-9060-C160529A5E60}"/>
              </a:ext>
            </a:extLst>
          </p:cNvPr>
          <p:cNvSpPr>
            <a:spLocks noGrp="1"/>
          </p:cNvSpPr>
          <p:nvPr>
            <p:ph type="title"/>
          </p:nvPr>
        </p:nvSpPr>
        <p:spPr/>
        <p:txBody>
          <a:bodyPr/>
          <a:lstStyle/>
          <a:p>
            <a:r>
              <a:rPr lang="en-US"/>
              <a:t>Scenarios</a:t>
            </a:r>
          </a:p>
        </p:txBody>
      </p:sp>
      <p:sp>
        <p:nvSpPr>
          <p:cNvPr id="3" name="Text Placeholder 2">
            <a:extLst>
              <a:ext uri="{FF2B5EF4-FFF2-40B4-BE49-F238E27FC236}">
                <a16:creationId xmlns:a16="http://schemas.microsoft.com/office/drawing/2014/main" id="{DC15942D-9D27-4EFD-BCCB-E024C79F07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7280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EBB3-DC42-47D4-9F31-E221B4FA9474}"/>
              </a:ext>
            </a:extLst>
          </p:cNvPr>
          <p:cNvSpPr>
            <a:spLocks noGrp="1"/>
          </p:cNvSpPr>
          <p:nvPr>
            <p:ph type="title"/>
          </p:nvPr>
        </p:nvSpPr>
        <p:spPr/>
        <p:txBody>
          <a:bodyPr/>
          <a:lstStyle/>
          <a:p>
            <a:r>
              <a:rPr lang="en-US" err="1"/>
              <a:t>Comparaison</a:t>
            </a:r>
            <a:r>
              <a:rPr lang="en-US"/>
              <a:t> Algorithmes:</a:t>
            </a:r>
            <a:br>
              <a:rPr lang="en-US"/>
            </a:br>
            <a:r>
              <a:rPr lang="en-US"/>
              <a:t>plus petit nombre dans un tableau</a:t>
            </a:r>
          </a:p>
        </p:txBody>
      </p:sp>
      <p:sp>
        <p:nvSpPr>
          <p:cNvPr id="3" name="Text Placeholder 2">
            <a:extLst>
              <a:ext uri="{FF2B5EF4-FFF2-40B4-BE49-F238E27FC236}">
                <a16:creationId xmlns:a16="http://schemas.microsoft.com/office/drawing/2014/main" id="{8BE2170D-59EC-44A7-89BD-BDB4FD7857E5}"/>
              </a:ext>
            </a:extLst>
          </p:cNvPr>
          <p:cNvSpPr>
            <a:spLocks noGrp="1"/>
          </p:cNvSpPr>
          <p:nvPr>
            <p:ph type="body" idx="1"/>
          </p:nvPr>
        </p:nvSpPr>
        <p:spPr/>
        <p:txBody>
          <a:bodyPr/>
          <a:lstStyle/>
          <a:p>
            <a:r>
              <a:rPr lang="en-US"/>
              <a:t>Best: O(n)</a:t>
            </a:r>
          </a:p>
        </p:txBody>
      </p:sp>
      <p:sp>
        <p:nvSpPr>
          <p:cNvPr id="4" name="Content Placeholder 3">
            <a:extLst>
              <a:ext uri="{FF2B5EF4-FFF2-40B4-BE49-F238E27FC236}">
                <a16:creationId xmlns:a16="http://schemas.microsoft.com/office/drawing/2014/main" id="{31B21973-B8BF-4A38-90EF-B81A527ABA15}"/>
              </a:ext>
            </a:extLst>
          </p:cNvPr>
          <p:cNvSpPr>
            <a:spLocks noGrp="1"/>
          </p:cNvSpPr>
          <p:nvPr>
            <p:ph sz="half" idx="2"/>
          </p:nvPr>
        </p:nvSpPr>
        <p:spPr/>
        <p:txBody>
          <a:bodyPr vert="horz" lIns="91440" tIns="45720" rIns="91440" bIns="45720" rtlCol="0" anchor="t">
            <a:normAutofit/>
          </a:bodyPr>
          <a:lstStyle/>
          <a:p>
            <a:r>
              <a:rPr lang="en-US"/>
              <a:t>Int smallestNumber(int *arr)</a:t>
            </a:r>
          </a:p>
          <a:p>
            <a:r>
              <a:rPr lang="en-US"/>
              <a:t>{</a:t>
            </a:r>
          </a:p>
          <a:p>
            <a:pPr marL="457200" lvl="1" indent="0">
              <a:buNone/>
            </a:pPr>
            <a:r>
              <a:rPr lang="en-US"/>
              <a:t>    Int min;</a:t>
            </a:r>
          </a:p>
          <a:p>
            <a:pPr marL="457200" lvl="1" indent="0">
              <a:buNone/>
            </a:pPr>
            <a:r>
              <a:rPr lang="en-US"/>
              <a:t>    Min = arr[0];</a:t>
            </a:r>
          </a:p>
          <a:p>
            <a:pPr marL="457200" lvl="1" indent="0">
              <a:buNone/>
            </a:pPr>
            <a:r>
              <a:rPr lang="en-US"/>
              <a:t>    For (int i = 1; i &lt; 10; x++)</a:t>
            </a:r>
          </a:p>
          <a:p>
            <a:pPr marL="457200" lvl="1" indent="0">
              <a:buNone/>
            </a:pPr>
            <a:r>
              <a:rPr lang="en-US"/>
              <a:t>        If (arr[i] &lt; min)</a:t>
            </a:r>
          </a:p>
          <a:p>
            <a:pPr marL="457200" lvl="1" indent="0">
              <a:buNone/>
            </a:pPr>
            <a:r>
              <a:rPr lang="en-US"/>
              <a:t>           Min = arr[i];</a:t>
            </a:r>
          </a:p>
          <a:p>
            <a:pPr lvl="1" indent="0">
              <a:buNone/>
            </a:pPr>
            <a:r>
              <a:rPr lang="en-US"/>
              <a:t>return min;</a:t>
            </a:r>
          </a:p>
          <a:p>
            <a:r>
              <a:rPr lang="en-US"/>
              <a:t>}</a:t>
            </a:r>
          </a:p>
        </p:txBody>
      </p:sp>
      <p:sp>
        <p:nvSpPr>
          <p:cNvPr id="5" name="Text Placeholder 4">
            <a:extLst>
              <a:ext uri="{FF2B5EF4-FFF2-40B4-BE49-F238E27FC236}">
                <a16:creationId xmlns:a16="http://schemas.microsoft.com/office/drawing/2014/main" id="{B263F789-E982-4905-8838-43A009D51DE9}"/>
              </a:ext>
            </a:extLst>
          </p:cNvPr>
          <p:cNvSpPr>
            <a:spLocks noGrp="1"/>
          </p:cNvSpPr>
          <p:nvPr>
            <p:ph type="body" sz="quarter" idx="3"/>
          </p:nvPr>
        </p:nvSpPr>
        <p:spPr/>
        <p:txBody>
          <a:bodyPr/>
          <a:lstStyle/>
          <a:p>
            <a:r>
              <a:rPr lang="en-US"/>
              <a:t>Worst: O(n²)</a:t>
            </a:r>
          </a:p>
        </p:txBody>
      </p:sp>
      <p:sp>
        <p:nvSpPr>
          <p:cNvPr id="6" name="Content Placeholder 5">
            <a:extLst>
              <a:ext uri="{FF2B5EF4-FFF2-40B4-BE49-F238E27FC236}">
                <a16:creationId xmlns:a16="http://schemas.microsoft.com/office/drawing/2014/main" id="{DA8440E9-513F-44C0-8936-2D3BDB700216}"/>
              </a:ext>
            </a:extLst>
          </p:cNvPr>
          <p:cNvSpPr>
            <a:spLocks noGrp="1"/>
          </p:cNvSpPr>
          <p:nvPr>
            <p:ph sz="quarter" idx="4"/>
          </p:nvPr>
        </p:nvSpPr>
        <p:spPr>
          <a:xfrm>
            <a:off x="5654495" y="2500223"/>
            <a:ext cx="5819697" cy="4288077"/>
          </a:xfrm>
        </p:spPr>
        <p:txBody>
          <a:bodyPr vert="horz" lIns="91440" tIns="45720" rIns="91440" bIns="45720" rtlCol="0" anchor="t">
            <a:normAutofit/>
          </a:bodyPr>
          <a:lstStyle/>
          <a:p>
            <a:pPr marL="0" indent="0">
              <a:buNone/>
            </a:pPr>
            <a:r>
              <a:rPr lang="en-US"/>
              <a:t>Comparaison du tableau au tableau.</a:t>
            </a:r>
          </a:p>
          <a:p>
            <a:pPr marL="0" indent="0">
              <a:buNone/>
            </a:pPr>
            <a:r>
              <a:rPr lang="en-US"/>
              <a:t>Deux boucles for</a:t>
            </a:r>
          </a:p>
          <a:p>
            <a:pPr marL="0" indent="0">
              <a:buNone/>
            </a:pPr>
            <a:endParaRPr lang="en-US"/>
          </a:p>
        </p:txBody>
      </p:sp>
    </p:spTree>
    <p:extLst>
      <p:ext uri="{BB962C8B-B14F-4D97-AF65-F5344CB8AC3E}">
        <p14:creationId xmlns:p14="http://schemas.microsoft.com/office/powerpoint/2010/main" val="83234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B1E2-511D-448C-8D68-3FC0D41D4A4C}"/>
              </a:ext>
            </a:extLst>
          </p:cNvPr>
          <p:cNvSpPr>
            <a:spLocks noGrp="1"/>
          </p:cNvSpPr>
          <p:nvPr>
            <p:ph type="title"/>
          </p:nvPr>
        </p:nvSpPr>
        <p:spPr/>
        <p:txBody>
          <a:bodyPr/>
          <a:lstStyle/>
          <a:p>
            <a:r>
              <a:rPr lang="en-US"/>
              <a:t>Best / Average / Worst</a:t>
            </a:r>
          </a:p>
        </p:txBody>
      </p:sp>
      <p:sp>
        <p:nvSpPr>
          <p:cNvPr id="3" name="Content Placeholder 2">
            <a:extLst>
              <a:ext uri="{FF2B5EF4-FFF2-40B4-BE49-F238E27FC236}">
                <a16:creationId xmlns:a16="http://schemas.microsoft.com/office/drawing/2014/main" id="{AA1445DB-85FC-4EA2-9C57-3D33504A86FE}"/>
              </a:ext>
            </a:extLst>
          </p:cNvPr>
          <p:cNvSpPr>
            <a:spLocks noGrp="1"/>
          </p:cNvSpPr>
          <p:nvPr>
            <p:ph idx="1"/>
          </p:nvPr>
        </p:nvSpPr>
        <p:spPr/>
        <p:txBody>
          <a:bodyPr vert="horz" lIns="91440" tIns="45720" rIns="91440" bIns="45720" rtlCol="0" anchor="t">
            <a:normAutofit/>
          </a:bodyPr>
          <a:lstStyle/>
          <a:p>
            <a:r>
              <a:rPr lang="en-US"/>
              <a:t>Best case:</a:t>
            </a:r>
          </a:p>
          <a:p>
            <a:pPr lvl="1"/>
            <a:r>
              <a:rPr lang="en-US"/>
              <a:t>Meilleur run time avec les données. Le meilleur temps possible avec un input optimal</a:t>
            </a:r>
          </a:p>
          <a:p>
            <a:r>
              <a:rPr lang="en-US"/>
              <a:t>Average case:</a:t>
            </a:r>
          </a:p>
          <a:p>
            <a:pPr lvl="1"/>
            <a:r>
              <a:rPr lang="en-US"/>
              <a:t>Run time moyen avec les données. La moyenne de temps avec des inputs variés</a:t>
            </a:r>
          </a:p>
          <a:p>
            <a:r>
              <a:rPr lang="en-US"/>
              <a:t>Worst case:</a:t>
            </a:r>
          </a:p>
          <a:p>
            <a:pPr lvl="1"/>
            <a:r>
              <a:rPr lang="en-US"/>
              <a:t>Pire run time avec les données. Défini en tant que Big O.</a:t>
            </a:r>
          </a:p>
        </p:txBody>
      </p:sp>
    </p:spTree>
    <p:extLst>
      <p:ext uri="{BB962C8B-B14F-4D97-AF65-F5344CB8AC3E}">
        <p14:creationId xmlns:p14="http://schemas.microsoft.com/office/powerpoint/2010/main" val="113205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9268-BD21-4785-9060-C160529A5E60}"/>
              </a:ext>
            </a:extLst>
          </p:cNvPr>
          <p:cNvSpPr>
            <a:spLocks noGrp="1"/>
          </p:cNvSpPr>
          <p:nvPr>
            <p:ph type="title"/>
          </p:nvPr>
        </p:nvSpPr>
        <p:spPr/>
        <p:txBody>
          <a:bodyPr/>
          <a:lstStyle/>
          <a:p>
            <a:r>
              <a:rPr lang="en-US"/>
              <a:t>Exercises</a:t>
            </a:r>
          </a:p>
        </p:txBody>
      </p:sp>
      <p:sp>
        <p:nvSpPr>
          <p:cNvPr id="3" name="Text Placeholder 2">
            <a:extLst>
              <a:ext uri="{FF2B5EF4-FFF2-40B4-BE49-F238E27FC236}">
                <a16:creationId xmlns:a16="http://schemas.microsoft.com/office/drawing/2014/main" id="{DC15942D-9D27-4EFD-BCCB-E024C79F07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523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5572-C33F-4DB6-8204-CBC52004A874}"/>
              </a:ext>
            </a:extLst>
          </p:cNvPr>
          <p:cNvSpPr>
            <a:spLocks noGrp="1"/>
          </p:cNvSpPr>
          <p:nvPr>
            <p:ph type="title"/>
          </p:nvPr>
        </p:nvSpPr>
        <p:spPr/>
        <p:txBody>
          <a:bodyPr/>
          <a:lstStyle/>
          <a:p>
            <a:r>
              <a:rPr lang="en-US" err="1"/>
              <a:t>Sommaire</a:t>
            </a:r>
          </a:p>
        </p:txBody>
      </p:sp>
      <p:sp>
        <p:nvSpPr>
          <p:cNvPr id="3" name="Content Placeholder 2">
            <a:extLst>
              <a:ext uri="{FF2B5EF4-FFF2-40B4-BE49-F238E27FC236}">
                <a16:creationId xmlns:a16="http://schemas.microsoft.com/office/drawing/2014/main" id="{DCFFF53C-0748-423C-9DBC-F2DD00B076EC}"/>
              </a:ext>
            </a:extLst>
          </p:cNvPr>
          <p:cNvSpPr>
            <a:spLocks noGrp="1"/>
          </p:cNvSpPr>
          <p:nvPr>
            <p:ph idx="1"/>
          </p:nvPr>
        </p:nvSpPr>
        <p:spPr/>
        <p:txBody>
          <a:bodyPr vert="horz" lIns="91440" tIns="45720" rIns="91440" bIns="45720" rtlCol="0" anchor="t">
            <a:normAutofit fontScale="85000" lnSpcReduction="20000"/>
          </a:bodyPr>
          <a:lstStyle/>
          <a:p>
            <a:pPr marL="457200" indent="-457200">
              <a:buAutoNum type="arabicPeriod"/>
            </a:pPr>
            <a:r>
              <a:rPr lang="en-US"/>
              <a:t>Introduction</a:t>
            </a:r>
          </a:p>
          <a:p>
            <a:pPr marL="857250" lvl="1" indent="-457200">
              <a:buAutoNum type="arabicPeriod"/>
            </a:pPr>
            <a:r>
              <a:rPr lang="en-US" err="1"/>
              <a:t>Histoire</a:t>
            </a:r>
            <a:endParaRPr lang="en-US"/>
          </a:p>
          <a:p>
            <a:pPr marL="857250" lvl="1" indent="-457200">
              <a:buAutoNum type="arabicPeriod"/>
            </a:pPr>
            <a:r>
              <a:rPr lang="en-US" err="1"/>
              <a:t>Complexité</a:t>
            </a:r>
            <a:endParaRPr lang="en-US"/>
          </a:p>
          <a:p>
            <a:pPr marL="457200" indent="-457200">
              <a:buAutoNum type="arabicPeriod"/>
            </a:pPr>
            <a:r>
              <a:rPr lang="en-US"/>
              <a:t>La notation O</a:t>
            </a:r>
          </a:p>
          <a:p>
            <a:pPr marL="857250" lvl="1" indent="-457200">
              <a:buAutoNum type="arabicPeriod"/>
            </a:pPr>
            <a:r>
              <a:rPr lang="en-US"/>
              <a:t>Description</a:t>
            </a:r>
          </a:p>
          <a:p>
            <a:pPr marL="857250" lvl="1" indent="-457200">
              <a:buAutoNum type="arabicPeriod"/>
            </a:pPr>
            <a:r>
              <a:rPr lang="en-US"/>
              <a:t>Notations </a:t>
            </a:r>
            <a:r>
              <a:rPr lang="en-US" err="1"/>
              <a:t>basiques</a:t>
            </a:r>
            <a:endParaRPr lang="en-US"/>
          </a:p>
          <a:p>
            <a:pPr marL="857250" lvl="1" indent="-457200">
              <a:buAutoNum type="arabicPeriod"/>
            </a:pPr>
            <a:r>
              <a:rPr lang="en-US" err="1"/>
              <a:t>Graphique</a:t>
            </a:r>
            <a:endParaRPr lang="en-US"/>
          </a:p>
          <a:p>
            <a:pPr marL="457200" indent="-457200">
              <a:buAutoNum type="arabicPeriod"/>
            </a:pPr>
            <a:r>
              <a:rPr lang="en-US"/>
              <a:t>La notation o</a:t>
            </a:r>
          </a:p>
          <a:p>
            <a:pPr marL="857250" lvl="1" indent="-457200">
              <a:buAutoNum type="arabicPeriod"/>
            </a:pPr>
            <a:r>
              <a:rPr lang="en-US"/>
              <a:t>Description</a:t>
            </a:r>
          </a:p>
          <a:p>
            <a:pPr>
              <a:buAutoNum type="arabicPeriod"/>
            </a:pPr>
            <a:r>
              <a:rPr lang="en-US"/>
              <a:t>Scenarios</a:t>
            </a:r>
          </a:p>
          <a:p>
            <a:pPr lvl="1" indent="-457200">
              <a:buAutoNum type="arabicPeriod"/>
            </a:pPr>
            <a:r>
              <a:rPr lang="en-US" err="1"/>
              <a:t>Comparaison</a:t>
            </a:r>
            <a:r>
              <a:rPr lang="en-US">
                <a:ea typeface="+mj-lt"/>
                <a:cs typeface="+mj-lt"/>
              </a:rPr>
              <a:t> </a:t>
            </a:r>
            <a:r>
              <a:rPr lang="en-US" err="1">
                <a:ea typeface="+mj-lt"/>
                <a:cs typeface="+mj-lt"/>
              </a:rPr>
              <a:t>algorithmes</a:t>
            </a:r>
          </a:p>
          <a:p>
            <a:pPr lvl="1" indent="-457200">
              <a:buAutoNum type="arabicPeriod"/>
            </a:pPr>
            <a:r>
              <a:rPr lang="en-US">
                <a:ea typeface="+mj-lt"/>
                <a:cs typeface="+mj-lt"/>
              </a:rPr>
              <a:t>Best</a:t>
            </a:r>
            <a:r>
              <a:rPr lang="en-US"/>
              <a:t> / Average / Worst</a:t>
            </a:r>
          </a:p>
          <a:p>
            <a:pPr>
              <a:buAutoNum type="arabicPeriod"/>
            </a:pPr>
            <a:r>
              <a:rPr lang="en-US" err="1"/>
              <a:t>Exemples</a:t>
            </a:r>
            <a:endParaRPr lang="en-US"/>
          </a:p>
          <a:p>
            <a:pPr>
              <a:buAutoNum type="arabicPeriod"/>
            </a:pPr>
            <a:endParaRPr lang="en-US"/>
          </a:p>
          <a:p>
            <a:pPr>
              <a:buAutoNum type="arabicPeriod"/>
            </a:pPr>
            <a:endParaRPr lang="en-US"/>
          </a:p>
          <a:p>
            <a:pPr marL="857250" lvl="1" indent="-457200">
              <a:buAutoNum type="arabicPeriod"/>
            </a:pPr>
            <a:endParaRPr lang="en-US"/>
          </a:p>
        </p:txBody>
      </p:sp>
    </p:spTree>
    <p:extLst>
      <p:ext uri="{BB962C8B-B14F-4D97-AF65-F5344CB8AC3E}">
        <p14:creationId xmlns:p14="http://schemas.microsoft.com/office/powerpoint/2010/main" val="112407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9268-BD21-4785-9060-C160529A5E60}"/>
              </a:ext>
            </a:extLst>
          </p:cNvPr>
          <p:cNvSpPr>
            <a:spLocks noGrp="1"/>
          </p:cNvSpPr>
          <p:nvPr>
            <p:ph type="title"/>
          </p:nvPr>
        </p:nvSpPr>
        <p:spPr/>
        <p:txBody>
          <a:bodyPr/>
          <a:lstStyle/>
          <a:p>
            <a:r>
              <a:rPr lang="en-US"/>
              <a:t>Introduction</a:t>
            </a:r>
          </a:p>
        </p:txBody>
      </p:sp>
      <p:sp>
        <p:nvSpPr>
          <p:cNvPr id="3" name="Text Placeholder 2">
            <a:extLst>
              <a:ext uri="{FF2B5EF4-FFF2-40B4-BE49-F238E27FC236}">
                <a16:creationId xmlns:a16="http://schemas.microsoft.com/office/drawing/2014/main" id="{DC15942D-9D27-4EFD-BCCB-E024C79F07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5821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B1E2-511D-448C-8D68-3FC0D41D4A4C}"/>
              </a:ext>
            </a:extLst>
          </p:cNvPr>
          <p:cNvSpPr>
            <a:spLocks noGrp="1"/>
          </p:cNvSpPr>
          <p:nvPr>
            <p:ph type="title"/>
          </p:nvPr>
        </p:nvSpPr>
        <p:spPr/>
        <p:txBody>
          <a:bodyPr/>
          <a:lstStyle/>
          <a:p>
            <a:r>
              <a:rPr lang="en-US" err="1"/>
              <a:t>Histoire</a:t>
            </a:r>
          </a:p>
        </p:txBody>
      </p:sp>
      <p:sp>
        <p:nvSpPr>
          <p:cNvPr id="3" name="Content Placeholder 2">
            <a:extLst>
              <a:ext uri="{FF2B5EF4-FFF2-40B4-BE49-F238E27FC236}">
                <a16:creationId xmlns:a16="http://schemas.microsoft.com/office/drawing/2014/main" id="{AA1445DB-85FC-4EA2-9C57-3D33504A86FE}"/>
              </a:ext>
            </a:extLst>
          </p:cNvPr>
          <p:cNvSpPr>
            <a:spLocks noGrp="1"/>
          </p:cNvSpPr>
          <p:nvPr>
            <p:ph idx="1"/>
          </p:nvPr>
        </p:nvSpPr>
        <p:spPr/>
        <p:txBody>
          <a:bodyPr vert="horz" lIns="91440" tIns="45720" rIns="91440" bIns="45720" rtlCol="0" anchor="t">
            <a:normAutofit/>
          </a:bodyPr>
          <a:lstStyle/>
          <a:p>
            <a:r>
              <a:rPr lang="en-US"/>
              <a:t>La notation grand O ou symbole de Landau est utilisée pour décrire le comportement d'une fonction. Elle permet de savoir comment elle grandit ou décroît.</a:t>
            </a:r>
          </a:p>
          <a:p>
            <a:r>
              <a:rPr lang="en-US"/>
              <a:t>Le symbole de Landau vient du nom du mathématicien Edmund Landau qui a inventé cette notation.</a:t>
            </a:r>
          </a:p>
          <a:p>
            <a:r>
              <a:rPr lang="en-US"/>
              <a:t>La lettre O est utilisée car la croissance d'une fonction est également appelée son ordre.</a:t>
            </a:r>
          </a:p>
        </p:txBody>
      </p:sp>
    </p:spTree>
    <p:extLst>
      <p:ext uri="{BB962C8B-B14F-4D97-AF65-F5344CB8AC3E}">
        <p14:creationId xmlns:p14="http://schemas.microsoft.com/office/powerpoint/2010/main" val="49166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B1E2-511D-448C-8D68-3FC0D41D4A4C}"/>
              </a:ext>
            </a:extLst>
          </p:cNvPr>
          <p:cNvSpPr>
            <a:spLocks noGrp="1"/>
          </p:cNvSpPr>
          <p:nvPr>
            <p:ph type="title"/>
          </p:nvPr>
        </p:nvSpPr>
        <p:spPr/>
        <p:txBody>
          <a:bodyPr/>
          <a:lstStyle/>
          <a:p>
            <a:r>
              <a:rPr lang="en-US" err="1"/>
              <a:t>Complexité</a:t>
            </a:r>
          </a:p>
        </p:txBody>
      </p:sp>
      <p:sp>
        <p:nvSpPr>
          <p:cNvPr id="3" name="Content Placeholder 2">
            <a:extLst>
              <a:ext uri="{FF2B5EF4-FFF2-40B4-BE49-F238E27FC236}">
                <a16:creationId xmlns:a16="http://schemas.microsoft.com/office/drawing/2014/main" id="{AA1445DB-85FC-4EA2-9C57-3D33504A86FE}"/>
              </a:ext>
            </a:extLst>
          </p:cNvPr>
          <p:cNvSpPr>
            <a:spLocks noGrp="1"/>
          </p:cNvSpPr>
          <p:nvPr>
            <p:ph idx="1"/>
          </p:nvPr>
        </p:nvSpPr>
        <p:spPr/>
        <p:txBody>
          <a:bodyPr vert="horz" lIns="91440" tIns="45720" rIns="91440" bIns="45720" rtlCol="0" anchor="t">
            <a:normAutofit/>
          </a:bodyPr>
          <a:lstStyle/>
          <a:p>
            <a:r>
              <a:rPr lang="en-US"/>
              <a:t>Lorsqu'on parle de complexité on définit le temps en tant que fonction du problème et on essaye d'estimer la croissance du temps d'execution avec la croissance de la taille du problème</a:t>
            </a:r>
          </a:p>
        </p:txBody>
      </p:sp>
    </p:spTree>
    <p:extLst>
      <p:ext uri="{BB962C8B-B14F-4D97-AF65-F5344CB8AC3E}">
        <p14:creationId xmlns:p14="http://schemas.microsoft.com/office/powerpoint/2010/main" val="425765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9268-BD21-4785-9060-C160529A5E60}"/>
              </a:ext>
            </a:extLst>
          </p:cNvPr>
          <p:cNvSpPr>
            <a:spLocks noGrp="1"/>
          </p:cNvSpPr>
          <p:nvPr>
            <p:ph type="title"/>
          </p:nvPr>
        </p:nvSpPr>
        <p:spPr/>
        <p:txBody>
          <a:bodyPr/>
          <a:lstStyle/>
          <a:p>
            <a:r>
              <a:rPr lang="en-US"/>
              <a:t>Notation O</a:t>
            </a:r>
          </a:p>
        </p:txBody>
      </p:sp>
      <p:sp>
        <p:nvSpPr>
          <p:cNvPr id="3" name="Text Placeholder 2">
            <a:extLst>
              <a:ext uri="{FF2B5EF4-FFF2-40B4-BE49-F238E27FC236}">
                <a16:creationId xmlns:a16="http://schemas.microsoft.com/office/drawing/2014/main" id="{DC15942D-9D27-4EFD-BCCB-E024C79F07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543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B1E2-511D-448C-8D68-3FC0D41D4A4C}"/>
              </a:ext>
            </a:extLst>
          </p:cNvPr>
          <p:cNvSpPr>
            <a:spLocks noGrp="1"/>
          </p:cNvSpPr>
          <p:nvPr>
            <p:ph type="title"/>
          </p:nvPr>
        </p:nvSpPr>
        <p:spPr/>
        <p:txBody>
          <a:bodyPr/>
          <a:lstStyle/>
          <a:p>
            <a:r>
              <a:rPr lang="en-US"/>
              <a:t>Description</a:t>
            </a:r>
          </a:p>
        </p:txBody>
      </p:sp>
      <p:sp>
        <p:nvSpPr>
          <p:cNvPr id="3" name="Content Placeholder 2">
            <a:extLst>
              <a:ext uri="{FF2B5EF4-FFF2-40B4-BE49-F238E27FC236}">
                <a16:creationId xmlns:a16="http://schemas.microsoft.com/office/drawing/2014/main" id="{AA1445DB-85FC-4EA2-9C57-3D33504A86FE}"/>
              </a:ext>
            </a:extLst>
          </p:cNvPr>
          <p:cNvSpPr>
            <a:spLocks noGrp="1"/>
          </p:cNvSpPr>
          <p:nvPr>
            <p:ph idx="1"/>
          </p:nvPr>
        </p:nvSpPr>
        <p:spPr/>
        <p:txBody>
          <a:bodyPr vert="horz" lIns="91440" tIns="45720" rIns="91440" bIns="45720" rtlCol="0" anchor="t">
            <a:normAutofit/>
          </a:bodyPr>
          <a:lstStyle/>
          <a:p>
            <a:r>
              <a:rPr lang="en-US"/>
              <a:t>La notation O permet de décrire:</a:t>
            </a:r>
          </a:p>
          <a:p>
            <a:pPr lvl="1" indent="-457200"/>
            <a:r>
              <a:rPr lang="en-US"/>
              <a:t>L'efficacité d'un algorithme</a:t>
            </a:r>
          </a:p>
          <a:p>
            <a:pPr lvl="1" indent="-457200"/>
            <a:r>
              <a:rPr lang="en-US"/>
              <a:t>Le temps nécéssaire pour résoudre un algorithme</a:t>
            </a:r>
          </a:p>
          <a:p>
            <a:pPr lvl="1" indent="-457200"/>
            <a:r>
              <a:rPr lang="en-US"/>
              <a:t>La complexité d'espace d'un algorithme (combien de mémoire est nécéssaire à la résolution)</a:t>
            </a:r>
          </a:p>
        </p:txBody>
      </p:sp>
    </p:spTree>
    <p:extLst>
      <p:ext uri="{BB962C8B-B14F-4D97-AF65-F5344CB8AC3E}">
        <p14:creationId xmlns:p14="http://schemas.microsoft.com/office/powerpoint/2010/main" val="189415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B1E2-511D-448C-8D68-3FC0D41D4A4C}"/>
              </a:ext>
            </a:extLst>
          </p:cNvPr>
          <p:cNvSpPr>
            <a:spLocks noGrp="1"/>
          </p:cNvSpPr>
          <p:nvPr>
            <p:ph type="title"/>
          </p:nvPr>
        </p:nvSpPr>
        <p:spPr/>
        <p:txBody>
          <a:bodyPr/>
          <a:lstStyle/>
          <a:p>
            <a:r>
              <a:rPr lang="en-US"/>
              <a:t>Notations </a:t>
            </a:r>
            <a:r>
              <a:rPr lang="en-US" err="1"/>
              <a:t>basiques</a:t>
            </a:r>
          </a:p>
        </p:txBody>
      </p:sp>
      <p:sp>
        <p:nvSpPr>
          <p:cNvPr id="3" name="Content Placeholder 2">
            <a:extLst>
              <a:ext uri="{FF2B5EF4-FFF2-40B4-BE49-F238E27FC236}">
                <a16:creationId xmlns:a16="http://schemas.microsoft.com/office/drawing/2014/main" id="{AA1445DB-85FC-4EA2-9C57-3D33504A86FE}"/>
              </a:ext>
            </a:extLst>
          </p:cNvPr>
          <p:cNvSpPr>
            <a:spLocks noGrp="1"/>
          </p:cNvSpPr>
          <p:nvPr>
            <p:ph idx="1"/>
          </p:nvPr>
        </p:nvSpPr>
        <p:spPr/>
        <p:txBody>
          <a:bodyPr vert="horz" lIns="91440" tIns="45720" rIns="91440" bIns="45720" rtlCol="0" anchor="t">
            <a:normAutofit/>
          </a:bodyPr>
          <a:lstStyle/>
          <a:p>
            <a:r>
              <a:rPr lang="en-US"/>
              <a:t>O(1)</a:t>
            </a:r>
          </a:p>
          <a:p>
            <a:r>
              <a:rPr lang="en-US"/>
              <a:t>O(n)</a:t>
            </a:r>
          </a:p>
          <a:p>
            <a:r>
              <a:rPr lang="en-US"/>
              <a:t>O(n²)</a:t>
            </a:r>
          </a:p>
          <a:p>
            <a:r>
              <a:rPr lang="en-US"/>
              <a:t>O(2^n)</a:t>
            </a:r>
          </a:p>
          <a:p>
            <a:r>
              <a:rPr lang="en-US"/>
              <a:t>O(n!)</a:t>
            </a:r>
          </a:p>
        </p:txBody>
      </p:sp>
    </p:spTree>
    <p:extLst>
      <p:ext uri="{BB962C8B-B14F-4D97-AF65-F5344CB8AC3E}">
        <p14:creationId xmlns:p14="http://schemas.microsoft.com/office/powerpoint/2010/main" val="159299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C9AE-A4FF-4F2E-9054-55AE043347BE}"/>
              </a:ext>
            </a:extLst>
          </p:cNvPr>
          <p:cNvSpPr>
            <a:spLocks noGrp="1"/>
          </p:cNvSpPr>
          <p:nvPr>
            <p:ph type="title"/>
          </p:nvPr>
        </p:nvSpPr>
        <p:spPr/>
        <p:txBody>
          <a:bodyPr/>
          <a:lstStyle/>
          <a:p>
            <a:pPr marL="285750" indent="-285750">
              <a:spcBef>
                <a:spcPts val="1000"/>
              </a:spcBef>
              <a:buFont typeface="Arial"/>
              <a:buChar char="•"/>
            </a:pPr>
            <a:endParaRPr lang="en-US"/>
          </a:p>
        </p:txBody>
      </p:sp>
      <p:sp>
        <p:nvSpPr>
          <p:cNvPr id="3" name="Text Placeholder 2">
            <a:extLst>
              <a:ext uri="{FF2B5EF4-FFF2-40B4-BE49-F238E27FC236}">
                <a16:creationId xmlns:a16="http://schemas.microsoft.com/office/drawing/2014/main" id="{2C1819F4-1555-4D86-9775-ED43BE02129E}"/>
              </a:ext>
            </a:extLst>
          </p:cNvPr>
          <p:cNvSpPr>
            <a:spLocks noGrp="1"/>
          </p:cNvSpPr>
          <p:nvPr>
            <p:ph type="body" idx="1"/>
          </p:nvPr>
        </p:nvSpPr>
        <p:spPr/>
        <p:txBody>
          <a:bodyPr/>
          <a:lstStyle/>
          <a:p>
            <a:r>
              <a:rPr lang="en-US"/>
              <a:t>O(1)</a:t>
            </a:r>
          </a:p>
        </p:txBody>
      </p:sp>
      <p:sp>
        <p:nvSpPr>
          <p:cNvPr id="4" name="Text Placeholder 3">
            <a:extLst>
              <a:ext uri="{FF2B5EF4-FFF2-40B4-BE49-F238E27FC236}">
                <a16:creationId xmlns:a16="http://schemas.microsoft.com/office/drawing/2014/main" id="{1A8DD490-EA67-4FBA-BE14-F5D2F0B62494}"/>
              </a:ext>
            </a:extLst>
          </p:cNvPr>
          <p:cNvSpPr>
            <a:spLocks noGrp="1"/>
          </p:cNvSpPr>
          <p:nvPr>
            <p:ph type="body" sz="half" idx="15"/>
          </p:nvPr>
        </p:nvSpPr>
        <p:spPr/>
        <p:txBody>
          <a:bodyPr>
            <a:normAutofit/>
          </a:bodyPr>
          <a:lstStyle/>
          <a:p>
            <a:r>
              <a:rPr lang="en-US"/>
              <a:t>void my_print(int index, int *tab)</a:t>
            </a:r>
          </a:p>
          <a:p>
            <a:r>
              <a:rPr lang="en-US"/>
              <a:t>{</a:t>
            </a:r>
          </a:p>
          <a:p>
            <a:r>
              <a:rPr lang="en-US"/>
              <a:t>    std::out &lt;&lt; tab[index] &lt;&lt; std::endl;</a:t>
            </a:r>
          </a:p>
          <a:p>
            <a:r>
              <a:rPr lang="en-US"/>
              <a:t>}</a:t>
            </a:r>
          </a:p>
          <a:p>
            <a:endParaRPr lang="en-US"/>
          </a:p>
          <a:p>
            <a:endParaRPr lang="en-US"/>
          </a:p>
          <a:p>
            <a:r>
              <a:rPr lang="en-US"/>
              <a:t>Accès direct grâce à l'index du tableau</a:t>
            </a:r>
          </a:p>
          <a:p>
            <a:r>
              <a:rPr lang="en-US"/>
              <a:t>Pas de changement dans le temps de la fonction.</a:t>
            </a:r>
          </a:p>
        </p:txBody>
      </p:sp>
      <p:sp>
        <p:nvSpPr>
          <p:cNvPr id="5" name="Text Placeholder 4">
            <a:extLst>
              <a:ext uri="{FF2B5EF4-FFF2-40B4-BE49-F238E27FC236}">
                <a16:creationId xmlns:a16="http://schemas.microsoft.com/office/drawing/2014/main" id="{8F2D67BA-988D-4BA6-96FE-D53621B76E34}"/>
              </a:ext>
            </a:extLst>
          </p:cNvPr>
          <p:cNvSpPr>
            <a:spLocks noGrp="1"/>
          </p:cNvSpPr>
          <p:nvPr>
            <p:ph type="body" sz="quarter" idx="3"/>
          </p:nvPr>
        </p:nvSpPr>
        <p:spPr/>
        <p:txBody>
          <a:bodyPr/>
          <a:lstStyle/>
          <a:p>
            <a:r>
              <a:rPr lang="en-US"/>
              <a:t>O(n)</a:t>
            </a:r>
          </a:p>
        </p:txBody>
      </p:sp>
      <p:sp>
        <p:nvSpPr>
          <p:cNvPr id="6" name="Text Placeholder 5">
            <a:extLst>
              <a:ext uri="{FF2B5EF4-FFF2-40B4-BE49-F238E27FC236}">
                <a16:creationId xmlns:a16="http://schemas.microsoft.com/office/drawing/2014/main" id="{33C6E61A-002F-41C2-B686-040DF422E2FF}"/>
              </a:ext>
            </a:extLst>
          </p:cNvPr>
          <p:cNvSpPr>
            <a:spLocks noGrp="1"/>
          </p:cNvSpPr>
          <p:nvPr>
            <p:ph type="body" sz="half" idx="16"/>
          </p:nvPr>
        </p:nvSpPr>
        <p:spPr/>
        <p:txBody>
          <a:bodyPr>
            <a:normAutofit/>
          </a:bodyPr>
          <a:lstStyle/>
          <a:p>
            <a:r>
              <a:rPr lang="en-US">
                <a:ea typeface="+mj-lt"/>
                <a:cs typeface="+mj-lt"/>
              </a:rPr>
              <a:t>void my_print(int index, int *tab)</a:t>
            </a:r>
          </a:p>
          <a:p>
            <a:r>
              <a:rPr lang="en-US">
                <a:ea typeface="+mj-lt"/>
                <a:cs typeface="+mj-lt"/>
              </a:rPr>
              <a:t>{</a:t>
            </a:r>
          </a:p>
          <a:p>
            <a:r>
              <a:rPr lang="en-US">
                <a:ea typeface="+mj-lt"/>
                <a:cs typeface="+mj-lt"/>
              </a:rPr>
              <a:t>    for (int x = 0; x &lt; index; x++)</a:t>
            </a:r>
          </a:p>
          <a:p>
            <a:r>
              <a:rPr lang="en-US">
                <a:ea typeface="+mj-lt"/>
                <a:cs typeface="+mj-lt"/>
              </a:rPr>
              <a:t>        std::out &lt;&lt; tab[index] &lt;&lt; std::endl;</a:t>
            </a:r>
          </a:p>
          <a:p>
            <a:r>
              <a:rPr lang="en-US">
                <a:ea typeface="+mj-lt"/>
                <a:cs typeface="+mj-lt"/>
              </a:rPr>
              <a:t>}</a:t>
            </a:r>
          </a:p>
          <a:p>
            <a:endParaRPr lang="en-US">
              <a:ea typeface="+mj-lt"/>
              <a:cs typeface="+mj-lt"/>
            </a:endParaRPr>
          </a:p>
          <a:p>
            <a:r>
              <a:rPr lang="en-US">
                <a:ea typeface="+mj-lt"/>
                <a:cs typeface="+mj-lt"/>
              </a:rPr>
              <a:t>Le temps croît proportionnellement à la taille du tableau. Un tableau de 50 prend 2 fois plus de temps qu'un de 25</a:t>
            </a:r>
          </a:p>
        </p:txBody>
      </p:sp>
      <p:sp>
        <p:nvSpPr>
          <p:cNvPr id="7" name="Text Placeholder 6">
            <a:extLst>
              <a:ext uri="{FF2B5EF4-FFF2-40B4-BE49-F238E27FC236}">
                <a16:creationId xmlns:a16="http://schemas.microsoft.com/office/drawing/2014/main" id="{F72CB8D4-AA75-4E2B-A197-F8DB1B547536}"/>
              </a:ext>
            </a:extLst>
          </p:cNvPr>
          <p:cNvSpPr>
            <a:spLocks noGrp="1"/>
          </p:cNvSpPr>
          <p:nvPr>
            <p:ph type="body" sz="quarter" idx="13"/>
          </p:nvPr>
        </p:nvSpPr>
        <p:spPr/>
        <p:txBody>
          <a:bodyPr/>
          <a:lstStyle/>
          <a:p>
            <a:r>
              <a:rPr lang="en-US"/>
              <a:t>O(n²)</a:t>
            </a:r>
          </a:p>
        </p:txBody>
      </p:sp>
      <p:sp>
        <p:nvSpPr>
          <p:cNvPr id="8" name="Text Placeholder 7">
            <a:extLst>
              <a:ext uri="{FF2B5EF4-FFF2-40B4-BE49-F238E27FC236}">
                <a16:creationId xmlns:a16="http://schemas.microsoft.com/office/drawing/2014/main" id="{3F33234B-4F18-42A7-89A0-2D426B904A64}"/>
              </a:ext>
            </a:extLst>
          </p:cNvPr>
          <p:cNvSpPr>
            <a:spLocks noGrp="1"/>
          </p:cNvSpPr>
          <p:nvPr>
            <p:ph type="body" sz="half" idx="17"/>
          </p:nvPr>
        </p:nvSpPr>
        <p:spPr/>
        <p:txBody>
          <a:bodyPr/>
          <a:lstStyle/>
          <a:p>
            <a:endParaRPr lang="en-US"/>
          </a:p>
          <a:p>
            <a:r>
              <a:rPr lang="en-US"/>
              <a:t>Pour  chque élément ajouté on doit parcourir tout le tableau </a:t>
            </a:r>
            <a:r>
              <a:rPr lang="en-US" err="1"/>
              <a:t>une</a:t>
            </a:r>
            <a:r>
              <a:rPr lang="en-US"/>
              <a:t> </a:t>
            </a:r>
            <a:r>
              <a:rPr lang="en-US" err="1"/>
              <a:t>fois</a:t>
            </a:r>
            <a:r>
              <a:rPr lang="en-US"/>
              <a:t> de plus. Le temps </a:t>
            </a:r>
            <a:r>
              <a:rPr lang="en-US" err="1"/>
              <a:t>croît</a:t>
            </a:r>
            <a:r>
              <a:rPr lang="en-US"/>
              <a:t> </a:t>
            </a:r>
            <a:r>
              <a:rPr lang="en-US" err="1"/>
              <a:t>rapidement</a:t>
            </a:r>
            <a:r>
              <a:rPr lang="en-US"/>
              <a:t>. Les </a:t>
            </a:r>
            <a:r>
              <a:rPr lang="en-US" err="1"/>
              <a:t>cas</a:t>
            </a:r>
            <a:r>
              <a:rPr lang="en-US"/>
              <a:t> O(n^2) </a:t>
            </a:r>
            <a:r>
              <a:rPr lang="en-US" err="1"/>
              <a:t>sont</a:t>
            </a:r>
            <a:r>
              <a:rPr lang="en-US"/>
              <a:t> </a:t>
            </a:r>
            <a:r>
              <a:rPr lang="en-US" err="1"/>
              <a:t>ceux</a:t>
            </a:r>
            <a:r>
              <a:rPr lang="en-US"/>
              <a:t> </a:t>
            </a:r>
            <a:r>
              <a:rPr lang="en-US" err="1"/>
              <a:t>ou</a:t>
            </a:r>
            <a:r>
              <a:rPr lang="en-US"/>
              <a:t> </a:t>
            </a:r>
            <a:r>
              <a:rPr lang="en-US" err="1"/>
              <a:t>il</a:t>
            </a:r>
            <a:r>
              <a:rPr lang="en-US"/>
              <a:t> y a </a:t>
            </a:r>
            <a:r>
              <a:rPr lang="en-US" err="1"/>
              <a:t>une</a:t>
            </a:r>
            <a:r>
              <a:rPr lang="en-US"/>
              <a:t> boucle à </a:t>
            </a:r>
            <a:r>
              <a:rPr lang="en-US" err="1"/>
              <a:t>l'interieur</a:t>
            </a:r>
            <a:r>
              <a:rPr lang="en-US"/>
              <a:t> d'une autre</a:t>
            </a:r>
          </a:p>
        </p:txBody>
      </p:sp>
    </p:spTree>
    <p:extLst>
      <p:ext uri="{BB962C8B-B14F-4D97-AF65-F5344CB8AC3E}">
        <p14:creationId xmlns:p14="http://schemas.microsoft.com/office/powerpoint/2010/main" val="1886549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Big O notation</vt:lpstr>
      <vt:lpstr>Sommaire</vt:lpstr>
      <vt:lpstr>Introduction</vt:lpstr>
      <vt:lpstr>Histoire</vt:lpstr>
      <vt:lpstr>Complexité</vt:lpstr>
      <vt:lpstr>Notation O</vt:lpstr>
      <vt:lpstr>Description</vt:lpstr>
      <vt:lpstr>Notations basiques</vt:lpstr>
      <vt:lpstr>PowerPoint Presentation</vt:lpstr>
      <vt:lpstr>PowerPoint Presentation</vt:lpstr>
      <vt:lpstr>Graphique</vt:lpstr>
      <vt:lpstr>Notation o</vt:lpstr>
      <vt:lpstr>Description</vt:lpstr>
      <vt:lpstr>Scenarios</vt:lpstr>
      <vt:lpstr>Comparaison Algorithmes: plus petit nombre dans un tableau</vt:lpstr>
      <vt:lpstr>Best / Average / Worst</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2020-01-20T16:11:20Z</dcterms:created>
  <dcterms:modified xsi:type="dcterms:W3CDTF">2020-02-24T13:24:53Z</dcterms:modified>
</cp:coreProperties>
</file>