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7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6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1a10899a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1a10899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24e8ca6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24e8ca6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4eb3fe7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4eb3fe7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9d1e7f8b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9d1e7f8b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6f75fce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6f75fce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Donde vives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fact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fbe6f5f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fbe6f5f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Position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Company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Donde vives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Fun fact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fbe6f5f3a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fbe6f5f3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fbe6f5f3a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fbe6f5f3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75fc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75fc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MatiCaruso/SaveTim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SeleniumHQ/docker-seleniu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realvnc.com/en/connect/download/viewer/" TargetMode="External"/><Relationship Id="rId4" Type="http://schemas.openxmlformats.org/officeDocument/2006/relationships/hyperlink" Target="https://remmina.org/how-to-install-remmina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linkedin.com/in/matias-caruso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s://www.linkedin.com/in/martin-villarruel-a6080814/" TargetMode="External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Save Time: use Selenium Grid</a:t>
            </a:r>
            <a:endParaRPr sz="4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Matias Caruso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Martin Villarruel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idx="4294967295" type="title"/>
          </p:nvPr>
        </p:nvSpPr>
        <p:spPr>
          <a:xfrm>
            <a:off x="311700" y="4903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Nodes parameters</a:t>
            </a:r>
            <a:endParaRPr b="1" sz="3000"/>
          </a:p>
        </p:txBody>
      </p:sp>
      <p:sp>
        <p:nvSpPr>
          <p:cNvPr id="133" name="Google Shape;133;p22"/>
          <p:cNvSpPr txBox="1"/>
          <p:nvPr/>
        </p:nvSpPr>
        <p:spPr>
          <a:xfrm>
            <a:off x="471150" y="1325175"/>
            <a:ext cx="5653800" cy="2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seleniumProtocol=WebDriver,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browserName=chrome,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maxInstances=1,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version=61.0.3163.100,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platform=LINUX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50" y="2891400"/>
            <a:ext cx="7477098" cy="7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/>
        </p:nvSpPr>
        <p:spPr>
          <a:xfrm>
            <a:off x="282450" y="2139850"/>
            <a:ext cx="85791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https://github.com/MatiCaruso/SaveTime</a:t>
            </a:r>
            <a:endParaRPr sz="3000"/>
          </a:p>
        </p:txBody>
      </p:sp>
      <p:sp>
        <p:nvSpPr>
          <p:cNvPr id="140" name="Google Shape;140;p23"/>
          <p:cNvSpPr txBox="1"/>
          <p:nvPr>
            <p:ph idx="4294967295" type="title"/>
          </p:nvPr>
        </p:nvSpPr>
        <p:spPr>
          <a:xfrm>
            <a:off x="277550" y="4420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Project Download</a:t>
            </a:r>
            <a:endParaRPr b="1"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/>
        </p:nvSpPr>
        <p:spPr>
          <a:xfrm>
            <a:off x="277550" y="1684863"/>
            <a:ext cx="83418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docker-compose -f docker-compose.yaml up</a:t>
            </a:r>
            <a:endParaRPr sz="3000"/>
          </a:p>
        </p:txBody>
      </p:sp>
      <p:sp>
        <p:nvSpPr>
          <p:cNvPr id="146" name="Google Shape;146;p24"/>
          <p:cNvSpPr txBox="1"/>
          <p:nvPr/>
        </p:nvSpPr>
        <p:spPr>
          <a:xfrm>
            <a:off x="277550" y="3168275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docker-compose -f docker-compose.yaml down</a:t>
            </a:r>
            <a:endParaRPr sz="3000"/>
          </a:p>
        </p:txBody>
      </p:sp>
      <p:sp>
        <p:nvSpPr>
          <p:cNvPr id="147" name="Google Shape;147;p24"/>
          <p:cNvSpPr txBox="1"/>
          <p:nvPr>
            <p:ph idx="4294967295" type="title"/>
          </p:nvPr>
        </p:nvSpPr>
        <p:spPr>
          <a:xfrm>
            <a:off x="277550" y="4420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Docker </a:t>
            </a:r>
            <a:r>
              <a:rPr b="1" lang="en" sz="3000"/>
              <a:t>Console Commands</a:t>
            </a:r>
            <a:endParaRPr b="1" sz="3000"/>
          </a:p>
        </p:txBody>
      </p:sp>
      <p:sp>
        <p:nvSpPr>
          <p:cNvPr id="148" name="Google Shape;148;p24"/>
          <p:cNvSpPr txBox="1"/>
          <p:nvPr/>
        </p:nvSpPr>
        <p:spPr>
          <a:xfrm>
            <a:off x="277550" y="4338600"/>
            <a:ext cx="56538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https://github.com/SeleniumHQ/docker-selenium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idx="4294967295" type="title"/>
          </p:nvPr>
        </p:nvSpPr>
        <p:spPr>
          <a:xfrm>
            <a:off x="311700" y="4420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VM Viewer</a:t>
            </a:r>
            <a:endParaRPr b="1"/>
          </a:p>
        </p:txBody>
      </p:sp>
      <p:sp>
        <p:nvSpPr>
          <p:cNvPr id="154" name="Google Shape;154;p25"/>
          <p:cNvSpPr txBox="1"/>
          <p:nvPr/>
        </p:nvSpPr>
        <p:spPr>
          <a:xfrm>
            <a:off x="2754900" y="1508000"/>
            <a:ext cx="36342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RealVNC</a:t>
            </a:r>
            <a:r>
              <a:rPr lang="en" sz="3000"/>
              <a:t>  - All OS</a:t>
            </a:r>
            <a:endParaRPr sz="3000"/>
          </a:p>
        </p:txBody>
      </p:sp>
      <p:sp>
        <p:nvSpPr>
          <p:cNvPr id="155" name="Google Shape;155;p25"/>
          <p:cNvSpPr txBox="1"/>
          <p:nvPr/>
        </p:nvSpPr>
        <p:spPr>
          <a:xfrm>
            <a:off x="2754900" y="3640000"/>
            <a:ext cx="36342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4"/>
              </a:rPr>
              <a:t>Remmina</a:t>
            </a:r>
            <a:r>
              <a:rPr lang="en" sz="3000"/>
              <a:t> - Linux</a:t>
            </a:r>
            <a:endParaRPr sz="3000"/>
          </a:p>
        </p:txBody>
      </p:sp>
      <p:sp>
        <p:nvSpPr>
          <p:cNvPr id="156" name="Google Shape;156;p25"/>
          <p:cNvSpPr txBox="1"/>
          <p:nvPr/>
        </p:nvSpPr>
        <p:spPr>
          <a:xfrm>
            <a:off x="1377600" y="2574000"/>
            <a:ext cx="63888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Windows Remote Desktop - Win 10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 txBox="1"/>
          <p:nvPr>
            <p:ph idx="4294967295" type="title"/>
          </p:nvPr>
        </p:nvSpPr>
        <p:spPr>
          <a:xfrm>
            <a:off x="311700" y="102035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Thank you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63" name="Google Shape;163;p2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7350" y="2627200"/>
            <a:ext cx="2924477" cy="23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3825" y="2642200"/>
            <a:ext cx="292447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4919875" y="892200"/>
            <a:ext cx="3837000" cy="33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Test Automation </a:t>
            </a:r>
            <a:r>
              <a:rPr lang="en"/>
              <a:t>Engineer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Haufe Group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Rosario, Argentina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Barcelona, Spain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lang="en"/>
              <a:t>No internet at home</a:t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342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Matias Caruso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37665" l="0" r="0" t="32028"/>
          <a:stretch/>
        </p:blipFill>
        <p:spPr>
          <a:xfrm>
            <a:off x="1552875" y="4385500"/>
            <a:ext cx="1607850" cy="4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86725" y="2072975"/>
            <a:ext cx="4045200" cy="9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Martin Villarruel</a:t>
            </a:r>
            <a:endParaRPr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230125" y="44193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Dublin, Ireland</a:t>
            </a:r>
            <a:endParaRPr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Test Automation Engineer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Verizon Connect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Rosario, Argentina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Dublin, Ireland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Jiu Jitsuka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501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444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6477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Proxima Nova"/>
              <a:buChar char="❖"/>
            </a:pPr>
            <a:r>
              <a:rPr lang="en" sz="2000">
                <a:solidFill>
                  <a:srgbClr val="333333"/>
                </a:solidFill>
              </a:rPr>
              <a:t>Theory about Selenium Grid.</a:t>
            </a:r>
            <a:endParaRPr sz="2000">
              <a:solidFill>
                <a:srgbClr val="333333"/>
              </a:solidFill>
            </a:endParaRPr>
          </a:p>
          <a:p>
            <a:pPr indent="-355600" lvl="0" marL="6477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Proxima Nova"/>
              <a:buChar char="❖"/>
            </a:pPr>
            <a:r>
              <a:rPr lang="en" sz="2000">
                <a:solidFill>
                  <a:srgbClr val="333333"/>
                </a:solidFill>
              </a:rPr>
              <a:t>Configure and connect the Nodes whit the Hub.</a:t>
            </a:r>
            <a:endParaRPr sz="2000">
              <a:solidFill>
                <a:srgbClr val="333333"/>
              </a:solidFill>
            </a:endParaRPr>
          </a:p>
          <a:p>
            <a:pPr indent="-355600" lvl="0" marL="6477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Proxima Nova"/>
              <a:buChar char="❖"/>
            </a:pPr>
            <a:r>
              <a:rPr lang="en" sz="2000">
                <a:solidFill>
                  <a:srgbClr val="333333"/>
                </a:solidFill>
              </a:rPr>
              <a:t>Run the Hub and Nodes on Docker Images.</a:t>
            </a:r>
            <a:endParaRPr sz="2000">
              <a:solidFill>
                <a:srgbClr val="333333"/>
              </a:solidFill>
            </a:endParaRPr>
          </a:p>
          <a:p>
            <a:pPr indent="-355600" lvl="0" marL="6477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Proxima Nova"/>
              <a:buChar char="❖"/>
            </a:pPr>
            <a:r>
              <a:rPr lang="en" sz="2000">
                <a:solidFill>
                  <a:srgbClr val="333333"/>
                </a:solidFill>
              </a:rPr>
              <a:t>Setup a Test Suite to run on the Nodes.</a:t>
            </a:r>
            <a:endParaRPr sz="2000">
              <a:solidFill>
                <a:srgbClr val="333333"/>
              </a:solidFill>
            </a:endParaRPr>
          </a:p>
          <a:p>
            <a:pPr indent="-355600" lvl="0" marL="6477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Proxima Nova"/>
              <a:buChar char="❖"/>
            </a:pPr>
            <a:r>
              <a:rPr lang="en" sz="2000">
                <a:solidFill>
                  <a:srgbClr val="333333"/>
                </a:solidFill>
              </a:rPr>
              <a:t>Tips and tricks to avoid usual mistakes.</a:t>
            </a:r>
            <a:endParaRPr sz="20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4294967295" type="title"/>
          </p:nvPr>
        </p:nvSpPr>
        <p:spPr>
          <a:xfrm>
            <a:off x="311700" y="4903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7" name="Google Shape;87;p17"/>
          <p:cNvSpPr txBox="1"/>
          <p:nvPr>
            <p:ph idx="4294967295" type="body"/>
          </p:nvPr>
        </p:nvSpPr>
        <p:spPr>
          <a:xfrm>
            <a:off x="348375" y="155755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What?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88" name="Google Shape;88;p17"/>
          <p:cNvCxnSpPr/>
          <p:nvPr/>
        </p:nvCxnSpPr>
        <p:spPr>
          <a:xfrm>
            <a:off x="465175" y="208195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17"/>
          <p:cNvSpPr txBox="1"/>
          <p:nvPr>
            <p:ph idx="4294967295" type="body"/>
          </p:nvPr>
        </p:nvSpPr>
        <p:spPr>
          <a:xfrm>
            <a:off x="348375" y="2177579"/>
            <a:ext cx="3853200" cy="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Selenium-Grid is a tool that allows you run your tests on different machines against different browsers/OS in parallel.</a:t>
            </a:r>
            <a:endParaRPr sz="1400"/>
          </a:p>
        </p:txBody>
      </p:sp>
      <p:sp>
        <p:nvSpPr>
          <p:cNvPr id="90" name="Google Shape;90;p17"/>
          <p:cNvSpPr txBox="1"/>
          <p:nvPr>
            <p:ph idx="4294967295" type="body"/>
          </p:nvPr>
        </p:nvSpPr>
        <p:spPr>
          <a:xfrm>
            <a:off x="4942425" y="1557544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W</a:t>
            </a:r>
            <a:r>
              <a:rPr lang="en" sz="2400">
                <a:solidFill>
                  <a:schemeClr val="accent5"/>
                </a:solidFill>
              </a:rPr>
              <a:t>hen?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91" name="Google Shape;91;p17"/>
          <p:cNvCxnSpPr/>
          <p:nvPr/>
        </p:nvCxnSpPr>
        <p:spPr>
          <a:xfrm>
            <a:off x="5059225" y="208195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17"/>
          <p:cNvSpPr txBox="1"/>
          <p:nvPr>
            <p:ph idx="4294967295" type="body"/>
          </p:nvPr>
        </p:nvSpPr>
        <p:spPr>
          <a:xfrm>
            <a:off x="4942425" y="2177577"/>
            <a:ext cx="38532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00"/>
              <a:t>V</a:t>
            </a:r>
            <a:r>
              <a:rPr b="1" lang="en" sz="1400"/>
              <a:t>ersatility</a:t>
            </a:r>
            <a:r>
              <a:rPr lang="en" sz="1400"/>
              <a:t>: </a:t>
            </a:r>
            <a:r>
              <a:rPr lang="en" sz="1400"/>
              <a:t>To run your tests against multiple browsers, multiple versions of browser, and browsers running on different operating systems.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00"/>
              <a:t>Velocity</a:t>
            </a:r>
            <a:r>
              <a:rPr lang="en" sz="1400"/>
              <a:t>: To reduce the time it takes for the test suite to complete a test pass.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4294967295" type="title"/>
          </p:nvPr>
        </p:nvSpPr>
        <p:spPr>
          <a:xfrm>
            <a:off x="311700" y="4903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Architecture</a:t>
            </a:r>
            <a:endParaRPr/>
          </a:p>
        </p:txBody>
      </p:sp>
      <p:sp>
        <p:nvSpPr>
          <p:cNvPr id="98" name="Google Shape;98;p18"/>
          <p:cNvSpPr txBox="1"/>
          <p:nvPr>
            <p:ph idx="4294967295" type="body"/>
          </p:nvPr>
        </p:nvSpPr>
        <p:spPr>
          <a:xfrm>
            <a:off x="348375" y="155755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Hub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99" name="Google Shape;99;p18"/>
          <p:cNvCxnSpPr/>
          <p:nvPr/>
        </p:nvCxnSpPr>
        <p:spPr>
          <a:xfrm>
            <a:off x="465175" y="208195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18"/>
          <p:cNvSpPr txBox="1"/>
          <p:nvPr>
            <p:ph idx="4294967295" type="body"/>
          </p:nvPr>
        </p:nvSpPr>
        <p:spPr>
          <a:xfrm>
            <a:off x="348375" y="2177568"/>
            <a:ext cx="3853200" cy="26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hub is the central point where you load your tests into and distribute them.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Acts as a server, so it acts as a central point to control the network of test machines.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Each test set with DesiredCapabilities is given to hub, it search for the node which matches the given configuration</a:t>
            </a:r>
            <a:endParaRPr sz="1400"/>
          </a:p>
        </p:txBody>
      </p:sp>
      <p:sp>
        <p:nvSpPr>
          <p:cNvPr id="101" name="Google Shape;101;p18"/>
          <p:cNvSpPr txBox="1"/>
          <p:nvPr/>
        </p:nvSpPr>
        <p:spPr>
          <a:xfrm>
            <a:off x="348375" y="991425"/>
            <a:ext cx="6272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 grid consists of a single hub, and one or more nodes.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750" y="1646575"/>
            <a:ext cx="462915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4294967295" type="title"/>
          </p:nvPr>
        </p:nvSpPr>
        <p:spPr>
          <a:xfrm>
            <a:off x="311700" y="4903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Architecture</a:t>
            </a:r>
            <a:endParaRPr/>
          </a:p>
        </p:txBody>
      </p:sp>
      <p:sp>
        <p:nvSpPr>
          <p:cNvPr id="108" name="Google Shape;108;p19"/>
          <p:cNvSpPr txBox="1"/>
          <p:nvPr>
            <p:ph idx="4294967295" type="body"/>
          </p:nvPr>
        </p:nvSpPr>
        <p:spPr>
          <a:xfrm>
            <a:off x="3928800" y="1607300"/>
            <a:ext cx="43851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Nodes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09" name="Google Shape;109;p19"/>
          <p:cNvCxnSpPr/>
          <p:nvPr/>
        </p:nvCxnSpPr>
        <p:spPr>
          <a:xfrm>
            <a:off x="4061727" y="2131713"/>
            <a:ext cx="308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19"/>
          <p:cNvSpPr txBox="1"/>
          <p:nvPr>
            <p:ph idx="4294967295" type="body"/>
          </p:nvPr>
        </p:nvSpPr>
        <p:spPr>
          <a:xfrm>
            <a:off x="3928800" y="2227324"/>
            <a:ext cx="4385100" cy="22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Nodes are the Selenium instances that will execute the tests.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 Grid network can have multiple nodes.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 node is supposed to have different platforms, i.e. different operating system and browsers.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The node does not need the same platform for running as that of the hub.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1" name="Google Shape;111;p19"/>
          <p:cNvSpPr txBox="1"/>
          <p:nvPr/>
        </p:nvSpPr>
        <p:spPr>
          <a:xfrm>
            <a:off x="348375" y="991425"/>
            <a:ext cx="6272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 grid consists of a single hub, and one or more nodes.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0" l="63434" r="0" t="0"/>
          <a:stretch/>
        </p:blipFill>
        <p:spPr>
          <a:xfrm rot="-325824">
            <a:off x="1305525" y="1989663"/>
            <a:ext cx="1321027" cy="207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</a:t>
            </a:r>
            <a:endParaRPr/>
          </a:p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Selenium Grid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Project Download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Run Docker Containers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Run Tests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idx="4294967295" type="title"/>
          </p:nvPr>
        </p:nvSpPr>
        <p:spPr>
          <a:xfrm>
            <a:off x="776700" y="2031750"/>
            <a:ext cx="7590600" cy="1080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java -jar selenium-server-standalone-XXX.jar -role hub</a:t>
            </a:r>
            <a:endParaRPr sz="3000"/>
          </a:p>
        </p:txBody>
      </p:sp>
      <p:sp>
        <p:nvSpPr>
          <p:cNvPr id="124" name="Google Shape;124;p21"/>
          <p:cNvSpPr txBox="1"/>
          <p:nvPr/>
        </p:nvSpPr>
        <p:spPr>
          <a:xfrm>
            <a:off x="341675" y="4497175"/>
            <a:ext cx="8109000" cy="29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222222"/>
              </a:buClr>
              <a:buSzPts val="1350"/>
              <a:buChar char="●"/>
            </a:pPr>
            <a:r>
              <a:rPr lang="en" sz="1350">
                <a:solidFill>
                  <a:srgbClr val="222222"/>
                </a:solidFill>
              </a:rPr>
              <a:t>NOTE: You now have to give path to the Gecko driver if using Firefox. </a:t>
            </a:r>
            <a:endParaRPr sz="1350">
              <a:solidFill>
                <a:srgbClr val="222222"/>
              </a:solidFill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756150" y="3264463"/>
            <a:ext cx="76317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java -jar selenium-server-standalone-XXX.jar -role node -port 5556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21"/>
          <p:cNvSpPr txBox="1"/>
          <p:nvPr>
            <p:ph idx="4294967295" type="title"/>
          </p:nvPr>
        </p:nvSpPr>
        <p:spPr>
          <a:xfrm>
            <a:off x="1091100" y="422825"/>
            <a:ext cx="69618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Selenium Server Console Commands</a:t>
            </a:r>
            <a:endParaRPr b="1" sz="3000"/>
          </a:p>
        </p:txBody>
      </p:sp>
      <p:sp>
        <p:nvSpPr>
          <p:cNvPr id="127" name="Google Shape;127;p21"/>
          <p:cNvSpPr txBox="1"/>
          <p:nvPr/>
        </p:nvSpPr>
        <p:spPr>
          <a:xfrm>
            <a:off x="2915300" y="1109175"/>
            <a:ext cx="56538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https://bit.ly/2TlkRyu</a:t>
            </a:r>
            <a:endParaRPr sz="24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