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Amatic SC"/>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e3e3a0a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e3e3a0a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e3e3a0a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e3e3a0a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5e3e3a0a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5e3e3a0a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5e3e3a0a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5e3e3a0a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e3e3a0a1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e3e3a0a1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5e3e3a0a1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5e3e3a0a1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5e3e3a0a1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5e3e3a0a1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5e3e3a0a1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5e3e3a0a1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7e60592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7e60592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e605926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e605926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7e605926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7e605926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e605926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e605926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e605926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e605926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7e605926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7e605926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5e3e3a0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5e3e3a0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e3e3a0a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5e3e3a0a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6AA84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524550" y="857350"/>
            <a:ext cx="6236100" cy="125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chemeClr val="lt1"/>
                </a:solidFill>
                <a:latin typeface="Nunito"/>
                <a:ea typeface="Nunito"/>
                <a:cs typeface="Nunito"/>
                <a:sym typeface="Nunito"/>
              </a:rPr>
              <a:t>Trabajo Final: Laboratorio II</a:t>
            </a:r>
            <a:endParaRPr sz="4800">
              <a:solidFill>
                <a:schemeClr val="lt1"/>
              </a:solidFill>
              <a:latin typeface="Nunito"/>
              <a:ea typeface="Nunito"/>
              <a:cs typeface="Nunito"/>
              <a:sym typeface="Nunito"/>
            </a:endParaRPr>
          </a:p>
        </p:txBody>
      </p:sp>
      <p:sp>
        <p:nvSpPr>
          <p:cNvPr id="55" name="Google Shape;55;p13"/>
          <p:cNvSpPr txBox="1"/>
          <p:nvPr>
            <p:ph idx="1" type="subTitle"/>
          </p:nvPr>
        </p:nvSpPr>
        <p:spPr>
          <a:xfrm>
            <a:off x="2382300" y="24662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a:solidFill>
                  <a:schemeClr val="lt1"/>
                </a:solidFill>
                <a:latin typeface="Verdana"/>
                <a:ea typeface="Verdana"/>
                <a:cs typeface="Verdana"/>
                <a:sym typeface="Verdana"/>
              </a:rPr>
              <a:t>Juego de la Ruleta</a:t>
            </a:r>
            <a:endParaRPr sz="3000">
              <a:solidFill>
                <a:schemeClr val="lt1"/>
              </a:solidFill>
              <a:latin typeface="Verdana"/>
              <a:ea typeface="Verdana"/>
              <a:cs typeface="Verdana"/>
              <a:sym typeface="Verdana"/>
            </a:endParaRPr>
          </a:p>
        </p:txBody>
      </p:sp>
      <p:sp>
        <p:nvSpPr>
          <p:cNvPr id="56" name="Google Shape;56;p13"/>
          <p:cNvSpPr txBox="1"/>
          <p:nvPr/>
        </p:nvSpPr>
        <p:spPr>
          <a:xfrm>
            <a:off x="5639825" y="3956550"/>
            <a:ext cx="3138900" cy="96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800" u="sng">
                <a:solidFill>
                  <a:schemeClr val="lt1"/>
                </a:solidFill>
              </a:rPr>
              <a:t>Alumnos:</a:t>
            </a:r>
            <a:r>
              <a:rPr lang="es" sz="1800">
                <a:solidFill>
                  <a:schemeClr val="lt1"/>
                </a:solidFill>
              </a:rPr>
              <a:t> </a:t>
            </a:r>
            <a:endParaRPr sz="1800">
              <a:solidFill>
                <a:schemeClr val="lt1"/>
              </a:solidFill>
            </a:endParaRPr>
          </a:p>
          <a:p>
            <a:pPr indent="0" lvl="0" marL="0" rtl="0" algn="r">
              <a:spcBef>
                <a:spcPts val="0"/>
              </a:spcBef>
              <a:spcAft>
                <a:spcPts val="0"/>
              </a:spcAft>
              <a:buNone/>
            </a:pPr>
            <a:r>
              <a:rPr b="1" lang="es" sz="1800">
                <a:solidFill>
                  <a:schemeClr val="lt1"/>
                </a:solidFill>
              </a:rPr>
              <a:t>Matías Di Iorio</a:t>
            </a:r>
            <a:endParaRPr b="1" sz="1800">
              <a:solidFill>
                <a:schemeClr val="lt1"/>
              </a:solidFill>
            </a:endParaRPr>
          </a:p>
          <a:p>
            <a:pPr indent="0" lvl="0" marL="0" rtl="0" algn="r">
              <a:spcBef>
                <a:spcPts val="0"/>
              </a:spcBef>
              <a:spcAft>
                <a:spcPts val="0"/>
              </a:spcAft>
              <a:buNone/>
            </a:pPr>
            <a:r>
              <a:rPr b="1" lang="es" sz="1800">
                <a:solidFill>
                  <a:schemeClr val="lt1"/>
                </a:solidFill>
              </a:rPr>
              <a:t>Brian Noreiko</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Finalmente...</a:t>
            </a:r>
            <a:endParaRPr b="1">
              <a:solidFill>
                <a:srgbClr val="F1C232"/>
              </a:solidFill>
            </a:endParaRPr>
          </a:p>
        </p:txBody>
      </p:sp>
      <p:sp>
        <p:nvSpPr>
          <p:cNvPr id="118" name="Google Shape;118;p22"/>
          <p:cNvSpPr txBox="1"/>
          <p:nvPr/>
        </p:nvSpPr>
        <p:spPr>
          <a:xfrm>
            <a:off x="3167250" y="710925"/>
            <a:ext cx="28095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CE5CD"/>
                </a:solidFill>
              </a:rPr>
              <a:t>Nos mostrará el número ganador (y su color correspondiente)</a:t>
            </a:r>
            <a:endParaRPr>
              <a:solidFill>
                <a:srgbClr val="FCE5CD"/>
              </a:solidFill>
            </a:endParaRPr>
          </a:p>
        </p:txBody>
      </p:sp>
      <p:pic>
        <p:nvPicPr>
          <p:cNvPr id="119" name="Google Shape;119;p22"/>
          <p:cNvPicPr preferRelativeResize="0"/>
          <p:nvPr/>
        </p:nvPicPr>
        <p:blipFill>
          <a:blip r:embed="rId4">
            <a:alphaModFix/>
          </a:blip>
          <a:stretch>
            <a:fillRect/>
          </a:stretch>
        </p:blipFill>
        <p:spPr>
          <a:xfrm>
            <a:off x="2352675" y="1346775"/>
            <a:ext cx="4438650" cy="358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Si y </a:t>
            </a:r>
            <a:r>
              <a:rPr b="1" lang="es">
                <a:solidFill>
                  <a:srgbClr val="F1C232"/>
                </a:solidFill>
              </a:rPr>
              <a:t>sólo</a:t>
            </a:r>
            <a:r>
              <a:rPr b="1" lang="es">
                <a:solidFill>
                  <a:srgbClr val="F1C232"/>
                </a:solidFill>
              </a:rPr>
              <a:t> si</a:t>
            </a:r>
            <a:endParaRPr b="1">
              <a:solidFill>
                <a:srgbClr val="F1C232"/>
              </a:solidFill>
            </a:endParaRPr>
          </a:p>
        </p:txBody>
      </p:sp>
      <p:sp>
        <p:nvSpPr>
          <p:cNvPr id="125" name="Google Shape;125;p23"/>
          <p:cNvSpPr txBox="1"/>
          <p:nvPr/>
        </p:nvSpPr>
        <p:spPr>
          <a:xfrm>
            <a:off x="3167250" y="634725"/>
            <a:ext cx="28095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FCE5CD"/>
                </a:solidFill>
              </a:rPr>
              <a:t>Superamos el puntaje </a:t>
            </a:r>
            <a:r>
              <a:rPr lang="es">
                <a:solidFill>
                  <a:srgbClr val="FCE5CD"/>
                </a:solidFill>
              </a:rPr>
              <a:t>mínimo</a:t>
            </a:r>
            <a:r>
              <a:rPr lang="es">
                <a:solidFill>
                  <a:srgbClr val="FCE5CD"/>
                </a:solidFill>
              </a:rPr>
              <a:t> del ranking ¡entraremos en él!</a:t>
            </a:r>
            <a:endParaRPr>
              <a:solidFill>
                <a:srgbClr val="FCE5CD"/>
              </a:solidFill>
            </a:endParaRPr>
          </a:p>
        </p:txBody>
      </p:sp>
      <p:pic>
        <p:nvPicPr>
          <p:cNvPr id="126" name="Google Shape;126;p23"/>
          <p:cNvPicPr preferRelativeResize="0"/>
          <p:nvPr/>
        </p:nvPicPr>
        <p:blipFill>
          <a:blip r:embed="rId4">
            <a:alphaModFix/>
          </a:blip>
          <a:stretch>
            <a:fillRect/>
          </a:stretch>
        </p:blipFill>
        <p:spPr>
          <a:xfrm>
            <a:off x="2692838" y="1278700"/>
            <a:ext cx="3758337" cy="366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4"/>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nvSpPr>
        <p:spPr>
          <a:xfrm>
            <a:off x="978000" y="1431150"/>
            <a:ext cx="7188000" cy="22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7200">
                <a:solidFill>
                  <a:schemeClr val="lt1"/>
                </a:solidFill>
              </a:rPr>
              <a:t>Implementación del código</a:t>
            </a:r>
            <a:endParaRPr b="1" sz="7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5"/>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nvSpPr>
        <p:spPr>
          <a:xfrm>
            <a:off x="2736750" y="251075"/>
            <a:ext cx="3670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lt1"/>
                </a:solidFill>
              </a:rPr>
              <a:t>Librerías utilizadas</a:t>
            </a:r>
            <a:endParaRPr b="1" sz="3000">
              <a:solidFill>
                <a:schemeClr val="lt1"/>
              </a:solidFill>
            </a:endParaRPr>
          </a:p>
        </p:txBody>
      </p:sp>
      <p:sp>
        <p:nvSpPr>
          <p:cNvPr id="139" name="Google Shape;139;p25"/>
          <p:cNvSpPr txBox="1"/>
          <p:nvPr/>
        </p:nvSpPr>
        <p:spPr>
          <a:xfrm>
            <a:off x="719875" y="1054525"/>
            <a:ext cx="23433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lt1"/>
                </a:solidFill>
              </a:rPr>
              <a:t>Para el Menú: Menú.c</a:t>
            </a:r>
            <a:endParaRPr b="1" sz="1600">
              <a:solidFill>
                <a:schemeClr val="lt1"/>
              </a:solidFill>
            </a:endParaRPr>
          </a:p>
          <a:p>
            <a:pPr indent="0" lvl="0" marL="0" rtl="0" algn="l">
              <a:spcBef>
                <a:spcPts val="0"/>
              </a:spcBef>
              <a:spcAft>
                <a:spcPts val="0"/>
              </a:spcAft>
              <a:buNone/>
            </a:pPr>
            <a:r>
              <a:rPr lang="es">
                <a:solidFill>
                  <a:schemeClr val="lt1"/>
                </a:solidFill>
              </a:rPr>
              <a:t>Contiene funciones las cuales nos permiten movernos a través del menú principal y </a:t>
            </a:r>
            <a:r>
              <a:rPr lang="es">
                <a:solidFill>
                  <a:schemeClr val="lt1"/>
                </a:solidFill>
              </a:rPr>
              <a:t>submenús. </a:t>
            </a:r>
            <a:endParaRPr>
              <a:solidFill>
                <a:schemeClr val="lt1"/>
              </a:solidFill>
            </a:endParaRPr>
          </a:p>
          <a:p>
            <a:pPr indent="0" lvl="0" marL="0" rtl="0" algn="l">
              <a:spcBef>
                <a:spcPts val="0"/>
              </a:spcBef>
              <a:spcAft>
                <a:spcPts val="0"/>
              </a:spcAft>
              <a:buNone/>
            </a:pPr>
            <a:r>
              <a:rPr lang="es">
                <a:solidFill>
                  <a:schemeClr val="lt1"/>
                </a:solidFill>
              </a:rPr>
              <a:t>También existen funciones que sólo dan el toque visual.</a:t>
            </a:r>
            <a:r>
              <a:rPr lang="es">
                <a:solidFill>
                  <a:schemeClr val="lt1"/>
                </a:solidFill>
              </a:rPr>
              <a:t> </a:t>
            </a:r>
            <a:endParaRPr>
              <a:solidFill>
                <a:schemeClr val="lt1"/>
              </a:solidFill>
            </a:endParaRPr>
          </a:p>
        </p:txBody>
      </p:sp>
      <p:sp>
        <p:nvSpPr>
          <p:cNvPr id="140" name="Google Shape;140;p25"/>
          <p:cNvSpPr txBox="1"/>
          <p:nvPr/>
        </p:nvSpPr>
        <p:spPr>
          <a:xfrm>
            <a:off x="5129150" y="1054525"/>
            <a:ext cx="36156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lt1"/>
                </a:solidFill>
              </a:rPr>
              <a:t>Para el juego en sí: partidaLista.c</a:t>
            </a:r>
            <a:endParaRPr b="1" sz="1600">
              <a:solidFill>
                <a:schemeClr val="lt1"/>
              </a:solidFill>
            </a:endParaRPr>
          </a:p>
          <a:p>
            <a:pPr indent="0" lvl="0" marL="0" rtl="0" algn="l">
              <a:spcBef>
                <a:spcPts val="0"/>
              </a:spcBef>
              <a:spcAft>
                <a:spcPts val="0"/>
              </a:spcAft>
              <a:buNone/>
            </a:pPr>
            <a:r>
              <a:rPr lang="es">
                <a:solidFill>
                  <a:schemeClr val="lt1"/>
                </a:solidFill>
              </a:rPr>
              <a:t>Contiene funciones del manejo de PARTIDA y JUGADOR, la cual son dos estructuras que </a:t>
            </a:r>
            <a:r>
              <a:rPr lang="es">
                <a:solidFill>
                  <a:schemeClr val="lt1"/>
                </a:solidFill>
              </a:rPr>
              <a:t>están</a:t>
            </a:r>
            <a:r>
              <a:rPr lang="es">
                <a:solidFill>
                  <a:schemeClr val="lt1"/>
                </a:solidFill>
              </a:rPr>
              <a:t> muy </a:t>
            </a:r>
            <a:r>
              <a:rPr lang="es">
                <a:solidFill>
                  <a:schemeClr val="lt1"/>
                </a:solidFill>
              </a:rPr>
              <a:t>relacionadas</a:t>
            </a:r>
            <a:r>
              <a:rPr lang="es">
                <a:solidFill>
                  <a:schemeClr val="lt1"/>
                </a:solidFill>
              </a:rPr>
              <a:t> entre </a:t>
            </a:r>
            <a:r>
              <a:rPr lang="es">
                <a:solidFill>
                  <a:schemeClr val="lt1"/>
                </a:solidFill>
              </a:rPr>
              <a:t>sí</a:t>
            </a:r>
            <a:r>
              <a:rPr lang="es">
                <a:solidFill>
                  <a:schemeClr val="lt1"/>
                </a:solidFill>
              </a:rPr>
              <a:t> y es imposible separarlas. El </a:t>
            </a:r>
            <a:r>
              <a:rPr lang="es">
                <a:solidFill>
                  <a:schemeClr val="lt1"/>
                </a:solidFill>
              </a:rPr>
              <a:t>propósito</a:t>
            </a:r>
            <a:r>
              <a:rPr lang="es">
                <a:solidFill>
                  <a:schemeClr val="lt1"/>
                </a:solidFill>
              </a:rPr>
              <a:t> de esta librería es poder jugar una partida completa de ruleta con todas sus variables posibles, donde cada función de esta librería le </a:t>
            </a:r>
            <a:r>
              <a:rPr lang="es">
                <a:solidFill>
                  <a:schemeClr val="lt1"/>
                </a:solidFill>
              </a:rPr>
              <a:t>proporcionará</a:t>
            </a:r>
            <a:r>
              <a:rPr lang="es">
                <a:solidFill>
                  <a:schemeClr val="lt1"/>
                </a:solidFill>
              </a:rPr>
              <a:t> los datos necesarios para completar con información </a:t>
            </a:r>
            <a:r>
              <a:rPr lang="es">
                <a:solidFill>
                  <a:schemeClr val="lt1"/>
                </a:solidFill>
              </a:rPr>
              <a:t>válida</a:t>
            </a:r>
            <a:r>
              <a:rPr lang="es">
                <a:solidFill>
                  <a:schemeClr val="lt1"/>
                </a:solidFill>
              </a:rPr>
              <a:t> todos los campos de ambas estructuras tanto para struct PARTIDA, como para struct JUGADOR.</a:t>
            </a:r>
            <a:endParaRPr>
              <a:solidFill>
                <a:schemeClr val="lt1"/>
              </a:solidFill>
            </a:endParaRPr>
          </a:p>
          <a:p>
            <a:pPr indent="0" lvl="0" marL="0" rtl="0" algn="l">
              <a:spcBef>
                <a:spcPts val="0"/>
              </a:spcBef>
              <a:spcAft>
                <a:spcPts val="0"/>
              </a:spcAft>
              <a:buClr>
                <a:schemeClr val="dk1"/>
              </a:buClr>
              <a:buSzPts val="1100"/>
              <a:buFont typeface="Arial"/>
              <a:buNone/>
            </a:pPr>
            <a:r>
              <a:rPr lang="es">
                <a:solidFill>
                  <a:schemeClr val="lt1"/>
                </a:solidFill>
              </a:rPr>
              <a:t>En esta librería encontramos una de las funciones “principales”: jugarPartida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41" name="Google Shape;141;p25"/>
          <p:cNvSpPr txBox="1"/>
          <p:nvPr/>
        </p:nvSpPr>
        <p:spPr>
          <a:xfrm>
            <a:off x="719875" y="3400300"/>
            <a:ext cx="29172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lt1"/>
                </a:solidFill>
              </a:rPr>
              <a:t>Opciones visuales: gotoxy.c</a:t>
            </a:r>
            <a:endParaRPr b="1" sz="1600">
              <a:solidFill>
                <a:schemeClr val="lt1"/>
              </a:solidFill>
            </a:endParaRPr>
          </a:p>
          <a:p>
            <a:pPr indent="0" lvl="0" marL="0" rtl="0" algn="l">
              <a:spcBef>
                <a:spcPts val="0"/>
              </a:spcBef>
              <a:spcAft>
                <a:spcPts val="0"/>
              </a:spcAft>
              <a:buNone/>
            </a:pPr>
            <a:r>
              <a:rPr lang="es">
                <a:solidFill>
                  <a:schemeClr val="lt1"/>
                </a:solidFill>
              </a:rPr>
              <a:t>Contiene funciones que realizan tareas de cambios visuales a la consola</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6"/>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nvSpPr>
        <p:spPr>
          <a:xfrm>
            <a:off x="2747550" y="251075"/>
            <a:ext cx="3648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lt1"/>
                </a:solidFill>
              </a:rPr>
              <a:t>Librerías utilizadas</a:t>
            </a:r>
            <a:endParaRPr b="1" sz="3000">
              <a:solidFill>
                <a:schemeClr val="lt1"/>
              </a:solidFill>
            </a:endParaRPr>
          </a:p>
        </p:txBody>
      </p:sp>
      <p:sp>
        <p:nvSpPr>
          <p:cNvPr id="148" name="Google Shape;148;p26"/>
          <p:cNvSpPr txBox="1"/>
          <p:nvPr/>
        </p:nvSpPr>
        <p:spPr>
          <a:xfrm>
            <a:off x="2764200" y="1140600"/>
            <a:ext cx="36156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lt1"/>
                </a:solidFill>
              </a:rPr>
              <a:t>Para el Ranking: arbolRanking.c</a:t>
            </a:r>
            <a:endParaRPr b="1" sz="1600">
              <a:solidFill>
                <a:schemeClr val="lt1"/>
              </a:solidFill>
            </a:endParaRPr>
          </a:p>
          <a:p>
            <a:pPr indent="0" lvl="0" marL="0" rtl="0" algn="l">
              <a:spcBef>
                <a:spcPts val="0"/>
              </a:spcBef>
              <a:spcAft>
                <a:spcPts val="0"/>
              </a:spcAft>
              <a:buNone/>
            </a:pPr>
            <a:r>
              <a:rPr lang="es">
                <a:solidFill>
                  <a:schemeClr val="lt1"/>
                </a:solidFill>
              </a:rPr>
              <a:t>Esta librería contiene funciones de árboles, la cual maneja como información una struct de tipo SCORE, la que contiene el nombre y el puntaje de una partida. El propósito de esta librería es mantener el ranking top 10 actualizado con los mejores puntajes, cuando se habla de puntaje se refiere al dinero ganado en una SOLA partida.</a:t>
            </a:r>
            <a:endParaRPr>
              <a:solidFill>
                <a:schemeClr val="lt1"/>
              </a:solidFill>
            </a:endParaRPr>
          </a:p>
        </p:txBody>
      </p:sp>
      <p:sp>
        <p:nvSpPr>
          <p:cNvPr id="149" name="Google Shape;149;p26"/>
          <p:cNvSpPr txBox="1"/>
          <p:nvPr/>
        </p:nvSpPr>
        <p:spPr>
          <a:xfrm>
            <a:off x="179250" y="3260500"/>
            <a:ext cx="25683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chemeClr val="lt1"/>
                </a:solidFill>
              </a:rPr>
              <a:t>Animación de ruleta: Ruleta.c</a:t>
            </a:r>
            <a:endParaRPr b="1" sz="1600">
              <a:solidFill>
                <a:schemeClr val="lt1"/>
              </a:solidFill>
            </a:endParaRPr>
          </a:p>
          <a:p>
            <a:pPr indent="0" lvl="0" marL="0" rtl="0" algn="ctr">
              <a:spcBef>
                <a:spcPts val="0"/>
              </a:spcBef>
              <a:spcAft>
                <a:spcPts val="0"/>
              </a:spcAft>
              <a:buNone/>
            </a:pPr>
            <a:r>
              <a:rPr lang="es">
                <a:solidFill>
                  <a:schemeClr val="lt1"/>
                </a:solidFill>
              </a:rPr>
              <a:t>Esta librería imprime por pantalla la animación de la ruleta.</a:t>
            </a:r>
            <a:endParaRPr>
              <a:solidFill>
                <a:schemeClr val="lt1"/>
              </a:solidFill>
            </a:endParaRPr>
          </a:p>
        </p:txBody>
      </p:sp>
      <p:sp>
        <p:nvSpPr>
          <p:cNvPr id="150" name="Google Shape;150;p26"/>
          <p:cNvSpPr txBox="1"/>
          <p:nvPr/>
        </p:nvSpPr>
        <p:spPr>
          <a:xfrm>
            <a:off x="6379800" y="3260500"/>
            <a:ext cx="2180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chemeClr val="lt1"/>
                </a:solidFill>
              </a:rPr>
              <a:t>Tablero: tablero.c</a:t>
            </a:r>
            <a:endParaRPr b="1" sz="1600">
              <a:solidFill>
                <a:schemeClr val="lt1"/>
              </a:solidFill>
            </a:endParaRPr>
          </a:p>
          <a:p>
            <a:pPr indent="0" lvl="0" marL="0" rtl="0" algn="ctr">
              <a:spcBef>
                <a:spcPts val="0"/>
              </a:spcBef>
              <a:spcAft>
                <a:spcPts val="0"/>
              </a:spcAft>
              <a:buNone/>
            </a:pPr>
            <a:r>
              <a:rPr lang="es">
                <a:solidFill>
                  <a:schemeClr val="lt1"/>
                </a:solidFill>
              </a:rPr>
              <a:t>Con esta librería se nos permite mostrar el tablero que aparece durante todo el juego.</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7"/>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txBox="1"/>
          <p:nvPr/>
        </p:nvSpPr>
        <p:spPr>
          <a:xfrm>
            <a:off x="2520300" y="320100"/>
            <a:ext cx="4103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lt1"/>
                </a:solidFill>
              </a:rPr>
              <a:t>Diagrama de librerías</a:t>
            </a:r>
            <a:endParaRPr b="1" sz="3000">
              <a:solidFill>
                <a:schemeClr val="lt1"/>
              </a:solidFill>
            </a:endParaRPr>
          </a:p>
        </p:txBody>
      </p:sp>
      <p:sp>
        <p:nvSpPr>
          <p:cNvPr id="157" name="Google Shape;157;p27"/>
          <p:cNvSpPr txBox="1"/>
          <p:nvPr/>
        </p:nvSpPr>
        <p:spPr>
          <a:xfrm>
            <a:off x="4059150" y="11786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rgbClr val="F1C232"/>
                </a:solidFill>
              </a:rPr>
              <a:t>m</a:t>
            </a:r>
            <a:r>
              <a:rPr lang="es" sz="1800">
                <a:solidFill>
                  <a:srgbClr val="F1C232"/>
                </a:solidFill>
              </a:rPr>
              <a:t>ain.c</a:t>
            </a:r>
            <a:endParaRPr sz="1800">
              <a:solidFill>
                <a:srgbClr val="F1C232"/>
              </a:solidFill>
            </a:endParaRPr>
          </a:p>
        </p:txBody>
      </p:sp>
      <p:sp>
        <p:nvSpPr>
          <p:cNvPr id="158" name="Google Shape;158;p27"/>
          <p:cNvSpPr txBox="1"/>
          <p:nvPr/>
        </p:nvSpPr>
        <p:spPr>
          <a:xfrm>
            <a:off x="5598000" y="21783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1C232"/>
                </a:solidFill>
              </a:rPr>
              <a:t>arbol.c</a:t>
            </a:r>
            <a:endParaRPr sz="1800">
              <a:solidFill>
                <a:srgbClr val="F1C232"/>
              </a:solidFill>
            </a:endParaRPr>
          </a:p>
        </p:txBody>
      </p:sp>
      <p:sp>
        <p:nvSpPr>
          <p:cNvPr id="159" name="Google Shape;159;p27"/>
          <p:cNvSpPr txBox="1"/>
          <p:nvPr/>
        </p:nvSpPr>
        <p:spPr>
          <a:xfrm>
            <a:off x="2520300" y="21783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1C232"/>
                </a:solidFill>
              </a:rPr>
              <a:t>menu</a:t>
            </a:r>
            <a:r>
              <a:rPr lang="es" sz="1800">
                <a:solidFill>
                  <a:srgbClr val="F1C232"/>
                </a:solidFill>
              </a:rPr>
              <a:t>.c</a:t>
            </a:r>
            <a:endParaRPr sz="1800">
              <a:solidFill>
                <a:srgbClr val="F1C232"/>
              </a:solidFill>
            </a:endParaRPr>
          </a:p>
        </p:txBody>
      </p:sp>
      <p:sp>
        <p:nvSpPr>
          <p:cNvPr id="160" name="Google Shape;160;p27"/>
          <p:cNvSpPr txBox="1"/>
          <p:nvPr/>
        </p:nvSpPr>
        <p:spPr>
          <a:xfrm>
            <a:off x="4036950" y="3135900"/>
            <a:ext cx="10701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1C232"/>
                </a:solidFill>
              </a:rPr>
              <a:t>partida.c</a:t>
            </a:r>
            <a:endParaRPr sz="1800">
              <a:solidFill>
                <a:srgbClr val="F1C232"/>
              </a:solidFill>
            </a:endParaRPr>
          </a:p>
        </p:txBody>
      </p:sp>
      <p:sp>
        <p:nvSpPr>
          <p:cNvPr id="161" name="Google Shape;161;p27"/>
          <p:cNvSpPr txBox="1"/>
          <p:nvPr/>
        </p:nvSpPr>
        <p:spPr>
          <a:xfrm>
            <a:off x="4036950" y="4330225"/>
            <a:ext cx="10701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1C232"/>
                </a:solidFill>
              </a:rPr>
              <a:t>tablero.c</a:t>
            </a:r>
            <a:endParaRPr sz="1800">
              <a:solidFill>
                <a:srgbClr val="F1C232"/>
              </a:solidFill>
            </a:endParaRPr>
          </a:p>
        </p:txBody>
      </p:sp>
      <p:sp>
        <p:nvSpPr>
          <p:cNvPr id="162" name="Google Shape;162;p27"/>
          <p:cNvSpPr txBox="1"/>
          <p:nvPr/>
        </p:nvSpPr>
        <p:spPr>
          <a:xfrm>
            <a:off x="6221950" y="31359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1C232"/>
                </a:solidFill>
              </a:rPr>
              <a:t>gotoxy.c</a:t>
            </a:r>
            <a:endParaRPr sz="1800">
              <a:solidFill>
                <a:srgbClr val="F1C232"/>
              </a:solidFill>
            </a:endParaRPr>
          </a:p>
        </p:txBody>
      </p:sp>
      <p:sp>
        <p:nvSpPr>
          <p:cNvPr id="163" name="Google Shape;163;p27"/>
          <p:cNvSpPr txBox="1"/>
          <p:nvPr/>
        </p:nvSpPr>
        <p:spPr>
          <a:xfrm>
            <a:off x="6221950" y="4330225"/>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rgbClr val="F1C232"/>
                </a:solidFill>
              </a:rPr>
              <a:t>ruleta</a:t>
            </a:r>
            <a:r>
              <a:rPr lang="es" sz="1800">
                <a:solidFill>
                  <a:srgbClr val="F1C232"/>
                </a:solidFill>
              </a:rPr>
              <a:t>.c</a:t>
            </a:r>
            <a:endParaRPr sz="1800">
              <a:solidFill>
                <a:srgbClr val="F1C232"/>
              </a:solidFill>
            </a:endParaRPr>
          </a:p>
        </p:txBody>
      </p:sp>
      <p:sp>
        <p:nvSpPr>
          <p:cNvPr id="164" name="Google Shape;164;p27"/>
          <p:cNvSpPr/>
          <p:nvPr/>
        </p:nvSpPr>
        <p:spPr>
          <a:xfrm rot="-2548395">
            <a:off x="3224713" y="1647630"/>
            <a:ext cx="851690" cy="279861"/>
          </a:xfrm>
          <a:prstGeom prst="lef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3765600" y="2261100"/>
            <a:ext cx="1612800" cy="316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rot="2908368">
            <a:off x="3247825" y="2906468"/>
            <a:ext cx="805459" cy="328363"/>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rot="-2561">
            <a:off x="5261750" y="3212690"/>
            <a:ext cx="805500" cy="328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rot="2207443">
            <a:off x="5069686" y="3926479"/>
            <a:ext cx="1172161" cy="33924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rot="5396508">
            <a:off x="4276640" y="3780911"/>
            <a:ext cx="590700" cy="3864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rot="-5403492">
            <a:off x="6480715" y="3780923"/>
            <a:ext cx="590700" cy="3864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8"/>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nvSpPr>
        <p:spPr>
          <a:xfrm>
            <a:off x="2241750" y="327250"/>
            <a:ext cx="46605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lt1"/>
                </a:solidFill>
              </a:rPr>
              <a:t>Diagrama de estructuras</a:t>
            </a:r>
            <a:endParaRPr b="1" sz="3000">
              <a:solidFill>
                <a:schemeClr val="lt1"/>
              </a:solidFill>
            </a:endParaRPr>
          </a:p>
        </p:txBody>
      </p:sp>
      <p:sp>
        <p:nvSpPr>
          <p:cNvPr id="177" name="Google Shape;177;p28"/>
          <p:cNvSpPr txBox="1"/>
          <p:nvPr/>
        </p:nvSpPr>
        <p:spPr>
          <a:xfrm>
            <a:off x="856050" y="1644900"/>
            <a:ext cx="138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JUGADOR</a:t>
            </a:r>
            <a:endParaRPr b="1" sz="1800">
              <a:solidFill>
                <a:srgbClr val="F1C232"/>
              </a:solidFill>
            </a:endParaRPr>
          </a:p>
        </p:txBody>
      </p:sp>
      <p:sp>
        <p:nvSpPr>
          <p:cNvPr id="178" name="Google Shape;178;p28"/>
          <p:cNvSpPr txBox="1"/>
          <p:nvPr/>
        </p:nvSpPr>
        <p:spPr>
          <a:xfrm>
            <a:off x="3874825" y="1721100"/>
            <a:ext cx="12099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PARTIDA</a:t>
            </a:r>
            <a:endParaRPr b="1" sz="1800">
              <a:solidFill>
                <a:srgbClr val="F1C232"/>
              </a:solidFill>
            </a:endParaRPr>
          </a:p>
        </p:txBody>
      </p:sp>
      <p:sp>
        <p:nvSpPr>
          <p:cNvPr id="179" name="Google Shape;179;p28"/>
          <p:cNvSpPr txBox="1"/>
          <p:nvPr/>
        </p:nvSpPr>
        <p:spPr>
          <a:xfrm>
            <a:off x="4036950" y="3135900"/>
            <a:ext cx="8985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NODO</a:t>
            </a:r>
            <a:endParaRPr b="1" sz="1800">
              <a:solidFill>
                <a:srgbClr val="F1C232"/>
              </a:solidFill>
            </a:endParaRPr>
          </a:p>
        </p:txBody>
      </p:sp>
      <p:sp>
        <p:nvSpPr>
          <p:cNvPr id="180" name="Google Shape;180;p28"/>
          <p:cNvSpPr txBox="1"/>
          <p:nvPr/>
        </p:nvSpPr>
        <p:spPr>
          <a:xfrm>
            <a:off x="6398625" y="4459353"/>
            <a:ext cx="13362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ARREGLO</a:t>
            </a:r>
            <a:endParaRPr b="1" sz="1800">
              <a:solidFill>
                <a:srgbClr val="F1C232"/>
              </a:solidFill>
            </a:endParaRPr>
          </a:p>
        </p:txBody>
      </p:sp>
      <p:sp>
        <p:nvSpPr>
          <p:cNvPr id="181" name="Google Shape;181;p28"/>
          <p:cNvSpPr txBox="1"/>
          <p:nvPr/>
        </p:nvSpPr>
        <p:spPr>
          <a:xfrm>
            <a:off x="6553875" y="17211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SCORE</a:t>
            </a:r>
            <a:endParaRPr b="1" sz="1800">
              <a:solidFill>
                <a:srgbClr val="F1C232"/>
              </a:solidFill>
            </a:endParaRPr>
          </a:p>
        </p:txBody>
      </p:sp>
      <p:sp>
        <p:nvSpPr>
          <p:cNvPr id="182" name="Google Shape;182;p28"/>
          <p:cNvSpPr txBox="1"/>
          <p:nvPr/>
        </p:nvSpPr>
        <p:spPr>
          <a:xfrm>
            <a:off x="6553875" y="3059700"/>
            <a:ext cx="10257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ARBOL</a:t>
            </a:r>
            <a:endParaRPr b="1" sz="1800">
              <a:solidFill>
                <a:srgbClr val="F1C232"/>
              </a:solidFill>
            </a:endParaRPr>
          </a:p>
        </p:txBody>
      </p:sp>
      <p:sp>
        <p:nvSpPr>
          <p:cNvPr id="183" name="Google Shape;183;p28"/>
          <p:cNvSpPr/>
          <p:nvPr/>
        </p:nvSpPr>
        <p:spPr>
          <a:xfrm>
            <a:off x="2443875" y="1788500"/>
            <a:ext cx="1228800" cy="279900"/>
          </a:xfrm>
          <a:prstGeom prst="lef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rot="5397439">
            <a:off x="4077014" y="2505295"/>
            <a:ext cx="805500" cy="328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rot="5396508">
            <a:off x="6771365" y="2425511"/>
            <a:ext cx="590700" cy="3864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5248250" y="1822200"/>
            <a:ext cx="1142100" cy="279900"/>
          </a:xfrm>
          <a:prstGeom prst="leftRight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rot="5396508">
            <a:off x="6771365" y="3827556"/>
            <a:ext cx="590700" cy="3864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9"/>
          <p:cNvSpPr/>
          <p:nvPr/>
        </p:nvSpPr>
        <p:spPr>
          <a:xfrm>
            <a:off x="0" y="0"/>
            <a:ext cx="9144000" cy="5143500"/>
          </a:xfrm>
          <a:prstGeom prst="rect">
            <a:avLst/>
          </a:prstGeom>
          <a:solidFill>
            <a:srgbClr val="000000">
              <a:alpha val="70000"/>
            </a:srgbClr>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nvSpPr>
        <p:spPr>
          <a:xfrm>
            <a:off x="2382300" y="248350"/>
            <a:ext cx="4379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lt1"/>
                </a:solidFill>
              </a:rPr>
              <a:t>Diagrama de funciones</a:t>
            </a:r>
            <a:endParaRPr b="1" sz="3000">
              <a:solidFill>
                <a:schemeClr val="lt1"/>
              </a:solidFill>
            </a:endParaRPr>
          </a:p>
        </p:txBody>
      </p:sp>
      <p:sp>
        <p:nvSpPr>
          <p:cNvPr id="194" name="Google Shape;194;p29"/>
          <p:cNvSpPr txBox="1"/>
          <p:nvPr/>
        </p:nvSpPr>
        <p:spPr>
          <a:xfrm>
            <a:off x="3166200" y="936600"/>
            <a:ext cx="2659200" cy="4062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1C232"/>
                </a:solidFill>
              </a:rPr>
              <a:t>OpcionesMenuPrincipal()</a:t>
            </a:r>
            <a:endParaRPr b="1" sz="1600">
              <a:solidFill>
                <a:srgbClr val="F1C232"/>
              </a:solidFill>
            </a:endParaRPr>
          </a:p>
        </p:txBody>
      </p:sp>
      <p:sp>
        <p:nvSpPr>
          <p:cNvPr id="195" name="Google Shape;195;p29"/>
          <p:cNvSpPr txBox="1"/>
          <p:nvPr/>
        </p:nvSpPr>
        <p:spPr>
          <a:xfrm>
            <a:off x="3211200" y="1844550"/>
            <a:ext cx="25692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1C232"/>
                </a:solidFill>
              </a:rPr>
              <a:t>ArbolToArregloArboles()</a:t>
            </a:r>
            <a:endParaRPr b="1" sz="1600">
              <a:solidFill>
                <a:srgbClr val="F1C232"/>
              </a:solidFill>
            </a:endParaRPr>
          </a:p>
        </p:txBody>
      </p:sp>
      <p:sp>
        <p:nvSpPr>
          <p:cNvPr id="196" name="Google Shape;196;p29"/>
          <p:cNvSpPr txBox="1"/>
          <p:nvPr/>
        </p:nvSpPr>
        <p:spPr>
          <a:xfrm>
            <a:off x="723030" y="1711650"/>
            <a:ext cx="17523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JugarPartida()</a:t>
            </a:r>
            <a:endParaRPr b="1" sz="1800">
              <a:solidFill>
                <a:srgbClr val="F1C232"/>
              </a:solidFill>
            </a:endParaRPr>
          </a:p>
        </p:txBody>
      </p:sp>
      <p:sp>
        <p:nvSpPr>
          <p:cNvPr id="197" name="Google Shape;197;p29"/>
          <p:cNvSpPr txBox="1"/>
          <p:nvPr/>
        </p:nvSpPr>
        <p:spPr>
          <a:xfrm>
            <a:off x="4144125" y="3599075"/>
            <a:ext cx="31065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GuardarResultadoPartida()</a:t>
            </a:r>
            <a:endParaRPr b="1" sz="1800">
              <a:solidFill>
                <a:srgbClr val="F1C232"/>
              </a:solidFill>
            </a:endParaRPr>
          </a:p>
        </p:txBody>
      </p:sp>
      <p:sp>
        <p:nvSpPr>
          <p:cNvPr id="198" name="Google Shape;198;p29"/>
          <p:cNvSpPr txBox="1"/>
          <p:nvPr/>
        </p:nvSpPr>
        <p:spPr>
          <a:xfrm>
            <a:off x="6639975" y="1844550"/>
            <a:ext cx="20400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1C232"/>
                </a:solidFill>
              </a:rPr>
              <a:t>MostrarToArreglo()</a:t>
            </a:r>
            <a:endParaRPr b="1" sz="1600">
              <a:solidFill>
                <a:srgbClr val="F1C232"/>
              </a:solidFill>
            </a:endParaRPr>
          </a:p>
        </p:txBody>
      </p:sp>
      <p:sp>
        <p:nvSpPr>
          <p:cNvPr id="199" name="Google Shape;199;p29"/>
          <p:cNvSpPr txBox="1"/>
          <p:nvPr/>
        </p:nvSpPr>
        <p:spPr>
          <a:xfrm>
            <a:off x="148671" y="2655554"/>
            <a:ext cx="29010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RealizarApuestaPartida()</a:t>
            </a:r>
            <a:endParaRPr b="1" sz="1800">
              <a:solidFill>
                <a:srgbClr val="F1C232"/>
              </a:solidFill>
            </a:endParaRPr>
          </a:p>
        </p:txBody>
      </p:sp>
      <p:sp>
        <p:nvSpPr>
          <p:cNvPr id="200" name="Google Shape;200;p29"/>
          <p:cNvSpPr/>
          <p:nvPr/>
        </p:nvSpPr>
        <p:spPr>
          <a:xfrm rot="5397299">
            <a:off x="4381059" y="1461664"/>
            <a:ext cx="381900" cy="264000"/>
          </a:xfrm>
          <a:prstGeom prst="rightArrow">
            <a:avLst>
              <a:gd fmla="val 50000" name="adj1"/>
              <a:gd fmla="val 50181"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rot="-3492">
            <a:off x="5894275" y="1031857"/>
            <a:ext cx="590700" cy="2157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rot="5396656">
            <a:off x="1444978" y="2277678"/>
            <a:ext cx="308400" cy="286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nvSpPr>
        <p:spPr>
          <a:xfrm>
            <a:off x="6553875" y="936600"/>
            <a:ext cx="2420400" cy="4062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1C232"/>
                </a:solidFill>
              </a:rPr>
              <a:t>OpcionesInformacion()</a:t>
            </a:r>
            <a:endParaRPr b="1" sz="1600">
              <a:solidFill>
                <a:srgbClr val="F1C232"/>
              </a:solidFill>
            </a:endParaRPr>
          </a:p>
        </p:txBody>
      </p:sp>
      <p:sp>
        <p:nvSpPr>
          <p:cNvPr id="204" name="Google Shape;204;p29"/>
          <p:cNvSpPr/>
          <p:nvPr/>
        </p:nvSpPr>
        <p:spPr>
          <a:xfrm rot="-3492">
            <a:off x="5914837" y="1977757"/>
            <a:ext cx="590700" cy="2157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rot="10800000">
            <a:off x="1442025" y="1031550"/>
            <a:ext cx="1626600" cy="592200"/>
          </a:xfrm>
          <a:prstGeom prst="bentUpArrow">
            <a:avLst>
              <a:gd fmla="val 25000" name="adj1"/>
              <a:gd fmla="val 25000" name="adj2"/>
              <a:gd fmla="val 25000" name="adj3"/>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nvSpPr>
        <p:spPr>
          <a:xfrm>
            <a:off x="62125" y="3599075"/>
            <a:ext cx="30741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MostrarResultadoPartida()</a:t>
            </a:r>
            <a:endParaRPr b="1" sz="1800">
              <a:solidFill>
                <a:srgbClr val="F1C232"/>
              </a:solidFill>
            </a:endParaRPr>
          </a:p>
        </p:txBody>
      </p:sp>
      <p:sp>
        <p:nvSpPr>
          <p:cNvPr id="207" name="Google Shape;207;p29"/>
          <p:cNvSpPr/>
          <p:nvPr/>
        </p:nvSpPr>
        <p:spPr>
          <a:xfrm rot="5396656">
            <a:off x="1444978" y="3196278"/>
            <a:ext cx="308400" cy="286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rot="-3944">
            <a:off x="3247916" y="3718074"/>
            <a:ext cx="784501" cy="307500"/>
          </a:xfrm>
          <a:prstGeom prst="rightArrow">
            <a:avLst>
              <a:gd fmla="val 50000" name="adj1"/>
              <a:gd fmla="val 50000" name="adj2"/>
            </a:avLst>
          </a:prstGeom>
          <a:solidFill>
            <a:srgbClr val="FFD966"/>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rot="5400000">
            <a:off x="5595625" y="4205050"/>
            <a:ext cx="633900" cy="573900"/>
          </a:xfrm>
          <a:prstGeom prst="bentUpArrow">
            <a:avLst>
              <a:gd fmla="val 25000" name="adj1"/>
              <a:gd fmla="val 25000" name="adj2"/>
              <a:gd fmla="val 25000" name="adj3"/>
            </a:avLst>
          </a:prstGeom>
          <a:solidFill>
            <a:srgbClr val="FFD9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nvSpPr>
        <p:spPr>
          <a:xfrm>
            <a:off x="6410775" y="4404275"/>
            <a:ext cx="2269200" cy="482100"/>
          </a:xfrm>
          <a:prstGeom prst="rect">
            <a:avLst/>
          </a:prstGeom>
          <a:noFill/>
          <a:ln cap="flat" cmpd="sng" w="2857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solidFill>
                  <a:srgbClr val="F1C232"/>
                </a:solidFill>
              </a:rPr>
              <a:t>ModificarRanking</a:t>
            </a:r>
            <a:r>
              <a:rPr b="1" lang="es" sz="1800">
                <a:solidFill>
                  <a:srgbClr val="F1C232"/>
                </a:solidFill>
              </a:rPr>
              <a:t>()</a:t>
            </a:r>
            <a:endParaRPr b="1" sz="1800">
              <a:solidFill>
                <a:srgbClr val="F1C23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313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000">
                <a:solidFill>
                  <a:schemeClr val="lt1"/>
                </a:solidFill>
              </a:rPr>
              <a:t>Introducción:</a:t>
            </a:r>
            <a:endParaRPr b="1" sz="3000">
              <a:solidFill>
                <a:schemeClr val="lt1"/>
              </a:solidFill>
            </a:endParaRPr>
          </a:p>
        </p:txBody>
      </p:sp>
      <p:sp>
        <p:nvSpPr>
          <p:cNvPr id="62" name="Google Shape;62;p14"/>
          <p:cNvSpPr txBox="1"/>
          <p:nvPr>
            <p:ph idx="1" type="body"/>
          </p:nvPr>
        </p:nvSpPr>
        <p:spPr>
          <a:xfrm>
            <a:off x="784500" y="941475"/>
            <a:ext cx="75750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s" sz="1400">
                <a:solidFill>
                  <a:schemeClr val="lt1"/>
                </a:solidFill>
              </a:rPr>
              <a:t>La idea que llevamos a cabo es la de crear un programa que simule el famoso juego de casino</a:t>
            </a:r>
            <a:r>
              <a:rPr b="1" lang="es" sz="1400">
                <a:solidFill>
                  <a:schemeClr val="lt1"/>
                </a:solidFill>
              </a:rPr>
              <a:t> “El juego de la ruleta”</a:t>
            </a:r>
            <a:r>
              <a:rPr lang="es" sz="1400">
                <a:solidFill>
                  <a:schemeClr val="lt1"/>
                </a:solidFill>
              </a:rPr>
              <a:t>. El cual es un juego de azar jugado con una rueda que tiene 37 ranuras numeradas de 0 a 36. Las ranuras alrededor de la carrera son alternativamente rojas y negras con excepción de la ranura número 0, que es de color verde. Los jugadores pueden hacer apuestas sobre un número, un color o una serie de números.</a:t>
            </a:r>
            <a:endParaRPr sz="1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55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chemeClr val="lt1"/>
                </a:solidFill>
              </a:rPr>
              <a:t>Tipos de apuestas</a:t>
            </a:r>
            <a:endParaRPr b="1" sz="3600">
              <a:solidFill>
                <a:schemeClr val="lt1"/>
              </a:solidFill>
            </a:endParaRPr>
          </a:p>
        </p:txBody>
      </p:sp>
      <p:sp>
        <p:nvSpPr>
          <p:cNvPr id="68" name="Google Shape;68;p15"/>
          <p:cNvSpPr txBox="1"/>
          <p:nvPr>
            <p:ph idx="1" type="body"/>
          </p:nvPr>
        </p:nvSpPr>
        <p:spPr>
          <a:xfrm>
            <a:off x="311700" y="1312050"/>
            <a:ext cx="8520600" cy="383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Simple: Apostar por un solo </a:t>
            </a:r>
            <a:r>
              <a:rPr lang="es" sz="2200">
                <a:solidFill>
                  <a:schemeClr val="lt1"/>
                </a:solidFill>
              </a:rPr>
              <a:t>número</a:t>
            </a:r>
            <a:r>
              <a:rPr lang="es" sz="2200">
                <a:solidFill>
                  <a:schemeClr val="lt1"/>
                </a:solidFill>
              </a:rPr>
              <a:t>.</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por Docenas: Apostar por 12 </a:t>
            </a:r>
            <a:r>
              <a:rPr lang="es" sz="2200">
                <a:solidFill>
                  <a:schemeClr val="lt1"/>
                </a:solidFill>
              </a:rPr>
              <a:t>números</a:t>
            </a:r>
            <a:r>
              <a:rPr lang="es" sz="2200">
                <a:solidFill>
                  <a:schemeClr val="lt1"/>
                </a:solidFill>
              </a:rPr>
              <a:t>.</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Pasa: Apostar por los numeros que estan entre 1 y 18.</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Falta: Apostar por los numeros que estan entre 19 y 36.</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Rojo: Apostar exclusivamente al rojo.</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Negro: Apostar exclusivamente al negro.</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Par: Apostar exclusivamente a los pares (el cero no cuenta).</a:t>
            </a:r>
            <a:endParaRPr sz="2200">
              <a:solidFill>
                <a:schemeClr val="lt1"/>
              </a:solidFill>
            </a:endParaRPr>
          </a:p>
          <a:p>
            <a:pPr indent="0" lvl="0" marL="0" rtl="0" algn="l">
              <a:lnSpc>
                <a:spcPct val="100000"/>
              </a:lnSpc>
              <a:spcBef>
                <a:spcPts val="0"/>
              </a:spcBef>
              <a:spcAft>
                <a:spcPts val="0"/>
              </a:spcAft>
              <a:buNone/>
            </a:pPr>
            <a:r>
              <a:rPr lang="es" sz="2200">
                <a:solidFill>
                  <a:schemeClr val="lt1"/>
                </a:solidFill>
              </a:rPr>
              <a:t>- Apuesta Impar: Apostar exclusivamente a los impares.</a:t>
            </a:r>
            <a:endParaRPr sz="2200">
              <a:solidFill>
                <a:schemeClr val="lt1"/>
              </a:solidFill>
            </a:endParaRPr>
          </a:p>
          <a:p>
            <a:pPr indent="0" lvl="0" marL="0" rtl="0" algn="l">
              <a:spcBef>
                <a:spcPts val="0"/>
              </a:spcBef>
              <a:spcAft>
                <a:spcPts val="0"/>
              </a:spcAft>
              <a:buNone/>
            </a:pPr>
            <a:r>
              <a:t/>
            </a:r>
            <a:endParaRPr sz="1400"/>
          </a:p>
        </p:txBody>
      </p:sp>
      <p:sp>
        <p:nvSpPr>
          <p:cNvPr id="69" name="Google Shape;69;p15"/>
          <p:cNvSpPr/>
          <p:nvPr/>
        </p:nvSpPr>
        <p:spPr>
          <a:xfrm>
            <a:off x="322800" y="1235575"/>
            <a:ext cx="8498400" cy="3376200"/>
          </a:xfrm>
          <a:prstGeom prst="rect">
            <a:avLst/>
          </a:prstGeom>
          <a:noFill/>
          <a:ln cap="flat" cmpd="sng" w="76200">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573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3600">
                <a:solidFill>
                  <a:schemeClr val="lt1"/>
                </a:solidFill>
              </a:rPr>
              <a:t>Premios para el ganador</a:t>
            </a:r>
            <a:endParaRPr b="1" sz="3600">
              <a:solidFill>
                <a:schemeClr val="lt1"/>
              </a:solidFill>
            </a:endParaRPr>
          </a:p>
        </p:txBody>
      </p:sp>
      <p:sp>
        <p:nvSpPr>
          <p:cNvPr id="75" name="Google Shape;75;p16"/>
          <p:cNvSpPr txBox="1"/>
          <p:nvPr>
            <p:ph idx="1" type="body"/>
          </p:nvPr>
        </p:nvSpPr>
        <p:spPr>
          <a:xfrm>
            <a:off x="311700" y="1773650"/>
            <a:ext cx="8520600" cy="383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Simple: Gana 35 veces lo apostado.</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s" sz="2200">
                <a:solidFill>
                  <a:schemeClr val="lt1"/>
                </a:solidFill>
              </a:rPr>
              <a:t>- Apuesta por Docenas: Gana 2 veces lo apostado.</a:t>
            </a:r>
            <a:endParaRPr sz="22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2200">
              <a:solidFill>
                <a:schemeClr val="lt1"/>
              </a:solidFill>
            </a:endParaRPr>
          </a:p>
          <a:p>
            <a:pPr indent="0" lvl="0" marL="0" rtl="0" algn="l">
              <a:lnSpc>
                <a:spcPct val="100000"/>
              </a:lnSpc>
              <a:spcBef>
                <a:spcPts val="0"/>
              </a:spcBef>
              <a:spcAft>
                <a:spcPts val="0"/>
              </a:spcAft>
              <a:buNone/>
            </a:pPr>
            <a:r>
              <a:rPr lang="es" sz="2200">
                <a:solidFill>
                  <a:schemeClr val="lt1"/>
                </a:solidFill>
              </a:rPr>
              <a:t>Las </a:t>
            </a:r>
            <a:r>
              <a:rPr lang="es" sz="2200">
                <a:solidFill>
                  <a:schemeClr val="lt1"/>
                </a:solidFill>
              </a:rPr>
              <a:t>demás</a:t>
            </a:r>
            <a:r>
              <a:rPr lang="es" sz="2200">
                <a:solidFill>
                  <a:schemeClr val="lt1"/>
                </a:solidFill>
              </a:rPr>
              <a:t> apuestas ganan lo equivalente a lo apostado.</a:t>
            </a:r>
            <a:endParaRPr sz="2200">
              <a:solidFill>
                <a:schemeClr val="lt1"/>
              </a:solidFill>
            </a:endParaRPr>
          </a:p>
          <a:p>
            <a:pPr indent="0" lvl="0" marL="0" rtl="0" algn="l">
              <a:lnSpc>
                <a:spcPct val="100000"/>
              </a:lnSpc>
              <a:spcBef>
                <a:spcPts val="0"/>
              </a:spcBef>
              <a:spcAft>
                <a:spcPts val="0"/>
              </a:spcAft>
              <a:buNone/>
            </a:pPr>
            <a:r>
              <a:t/>
            </a:r>
            <a:endParaRPr sz="2200">
              <a:solidFill>
                <a:schemeClr val="lt1"/>
              </a:solidFill>
            </a:endParaRPr>
          </a:p>
          <a:p>
            <a:pPr indent="0" lvl="0" marL="0" rtl="0" algn="l">
              <a:lnSpc>
                <a:spcPct val="100000"/>
              </a:lnSpc>
              <a:spcBef>
                <a:spcPts val="0"/>
              </a:spcBef>
              <a:spcAft>
                <a:spcPts val="0"/>
              </a:spcAft>
              <a:buNone/>
            </a:pPr>
            <a:r>
              <a:t/>
            </a:r>
            <a:endParaRPr sz="2200">
              <a:solidFill>
                <a:schemeClr val="lt1"/>
              </a:solidFill>
            </a:endParaRPr>
          </a:p>
          <a:p>
            <a:pPr indent="0" lvl="0" marL="0" rtl="0" algn="l">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Funcionamiento del programa</a:t>
            </a:r>
            <a:endParaRPr b="1">
              <a:solidFill>
                <a:srgbClr val="F1C232"/>
              </a:solidFill>
            </a:endParaRPr>
          </a:p>
        </p:txBody>
      </p:sp>
      <p:sp>
        <p:nvSpPr>
          <p:cNvPr id="81" name="Google Shape;81;p17"/>
          <p:cNvSpPr txBox="1"/>
          <p:nvPr>
            <p:ph idx="1" type="body"/>
          </p:nvPr>
        </p:nvSpPr>
        <p:spPr>
          <a:xfrm>
            <a:off x="465750" y="1165650"/>
            <a:ext cx="82125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solidFill>
                  <a:schemeClr val="lt1"/>
                </a:solidFill>
              </a:rPr>
              <a:t>Al compilar y dar inicio al programa nos encontramos con el Menú principal con 3 opciones principales (y una extra para salir)</a:t>
            </a:r>
            <a:endParaRPr>
              <a:solidFill>
                <a:schemeClr val="lt1"/>
              </a:solidFill>
            </a:endParaRPr>
          </a:p>
        </p:txBody>
      </p:sp>
      <p:pic>
        <p:nvPicPr>
          <p:cNvPr id="82" name="Google Shape;82;p17"/>
          <p:cNvPicPr preferRelativeResize="0"/>
          <p:nvPr/>
        </p:nvPicPr>
        <p:blipFill>
          <a:blip r:embed="rId4">
            <a:alphaModFix/>
          </a:blip>
          <a:stretch>
            <a:fillRect/>
          </a:stretch>
        </p:blipFill>
        <p:spPr>
          <a:xfrm>
            <a:off x="2095391" y="2206475"/>
            <a:ext cx="4953225" cy="225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Opción Jugar</a:t>
            </a:r>
            <a:endParaRPr b="1">
              <a:solidFill>
                <a:srgbClr val="F1C232"/>
              </a:solidFill>
            </a:endParaRPr>
          </a:p>
        </p:txBody>
      </p:sp>
      <p:sp>
        <p:nvSpPr>
          <p:cNvPr id="88" name="Google Shape;88;p18"/>
          <p:cNvSpPr txBox="1"/>
          <p:nvPr>
            <p:ph idx="1" type="body"/>
          </p:nvPr>
        </p:nvSpPr>
        <p:spPr>
          <a:xfrm>
            <a:off x="311850" y="7539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solidFill>
                  <a:schemeClr val="lt1"/>
                </a:solidFill>
              </a:rPr>
              <a:t>Al seleccionar la primer opción (1.Jugar) nos llevará a la pantalla de juego, donde podremos ver el tablero y tendremos que elegir entre una de las dificultades</a:t>
            </a:r>
            <a:endParaRPr>
              <a:solidFill>
                <a:schemeClr val="lt1"/>
              </a:solidFill>
            </a:endParaRPr>
          </a:p>
        </p:txBody>
      </p:sp>
      <p:pic>
        <p:nvPicPr>
          <p:cNvPr id="89" name="Google Shape;89;p18"/>
          <p:cNvPicPr preferRelativeResize="0"/>
          <p:nvPr/>
        </p:nvPicPr>
        <p:blipFill>
          <a:blip r:embed="rId4">
            <a:alphaModFix/>
          </a:blip>
          <a:stretch>
            <a:fillRect/>
          </a:stretch>
        </p:blipFill>
        <p:spPr>
          <a:xfrm>
            <a:off x="2505075" y="1547538"/>
            <a:ext cx="3981450" cy="340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    Luego de elegir una dificultad...</a:t>
            </a:r>
            <a:endParaRPr b="1">
              <a:solidFill>
                <a:srgbClr val="F1C232"/>
              </a:solidFill>
            </a:endParaRPr>
          </a:p>
        </p:txBody>
      </p:sp>
      <p:sp>
        <p:nvSpPr>
          <p:cNvPr id="95" name="Google Shape;95;p19"/>
          <p:cNvSpPr txBox="1"/>
          <p:nvPr>
            <p:ph idx="1" type="body"/>
          </p:nvPr>
        </p:nvSpPr>
        <p:spPr>
          <a:xfrm>
            <a:off x="2169463" y="753950"/>
            <a:ext cx="48054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solidFill>
                  <a:schemeClr val="lt1"/>
                </a:solidFill>
              </a:rPr>
              <a:t>Nos pedirá que hagamos una apuesta, la cual se ingresa por teclado</a:t>
            </a:r>
            <a:endParaRPr>
              <a:solidFill>
                <a:schemeClr val="lt1"/>
              </a:solidFill>
            </a:endParaRPr>
          </a:p>
        </p:txBody>
      </p:sp>
      <p:pic>
        <p:nvPicPr>
          <p:cNvPr id="96" name="Google Shape;96;p19"/>
          <p:cNvPicPr preferRelativeResize="0"/>
          <p:nvPr/>
        </p:nvPicPr>
        <p:blipFill>
          <a:blip r:embed="rId4">
            <a:alphaModFix/>
          </a:blip>
          <a:stretch>
            <a:fillRect/>
          </a:stretch>
        </p:blipFill>
        <p:spPr>
          <a:xfrm>
            <a:off x="1978163" y="1492225"/>
            <a:ext cx="5188025" cy="3545775"/>
          </a:xfrm>
          <a:prstGeom prst="rect">
            <a:avLst/>
          </a:prstGeom>
          <a:noFill/>
          <a:ln>
            <a:noFill/>
          </a:ln>
        </p:spPr>
      </p:pic>
      <p:pic>
        <p:nvPicPr>
          <p:cNvPr id="97" name="Google Shape;97;p19"/>
          <p:cNvPicPr preferRelativeResize="0"/>
          <p:nvPr/>
        </p:nvPicPr>
        <p:blipFill>
          <a:blip r:embed="rId5">
            <a:alphaModFix/>
          </a:blip>
          <a:stretch>
            <a:fillRect/>
          </a:stretch>
        </p:blipFill>
        <p:spPr>
          <a:xfrm>
            <a:off x="116525" y="3101500"/>
            <a:ext cx="1673364" cy="1711612"/>
          </a:xfrm>
          <a:prstGeom prst="rect">
            <a:avLst/>
          </a:prstGeom>
          <a:noFill/>
          <a:ln>
            <a:noFill/>
          </a:ln>
        </p:spPr>
      </p:pic>
      <p:sp>
        <p:nvSpPr>
          <p:cNvPr id="98" name="Google Shape;98;p19"/>
          <p:cNvSpPr txBox="1"/>
          <p:nvPr/>
        </p:nvSpPr>
        <p:spPr>
          <a:xfrm rot="-290127">
            <a:off x="257442" y="3716292"/>
            <a:ext cx="1391553" cy="48200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latin typeface="Amatic SC"/>
                <a:ea typeface="Amatic SC"/>
                <a:cs typeface="Amatic SC"/>
                <a:sym typeface="Amatic SC"/>
              </a:rPr>
              <a:t>Tendremos la opción de volver a jugar al final de cada mano</a:t>
            </a:r>
            <a:endParaRPr sz="1500">
              <a:latin typeface="Amatic SC"/>
              <a:ea typeface="Amatic SC"/>
              <a:cs typeface="Amatic SC"/>
              <a:sym typeface="Amatic SC"/>
            </a:endParaRPr>
          </a:p>
        </p:txBody>
      </p:sp>
      <p:sp>
        <p:nvSpPr>
          <p:cNvPr id="99" name="Google Shape;99;p19"/>
          <p:cNvSpPr txBox="1"/>
          <p:nvPr/>
        </p:nvSpPr>
        <p:spPr>
          <a:xfrm rot="-213677">
            <a:off x="700843" y="3351746"/>
            <a:ext cx="569901" cy="48183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Amatic SC"/>
                <a:ea typeface="Amatic SC"/>
                <a:cs typeface="Amatic SC"/>
                <a:sym typeface="Amatic SC"/>
              </a:rPr>
              <a:t>NOTA</a:t>
            </a:r>
            <a:endParaRPr sz="1800">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Elegiremos</a:t>
            </a:r>
            <a:r>
              <a:rPr b="1" lang="es">
                <a:solidFill>
                  <a:srgbClr val="F1C232"/>
                </a:solidFill>
              </a:rPr>
              <a:t> el tipo de apuesta</a:t>
            </a:r>
            <a:endParaRPr b="1">
              <a:solidFill>
                <a:srgbClr val="F1C232"/>
              </a:solidFill>
            </a:endParaRPr>
          </a:p>
        </p:txBody>
      </p:sp>
      <p:pic>
        <p:nvPicPr>
          <p:cNvPr id="105" name="Google Shape;105;p20"/>
          <p:cNvPicPr preferRelativeResize="0"/>
          <p:nvPr/>
        </p:nvPicPr>
        <p:blipFill>
          <a:blip r:embed="rId4">
            <a:alphaModFix/>
          </a:blip>
          <a:stretch>
            <a:fillRect/>
          </a:stretch>
        </p:blipFill>
        <p:spPr>
          <a:xfrm>
            <a:off x="3106832" y="892025"/>
            <a:ext cx="2930350" cy="4120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347575" y="181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1C232"/>
                </a:solidFill>
              </a:rPr>
              <a:t>Nos muestra una animación de la ruleta</a:t>
            </a:r>
            <a:endParaRPr b="1">
              <a:solidFill>
                <a:srgbClr val="F1C232"/>
              </a:solidFill>
            </a:endParaRPr>
          </a:p>
        </p:txBody>
      </p:sp>
      <p:sp>
        <p:nvSpPr>
          <p:cNvPr id="111" name="Google Shape;111;p21"/>
          <p:cNvSpPr txBox="1"/>
          <p:nvPr/>
        </p:nvSpPr>
        <p:spPr>
          <a:xfrm>
            <a:off x="2628025" y="753950"/>
            <a:ext cx="4131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CE5CD"/>
                </a:solidFill>
              </a:rPr>
              <a:t>(Solo se aprecia en la ejecución del programa)</a:t>
            </a:r>
            <a:endParaRPr>
              <a:solidFill>
                <a:srgbClr val="FCE5CD"/>
              </a:solidFill>
            </a:endParaRPr>
          </a:p>
        </p:txBody>
      </p:sp>
      <p:pic>
        <p:nvPicPr>
          <p:cNvPr id="112" name="Google Shape;112;p21"/>
          <p:cNvPicPr preferRelativeResize="0"/>
          <p:nvPr/>
        </p:nvPicPr>
        <p:blipFill>
          <a:blip r:embed="rId4">
            <a:alphaModFix/>
          </a:blip>
          <a:stretch>
            <a:fillRect/>
          </a:stretch>
        </p:blipFill>
        <p:spPr>
          <a:xfrm>
            <a:off x="2866875" y="1166075"/>
            <a:ext cx="3410250" cy="370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