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07C-B272-41F8-8D3E-65299CA75309}" type="datetimeFigureOut">
              <a:rPr lang="es-AR" smtClean="0"/>
              <a:t>14/4/25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37C8-13BC-4116-B983-9E8478E233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9307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07C-B272-41F8-8D3E-65299CA75309}" type="datetimeFigureOut">
              <a:rPr lang="es-AR" smtClean="0"/>
              <a:t>14/4/25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37C8-13BC-4116-B983-9E8478E233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8096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07C-B272-41F8-8D3E-65299CA75309}" type="datetimeFigureOut">
              <a:rPr lang="es-AR" smtClean="0"/>
              <a:t>14/4/25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37C8-13BC-4116-B983-9E8478E233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325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07C-B272-41F8-8D3E-65299CA75309}" type="datetimeFigureOut">
              <a:rPr lang="es-AR" smtClean="0"/>
              <a:t>14/4/25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37C8-13BC-4116-B983-9E8478E233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6536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07C-B272-41F8-8D3E-65299CA75309}" type="datetimeFigureOut">
              <a:rPr lang="es-AR" smtClean="0"/>
              <a:t>14/4/25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37C8-13BC-4116-B983-9E8478E233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762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07C-B272-41F8-8D3E-65299CA75309}" type="datetimeFigureOut">
              <a:rPr lang="es-AR" smtClean="0"/>
              <a:t>14/4/25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37C8-13BC-4116-B983-9E8478E233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334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07C-B272-41F8-8D3E-65299CA75309}" type="datetimeFigureOut">
              <a:rPr lang="es-AR" smtClean="0"/>
              <a:t>14/4/25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37C8-13BC-4116-B983-9E8478E233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87236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07C-B272-41F8-8D3E-65299CA75309}" type="datetimeFigureOut">
              <a:rPr lang="es-AR" smtClean="0"/>
              <a:t>14/4/25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37C8-13BC-4116-B983-9E8478E233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8691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07C-B272-41F8-8D3E-65299CA75309}" type="datetimeFigureOut">
              <a:rPr lang="es-AR" smtClean="0"/>
              <a:t>14/4/25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37C8-13BC-4116-B983-9E8478E233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074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07C-B272-41F8-8D3E-65299CA75309}" type="datetimeFigureOut">
              <a:rPr lang="es-AR" smtClean="0"/>
              <a:t>14/4/25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37C8-13BC-4116-B983-9E8478E233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1733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7C07C-B272-41F8-8D3E-65299CA75309}" type="datetimeFigureOut">
              <a:rPr lang="es-AR" smtClean="0"/>
              <a:t>14/4/25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637C8-13BC-4116-B983-9E8478E233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1317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7C07C-B272-41F8-8D3E-65299CA75309}" type="datetimeFigureOut">
              <a:rPr lang="es-AR" smtClean="0"/>
              <a:t>14/4/25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637C8-13BC-4116-B983-9E8478E2337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079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640846" y="285750"/>
            <a:ext cx="49888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AR" sz="2400" b="1" dirty="0" smtClean="0"/>
              <a:t>DEFINICIONES EN SISTEMAS LINEALES</a:t>
            </a:r>
          </a:p>
          <a:p>
            <a:pPr algn="ctr"/>
            <a:r>
              <a:rPr lang="es-AR" sz="2400" b="1" dirty="0" smtClean="0"/>
              <a:t>MATRICES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990599" y="1014710"/>
            <a:ext cx="10810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El </a:t>
            </a:r>
            <a:r>
              <a:rPr lang="es-ES" b="1" dirty="0" smtClean="0"/>
              <a:t>número de condición</a:t>
            </a:r>
            <a:r>
              <a:rPr lang="es-ES" dirty="0" smtClean="0"/>
              <a:t> κ(A) mide </a:t>
            </a:r>
            <a:r>
              <a:rPr lang="es-ES" b="1" dirty="0" smtClean="0"/>
              <a:t>cuán sensible es la solución de un sistema lineal </a:t>
            </a:r>
            <a:r>
              <a:rPr lang="es-ES" b="1" dirty="0" err="1" smtClean="0"/>
              <a:t>Ax</a:t>
            </a:r>
            <a:r>
              <a:rPr lang="es-ES" b="1" dirty="0" smtClean="0"/>
              <a:t>=b</a:t>
            </a:r>
            <a:r>
              <a:rPr lang="es-ES" dirty="0" smtClean="0"/>
              <a:t> ante pequeños cambios en el vector lado derecho “b” o en la matriz A del sistema.</a:t>
            </a:r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636" y="1699915"/>
            <a:ext cx="3454127" cy="697468"/>
          </a:xfrm>
          <a:prstGeom prst="rect">
            <a:avLst/>
          </a:prstGeom>
        </p:spPr>
      </p:pic>
      <p:sp>
        <p:nvSpPr>
          <p:cNvPr id="8" name="Rectángulo 7"/>
          <p:cNvSpPr/>
          <p:nvPr/>
        </p:nvSpPr>
        <p:spPr>
          <a:xfrm>
            <a:off x="990599" y="2529959"/>
            <a:ext cx="72212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smtClean="0"/>
              <a:t>Para la </a:t>
            </a:r>
            <a:r>
              <a:rPr lang="es-ES" sz="2000" b="1" dirty="0" smtClean="0"/>
              <a:t>norma 2</a:t>
            </a:r>
            <a:r>
              <a:rPr lang="es-ES" dirty="0" smtClean="0"/>
              <a:t>, está relacionado con los valores singulares o autovalores:</a:t>
            </a:r>
            <a:endParaRPr lang="es-AR" dirty="0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945" y="3062645"/>
            <a:ext cx="2550187" cy="976357"/>
          </a:xfrm>
          <a:prstGeom prst="rect">
            <a:avLst/>
          </a:prstGeom>
        </p:spPr>
      </p:pic>
      <p:sp>
        <p:nvSpPr>
          <p:cNvPr id="10" name="Rectángulo 9"/>
          <p:cNvSpPr/>
          <p:nvPr/>
        </p:nvSpPr>
        <p:spPr>
          <a:xfrm>
            <a:off x="990598" y="4044836"/>
            <a:ext cx="106108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/>
              <a:t>Interpretación física:</a:t>
            </a:r>
            <a:r>
              <a:rPr lang="es-ES" dirty="0" smtClean="0"/>
              <a:t> Si κ(A) es grande, el sistema es </a:t>
            </a:r>
            <a:r>
              <a:rPr lang="es-ES" b="1" dirty="0" smtClean="0"/>
              <a:t>mal condicionado</a:t>
            </a:r>
            <a:r>
              <a:rPr lang="es-ES" dirty="0" smtClean="0"/>
              <a:t>: un pequeño error (como redondeo o perturbación) en los datos produce un gran error en la solución. En problemas físicos, puede significar que el sistema es inestable o que está mal formulado (ejemplo: geometría muy estirada en FEM, condiciones de contorno no establecidas adecuadamente con respecto a la realidad.).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53104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689461" y="364311"/>
            <a:ext cx="87346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1" dirty="0" smtClean="0"/>
              <a:t>¿Por qué el número de condición con norma 2 se define como cociente de autovalores?</a:t>
            </a:r>
          </a:p>
          <a:p>
            <a:pPr algn="just"/>
            <a:r>
              <a:rPr lang="es-ES" dirty="0" smtClean="0"/>
              <a:t>Para la </a:t>
            </a:r>
            <a:r>
              <a:rPr lang="es-ES" b="1" dirty="0" smtClean="0"/>
              <a:t>norma 2</a:t>
            </a:r>
            <a:r>
              <a:rPr lang="es-ES" dirty="0" smtClean="0"/>
              <a:t>, que está basada en el producto escalar, la norma de una matriz A es: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262" y="1205510"/>
            <a:ext cx="7673093" cy="19640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ángulo 5"/>
              <p:cNvSpPr/>
              <p:nvPr/>
            </p:nvSpPr>
            <p:spPr>
              <a:xfrm>
                <a:off x="1689460" y="3387022"/>
                <a:ext cx="9370425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b="1" dirty="0" smtClean="0"/>
                  <a:t>¿Qué son los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s-A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s-ES" b="1" dirty="0" smtClean="0"/>
                  <a:t>?</a:t>
                </a:r>
                <a:r>
                  <a:rPr lang="es-ES" dirty="0" smtClean="0"/>
                  <a:t/>
                </a:r>
                <a:br>
                  <a:rPr lang="es-ES" dirty="0" smtClean="0"/>
                </a:br>
                <a:r>
                  <a:rPr lang="es-ES" dirty="0" smtClean="0"/>
                  <a:t>Son los </a:t>
                </a:r>
                <a:r>
                  <a:rPr lang="es-ES" b="1" dirty="0" smtClean="0"/>
                  <a:t>valores singulares</a:t>
                </a:r>
                <a:r>
                  <a:rPr lang="es-ES" dirty="0" smtClean="0"/>
                  <a:t> (autovalores) de la matriz A, que son la raíz cuadrada de los autovalores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s-AR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ES" dirty="0" smtClean="0"/>
                  <a:t>. Cuando A es simétrica y definida positiva, los valores singulares coinciden con los </a:t>
                </a:r>
                <a:r>
                  <a:rPr lang="es-ES" b="1" dirty="0" smtClean="0"/>
                  <a:t>valores absolutos de los autovalores</a:t>
                </a:r>
                <a:r>
                  <a:rPr lang="es-ES" dirty="0" smtClean="0"/>
                  <a:t>.</a:t>
                </a:r>
                <a:endParaRPr lang="es-AR" dirty="0"/>
              </a:p>
            </p:txBody>
          </p:sp>
        </mc:Choice>
        <mc:Fallback>
          <p:sp>
            <p:nvSpPr>
              <p:cNvPr id="6" name="Rectá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460" y="3387022"/>
                <a:ext cx="9370425" cy="1200329"/>
              </a:xfrm>
              <a:prstGeom prst="rect">
                <a:avLst/>
              </a:prstGeom>
              <a:blipFill>
                <a:blip r:embed="rId3"/>
                <a:stretch>
                  <a:fillRect l="-520" t="-3046" r="-195" b="-710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ángulo 6"/>
          <p:cNvSpPr/>
          <p:nvPr/>
        </p:nvSpPr>
        <p:spPr>
          <a:xfrm>
            <a:off x="1689459" y="4804844"/>
            <a:ext cx="99451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smtClean="0"/>
              <a:t>¿Se puede usar otra norma?</a:t>
            </a:r>
          </a:p>
          <a:p>
            <a:r>
              <a:rPr lang="es-ES" b="1" dirty="0" smtClean="0"/>
              <a:t>Si se puede usar. </a:t>
            </a:r>
            <a:r>
              <a:rPr lang="es-ES" dirty="0" smtClean="0"/>
              <a:t>El número de condición se puede definir con </a:t>
            </a:r>
            <a:r>
              <a:rPr lang="es-ES" b="1" dirty="0" smtClean="0"/>
              <a:t>cualquier norma submultiplicativa</a:t>
            </a:r>
            <a:r>
              <a:rPr lang="es-ES" dirty="0" smtClean="0"/>
              <a:t>:</a:t>
            </a:r>
            <a:endParaRPr lang="es-ES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6111" y="5664096"/>
            <a:ext cx="3117122" cy="6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1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497873" y="290122"/>
            <a:ext cx="973618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Por ejemplo:</a:t>
            </a:r>
          </a:p>
          <a:p>
            <a:endParaRPr lang="es-E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Norma ∞: usa el máximo de la suma de valores absolutos por fila.</a:t>
            </a:r>
          </a:p>
          <a:p>
            <a:endParaRPr lang="es-E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 smtClean="0"/>
              <a:t>Norma 1: usa el máximo por columna.</a:t>
            </a:r>
          </a:p>
          <a:p>
            <a:endParaRPr lang="es-ES" dirty="0" smtClean="0"/>
          </a:p>
          <a:p>
            <a:r>
              <a:rPr lang="es-ES" dirty="0" smtClean="0"/>
              <a:t>Pero </a:t>
            </a:r>
            <a:r>
              <a:rPr lang="es-ES" b="1" dirty="0" smtClean="0"/>
              <a:t>solo con la norma 2</a:t>
            </a:r>
            <a:r>
              <a:rPr lang="es-ES" dirty="0" smtClean="0"/>
              <a:t> el número de condición tiene esta interpretación </a:t>
            </a:r>
            <a:r>
              <a:rPr lang="es-ES" b="1" dirty="0" smtClean="0"/>
              <a:t>geométrica clara</a:t>
            </a:r>
            <a:r>
              <a:rPr lang="es-ES" dirty="0" smtClean="0"/>
              <a:t> como cociente de valores singulares. Con otras normas, </a:t>
            </a:r>
            <a:r>
              <a:rPr lang="es-ES" b="1" dirty="0" smtClean="0"/>
              <a:t>no se relaciona directamente con autovalores o singular values</a:t>
            </a:r>
            <a:r>
              <a:rPr lang="es-ES" dirty="0" smtClean="0"/>
              <a:t>, y puede ser más difícil de interpretar visualmente.</a:t>
            </a:r>
            <a:endParaRPr lang="es-ES" dirty="0"/>
          </a:p>
        </p:txBody>
      </p:sp>
      <p:sp>
        <p:nvSpPr>
          <p:cNvPr id="4" name="Rectángulo 3"/>
          <p:cNvSpPr/>
          <p:nvPr/>
        </p:nvSpPr>
        <p:spPr>
          <a:xfrm>
            <a:off x="1497873" y="2875445"/>
            <a:ext cx="9274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En la matriz bien condicionada, una pequeña perturbación en </a:t>
            </a:r>
            <a:r>
              <a:rPr lang="es-ES" b="1" dirty="0" smtClean="0"/>
              <a:t>𝑏 </a:t>
            </a:r>
            <a:r>
              <a:rPr lang="es-ES" dirty="0" smtClean="0"/>
              <a:t>produce poco cambio en </a:t>
            </a:r>
            <a:r>
              <a:rPr lang="es-ES" b="1" dirty="0" smtClean="0"/>
              <a:t>𝑥</a:t>
            </a:r>
            <a:r>
              <a:rPr lang="es-ES" dirty="0" smtClean="0"/>
              <a:t>. En la matriz mal condicionada, un pequeño cambio en </a:t>
            </a:r>
            <a:r>
              <a:rPr lang="es-ES" b="1" dirty="0" smtClean="0"/>
              <a:t>𝑏</a:t>
            </a:r>
            <a:r>
              <a:rPr lang="es-ES" dirty="0" smtClean="0"/>
              <a:t> genera un gran cambio en la solución.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011" y="3600883"/>
            <a:ext cx="5364479" cy="3085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14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743200" y="25813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s-ES" b="1" dirty="0" smtClean="0"/>
              <a:t>Radio espectral de una matriz A</a:t>
            </a:r>
          </a:p>
          <a:p>
            <a:pPr algn="ctr"/>
            <a:r>
              <a:rPr lang="es-ES" dirty="0" smtClean="0"/>
              <a:t>Es el </a:t>
            </a:r>
            <a:r>
              <a:rPr lang="es-ES" b="1" dirty="0" smtClean="0"/>
              <a:t>máximo valor absoluto de los autovalores</a:t>
            </a:r>
            <a:r>
              <a:rPr lang="es-ES" dirty="0" smtClean="0"/>
              <a:t> de A: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952" y="900483"/>
            <a:ext cx="2404494" cy="67494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ángulo 3"/>
              <p:cNvSpPr/>
              <p:nvPr/>
            </p:nvSpPr>
            <p:spPr>
              <a:xfrm>
                <a:off x="2243262" y="1608352"/>
                <a:ext cx="8621485" cy="946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b="1" dirty="0" smtClean="0"/>
                  <a:t>Interpretación física:</a:t>
                </a:r>
                <a:r>
                  <a:rPr lang="es-ES" dirty="0" smtClean="0"/>
                  <a:t> Representa cuánto "influye" una transformación lineal sobre un vector en el tiempo o en el espacio. Si estás resolviendo un problema iterativo, por ejemplo: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s-A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s-AR" dirty="0"/>
              </a:p>
            </p:txBody>
          </p:sp>
        </mc:Choice>
        <mc:Fallback>
          <p:sp>
            <p:nvSpPr>
              <p:cNvPr id="4" name="Rectá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262" y="1608352"/>
                <a:ext cx="8621485" cy="946991"/>
              </a:xfrm>
              <a:prstGeom prst="rect">
                <a:avLst/>
              </a:prstGeom>
              <a:blipFill>
                <a:blip r:embed="rId3"/>
                <a:stretch>
                  <a:fillRect l="-636" t="-3871" b="-774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7215" y="2588266"/>
            <a:ext cx="5827967" cy="100317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243262" y="37573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b="1" dirty="0" smtClean="0"/>
              <a:t>Matriz convergente</a:t>
            </a:r>
          </a:p>
          <a:p>
            <a:r>
              <a:rPr lang="es-AR" dirty="0" smtClean="0"/>
              <a:t>Una matriz A se dice </a:t>
            </a:r>
            <a:r>
              <a:rPr lang="es-AR" b="1" dirty="0" smtClean="0"/>
              <a:t>convergente</a:t>
            </a:r>
            <a:r>
              <a:rPr lang="es-AR" dirty="0" smtClean="0"/>
              <a:t> si:</a:t>
            </a:r>
            <a:endParaRPr lang="es-AR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5140" y="4605591"/>
            <a:ext cx="5183488" cy="14100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ángulo 7"/>
              <p:cNvSpPr/>
              <p:nvPr/>
            </p:nvSpPr>
            <p:spPr>
              <a:xfrm>
                <a:off x="1968136" y="5757366"/>
                <a:ext cx="935300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s-ES" b="1" dirty="0" smtClean="0"/>
                  <a:t>Interpretación física: </a:t>
                </a:r>
              </a:p>
              <a:p>
                <a:r>
                  <a:rPr lang="es-ES" dirty="0" smtClean="0"/>
                  <a:t>En métodos iterativos como Jacobi o Gauss-</a:t>
                </a:r>
                <a:r>
                  <a:rPr lang="es-ES" dirty="0" err="1" smtClean="0"/>
                  <a:t>Seidel</a:t>
                </a:r>
                <a:r>
                  <a:rPr lang="es-ES" dirty="0" smtClean="0"/>
                  <a:t>, la </a:t>
                </a:r>
                <a:r>
                  <a:rPr lang="es-ES" b="1" dirty="0" smtClean="0"/>
                  <a:t>matriz de iteración </a:t>
                </a:r>
                <a:r>
                  <a:rPr lang="es-ES" dirty="0" smtClean="0"/>
                  <a:t>(por ejemplo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s-ES" dirty="0" smtClean="0"/>
                  <a:t>N) debe ser convergente para garantizar que el método nos acerque a la solución. </a:t>
                </a:r>
              </a:p>
              <a:p>
                <a:endParaRPr lang="es-ES" dirty="0"/>
              </a:p>
            </p:txBody>
          </p:sp>
        </mc:Choice>
        <mc:Fallback>
          <p:sp>
            <p:nvSpPr>
              <p:cNvPr id="8" name="Rectángulo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136" y="5757366"/>
                <a:ext cx="9353006" cy="1200329"/>
              </a:xfrm>
              <a:prstGeom prst="rect">
                <a:avLst/>
              </a:prstGeom>
              <a:blipFill>
                <a:blip r:embed="rId6"/>
                <a:stretch>
                  <a:fillRect l="-587" t="-253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7597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1942010" y="519895"/>
            <a:ext cx="8368937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 smtClean="0"/>
              <a:t>RESUMEN:</a:t>
            </a:r>
            <a:endParaRPr lang="es-ES" sz="2400" b="1" dirty="0"/>
          </a:p>
          <a:p>
            <a:r>
              <a:rPr lang="es-ES" dirty="0" smtClean="0"/>
              <a:t>Explicación física general:</a:t>
            </a:r>
          </a:p>
          <a:p>
            <a:endParaRPr lang="es-ES" dirty="0" smtClean="0"/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En muchos sistemas físicos (flujo de calor, estructuras, etc.), el uso de matrices surge al discretizar ecuaciones diferenciales.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Un número de condición alto puede indicar que la malla o el modelo es inestable (una pequeña perturbación se amplifica).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El radio espectral controla si los errores del método numérico se atenúan o amplifican con cada iteración.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 smtClean="0"/>
              <a:t>Una matriz convergente asegura que si repetimos el proceso (iteración), el sistema se estabiliza y obtenemos la solución buscada.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46246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66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3831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842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63622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559</Words>
  <Application>Microsoft Office PowerPoint</Application>
  <PresentationFormat>Panorámica</PresentationFormat>
  <Paragraphs>32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5</cp:revision>
  <dcterms:created xsi:type="dcterms:W3CDTF">2025-04-14T15:06:58Z</dcterms:created>
  <dcterms:modified xsi:type="dcterms:W3CDTF">2025-04-14T15:43:00Z</dcterms:modified>
</cp:coreProperties>
</file>