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2f08b6dc5_0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2f08b6dc5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587dd86f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587dd86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87dd86f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587dd86f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587dd86f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587dd86f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5ee3802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5ee3802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587dd86f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587dd86f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587dd86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587dd86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5ee3802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5ee3802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2f09fcbbe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2f09fcbbe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C5B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1050" y="126338"/>
            <a:ext cx="8781900" cy="48909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92000" y="2449013"/>
            <a:ext cx="5760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3855150" y="1380206"/>
            <a:ext cx="1433700" cy="716700"/>
          </a:xfrm>
          <a:prstGeom prst="wedgeRectCallout">
            <a:avLst>
              <a:gd fmla="val 8366" name="adj1"/>
              <a:gd fmla="val 80819" name="adj2"/>
            </a:avLst>
          </a:prstGeom>
          <a:noFill/>
          <a:ln cap="flat" cmpd="sng" w="114300">
            <a:solidFill>
              <a:srgbClr val="F0576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181050" y="126338"/>
            <a:ext cx="8781900" cy="489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ink">
  <p:cSld name="BLANK_1">
    <p:bg>
      <p:bgPr>
        <a:solidFill>
          <a:srgbClr val="FD8E8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181050" y="126338"/>
            <a:ext cx="8781900" cy="48909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eal">
  <p:cSld name="BLANK_1_1">
    <p:bg>
      <p:bgPr>
        <a:solidFill>
          <a:srgbClr val="6CF3CE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181050" y="126338"/>
            <a:ext cx="8781900" cy="48909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_1_1">
    <p:bg>
      <p:bgPr>
        <a:solidFill>
          <a:srgbClr val="00C5B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181050" y="126338"/>
            <a:ext cx="8781900" cy="48909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87" name="Google Shape;87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teal">
  <p:cSld name="TITLE_1">
    <p:bg>
      <p:bgPr>
        <a:solidFill>
          <a:srgbClr val="6CF3CE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81050" y="126338"/>
            <a:ext cx="8781900" cy="48909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65225" y="1513519"/>
            <a:ext cx="4927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54252" y="2941706"/>
            <a:ext cx="3815400" cy="745500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1139933" y="2730544"/>
            <a:ext cx="274800" cy="206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pink">
  <p:cSld name="TITLE_1_2">
    <p:bg>
      <p:bgPr>
        <a:solidFill>
          <a:srgbClr val="FD8E8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81050" y="126338"/>
            <a:ext cx="8781900" cy="48909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ctrTitle"/>
          </p:nvPr>
        </p:nvSpPr>
        <p:spPr>
          <a:xfrm>
            <a:off x="665225" y="1513519"/>
            <a:ext cx="4927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854252" y="2941706"/>
            <a:ext cx="3815400" cy="745500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1139933" y="2730544"/>
            <a:ext cx="274800" cy="206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05768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81050" y="126338"/>
            <a:ext cx="8781900" cy="489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3855150" y="1094456"/>
            <a:ext cx="1433700" cy="716700"/>
          </a:xfrm>
          <a:prstGeom prst="wedgeRectCallout">
            <a:avLst>
              <a:gd fmla="val 8366" name="adj1"/>
              <a:gd fmla="val 80819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10450" y="2092744"/>
            <a:ext cx="75231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■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3593400" y="1124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  <a:endParaRPr b="1" sz="6000">
              <a:solidFill>
                <a:srgbClr val="00C5B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81050" y="998963"/>
            <a:ext cx="8781900" cy="40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6"/>
          <p:cNvGrpSpPr/>
          <p:nvPr/>
        </p:nvGrpSpPr>
        <p:grpSpPr>
          <a:xfrm>
            <a:off x="180850" y="126338"/>
            <a:ext cx="8781900" cy="972497"/>
            <a:chOff x="180850" y="168450"/>
            <a:chExt cx="8781900" cy="1296663"/>
          </a:xfrm>
        </p:grpSpPr>
        <p:sp>
          <p:nvSpPr>
            <p:cNvPr id="35" name="Google Shape;35;p6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6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6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53150" y="1200150"/>
            <a:ext cx="7637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>
              <a:spcBef>
                <a:spcPts val="600"/>
              </a:spcBef>
              <a:spcAft>
                <a:spcPts val="0"/>
              </a:spcAft>
              <a:buSzPts val="3200"/>
              <a:buChar char="■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81050" y="998963"/>
            <a:ext cx="8781900" cy="40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7"/>
          <p:cNvGrpSpPr/>
          <p:nvPr/>
        </p:nvGrpSpPr>
        <p:grpSpPr>
          <a:xfrm>
            <a:off x="180850" y="126338"/>
            <a:ext cx="8781900" cy="972497"/>
            <a:chOff x="180850" y="168450"/>
            <a:chExt cx="8781900" cy="1296663"/>
          </a:xfrm>
        </p:grpSpPr>
        <p:sp>
          <p:nvSpPr>
            <p:cNvPr id="44" name="Google Shape;44;p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200150"/>
            <a:ext cx="39945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692274" y="1200150"/>
            <a:ext cx="39945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81050" y="998963"/>
            <a:ext cx="8781900" cy="401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8"/>
          <p:cNvGrpSpPr/>
          <p:nvPr/>
        </p:nvGrpSpPr>
        <p:grpSpPr>
          <a:xfrm>
            <a:off x="180850" y="126338"/>
            <a:ext cx="8781900" cy="972497"/>
            <a:chOff x="180850" y="168450"/>
            <a:chExt cx="8781900" cy="1296663"/>
          </a:xfrm>
        </p:grpSpPr>
        <p:sp>
          <p:nvSpPr>
            <p:cNvPr id="54" name="Google Shape;54;p8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489284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3256050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6022816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9"/>
          <p:cNvGrpSpPr/>
          <p:nvPr/>
        </p:nvGrpSpPr>
        <p:grpSpPr>
          <a:xfrm>
            <a:off x="180850" y="126338"/>
            <a:ext cx="8781900" cy="972497"/>
            <a:chOff x="180850" y="168450"/>
            <a:chExt cx="8781900" cy="1296663"/>
          </a:xfrm>
        </p:grpSpPr>
        <p:sp>
          <p:nvSpPr>
            <p:cNvPr id="64" name="Google Shape;64;p9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181050" y="126338"/>
            <a:ext cx="8781900" cy="489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70050" y="4536975"/>
            <a:ext cx="8403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b="1" sz="1400"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0050" y="205988"/>
            <a:ext cx="738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80050" y="1200157"/>
            <a:ext cx="7383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671258" y="17067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Bayesian Neural Networks and a Language Model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671250" y="40296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Por: Pablo Groisman y Teo Gutter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988" y="2627700"/>
            <a:ext cx="6203617" cy="14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4294967295" type="title"/>
          </p:nvPr>
        </p:nvSpPr>
        <p:spPr>
          <a:xfrm>
            <a:off x="596100" y="135263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Problemas con Determinismo</a:t>
            </a:r>
            <a:endParaRPr sz="3600"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055050" y="1468150"/>
            <a:ext cx="4686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2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299550" y="1272200"/>
            <a:ext cx="71682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800"/>
              <a:buFont typeface="Source Sans Pro"/>
              <a:buChar char="●"/>
            </a:pPr>
            <a:r>
              <a:rPr lang="es" sz="2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Sensibilidad a datos escasos</a:t>
            </a:r>
            <a:endParaRPr sz="28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800"/>
              <a:buFont typeface="Source Sans Pro"/>
              <a:buChar char="●"/>
            </a:pPr>
            <a:r>
              <a:rPr lang="es" sz="2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Sobreajuste a los datos de entrenamiento</a:t>
            </a:r>
            <a:endParaRPr sz="28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800"/>
              <a:buFont typeface="Source Sans Pro"/>
              <a:buChar char="●"/>
            </a:pPr>
            <a:r>
              <a:rPr lang="es" sz="2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Falta de cuantificación de la incertidumbre</a:t>
            </a:r>
            <a:endParaRPr sz="28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4294967295" type="title"/>
          </p:nvPr>
        </p:nvSpPr>
        <p:spPr>
          <a:xfrm>
            <a:off x="596100" y="135263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Redes Neuronales Bayesianas</a:t>
            </a:r>
            <a:endParaRPr sz="3600"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055050" y="1468150"/>
            <a:ext cx="4686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2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850" y="1468150"/>
            <a:ext cx="5594375" cy="29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4294967295" type="title"/>
          </p:nvPr>
        </p:nvSpPr>
        <p:spPr>
          <a:xfrm>
            <a:off x="591600" y="75601"/>
            <a:ext cx="7960800" cy="7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Aproximación de la posterior y Funcion de Perdida</a:t>
            </a:r>
            <a:endParaRPr sz="2700"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75" y="2092838"/>
            <a:ext cx="7860200" cy="17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895425" y="2466950"/>
            <a:ext cx="79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023150" y="1118175"/>
            <a:ext cx="3727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Minimizamos</a:t>
            </a:r>
            <a:endParaRPr b="1" sz="32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533925" y="1615100"/>
            <a:ext cx="56322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title"/>
          </p:nvPr>
        </p:nvSpPr>
        <p:spPr>
          <a:xfrm>
            <a:off x="591600" y="75601"/>
            <a:ext cx="7960800" cy="7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Aproximación de la posterior y Funcion de Perdida</a:t>
            </a:r>
            <a:endParaRPr sz="2700"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270" y="2571750"/>
            <a:ext cx="6244576" cy="13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895425" y="2466950"/>
            <a:ext cx="79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525" y="2076425"/>
            <a:ext cx="5524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2346725" y="1214825"/>
            <a:ext cx="49833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 que implica maximizar</a:t>
            </a:r>
            <a:endParaRPr b="1" sz="32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4294967295" type="title"/>
          </p:nvPr>
        </p:nvSpPr>
        <p:spPr>
          <a:xfrm>
            <a:off x="596100" y="135263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Modelado de </a:t>
            </a:r>
            <a:r>
              <a:rPr lang="es" sz="3600"/>
              <a:t>Parámetros</a:t>
            </a:r>
            <a:endParaRPr sz="3600"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50" y="2318350"/>
            <a:ext cx="74771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263" y="3598050"/>
            <a:ext cx="64674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4294967295" type="title"/>
          </p:nvPr>
        </p:nvSpPr>
        <p:spPr>
          <a:xfrm>
            <a:off x="596100" y="135263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Resultados del paper</a:t>
            </a:r>
            <a:endParaRPr sz="3600"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900852" y="1945700"/>
            <a:ext cx="47157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2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42259" l="0" r="0" t="0"/>
          <a:stretch/>
        </p:blipFill>
        <p:spPr>
          <a:xfrm>
            <a:off x="115288" y="2094091"/>
            <a:ext cx="8649564" cy="137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56866"/>
          <a:stretch/>
        </p:blipFill>
        <p:spPr>
          <a:xfrm>
            <a:off x="115288" y="2503362"/>
            <a:ext cx="8649564" cy="10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32475" y="126338"/>
            <a:ext cx="79518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Y LIMITACIONES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714375" y="1516425"/>
            <a:ext cx="42237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Podemos obtener un posterior predictive mucho más real que en deterministas</a:t>
            </a:r>
            <a:endParaRPr sz="18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paper muestra que los resultados son levemente mejores a partir de buenos priors.</a:t>
            </a:r>
            <a:endParaRPr sz="18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Haciendo un solo sampleo de los parámetros para estimar la likelihood, se consigue que el costo sea comparable con el de las redes clásicas (5-10% mayor).</a:t>
            </a:r>
            <a:endParaRPr sz="18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5088350" y="1516425"/>
            <a:ext cx="36960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Asume independencia de parámetros y fija una distribución normal para ellos.</a:t>
            </a:r>
            <a:endParaRPr sz="18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</a:pPr>
            <a:r>
              <a:rPr lang="es"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costoso conseguir buenos priors (otra red).</a:t>
            </a:r>
            <a:endParaRPr sz="18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967675" y="1102900"/>
            <a:ext cx="739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767125" y="1073688"/>
            <a:ext cx="11406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PROS</a:t>
            </a:r>
            <a:endParaRPr b="1" sz="24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027650" y="1073688"/>
            <a:ext cx="2055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CONTRAS</a:t>
            </a:r>
            <a:endParaRPr b="1" sz="24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 de la presentación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740350" y="20593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Por: Pablo Groisman y Teo Gutter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