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Galada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2E7C67-3FF1-42D7-A85F-02C5DEA7FF37}">
  <a:tblStyle styleId="{C12E7C67-3FF1-42D7-A85F-02C5DEA7FF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Galad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26630bdc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26630bdc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basicamente no hacia falta todos los sintomas para poder saber que enfermedad tenes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26630bdc3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26630bdc3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15f3eeeb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15f3eeeb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26630bdc3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26630bdc3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26dc69cbe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26dc69cbe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258f35a8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258f35a8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26630bdc3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26630bdc3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4139a9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14139a9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258f35a8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258f35a8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14139a9d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14139a9d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2611533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2611533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26630bd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26630bd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26630bdc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26630bdc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10650" y="1286450"/>
            <a:ext cx="4418700" cy="69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chemeClr val="lt1"/>
                </a:solidFill>
                <a:latin typeface="Galada"/>
                <a:ea typeface="Galada"/>
                <a:cs typeface="Galada"/>
                <a:sym typeface="Galada"/>
              </a:rPr>
              <a:t>Data Science y el </a:t>
            </a:r>
            <a:endParaRPr sz="3300">
              <a:solidFill>
                <a:schemeClr val="lt1"/>
              </a:solidFill>
              <a:latin typeface="Galada"/>
              <a:ea typeface="Galada"/>
              <a:cs typeface="Galada"/>
              <a:sym typeface="Galada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33328" r="0" t="0"/>
          <a:stretch/>
        </p:blipFill>
        <p:spPr>
          <a:xfrm>
            <a:off x="5714694" y="0"/>
            <a:ext cx="342930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5714700" y="25"/>
            <a:ext cx="99300" cy="5143500"/>
          </a:xfrm>
          <a:prstGeom prst="rect">
            <a:avLst/>
          </a:prstGeom>
          <a:solidFill>
            <a:srgbClr val="FDF5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40088" y="0"/>
            <a:ext cx="174600" cy="5143500"/>
          </a:xfrm>
          <a:prstGeom prst="rect">
            <a:avLst/>
          </a:prstGeom>
          <a:solidFill>
            <a:srgbClr val="FEC2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5290924" y="25"/>
            <a:ext cx="262200" cy="5143500"/>
          </a:xfrm>
          <a:prstGeom prst="rect">
            <a:avLst/>
          </a:prstGeom>
          <a:solidFill>
            <a:srgbClr val="F8F0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713425" y="1979150"/>
            <a:ext cx="4200000" cy="69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diagnóstico médico 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/>
        </p:nvSpPr>
        <p:spPr>
          <a:xfrm>
            <a:off x="48750" y="91125"/>
            <a:ext cx="9046500" cy="720000"/>
          </a:xfrm>
          <a:prstGeom prst="rect">
            <a:avLst/>
          </a:prstGeom>
          <a:solidFill>
            <a:srgbClr val="FEC221">
              <a:alpha val="15180"/>
            </a:srgbClr>
          </a:solidFill>
          <a:ln cap="flat" cmpd="sng" w="2857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   Resultado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1959750" y="1600782"/>
            <a:ext cx="5192400" cy="9546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 txBox="1"/>
          <p:nvPr/>
        </p:nvSpPr>
        <p:spPr>
          <a:xfrm>
            <a:off x="2023941" y="1516636"/>
            <a:ext cx="5192400" cy="9546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/>
        </p:nvSpPr>
        <p:spPr>
          <a:xfrm>
            <a:off x="2105602" y="1516619"/>
            <a:ext cx="4964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Eliminación de síntomas con poca relevancia para el modelo.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1927651" y="3062586"/>
            <a:ext cx="5192400" cy="9546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1991842" y="2978440"/>
            <a:ext cx="5192400" cy="9546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 txBox="1"/>
          <p:nvPr/>
        </p:nvSpPr>
        <p:spPr>
          <a:xfrm>
            <a:off x="2073503" y="2926770"/>
            <a:ext cx="4964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detección de una enfermedad con un vector de features reducido tiene gran precisión.</a:t>
            </a:r>
            <a:endParaRPr b="1" sz="2100">
              <a:solidFill>
                <a:schemeClr val="dk1"/>
              </a:solidFill>
              <a:latin typeface="Galada"/>
              <a:ea typeface="Galada"/>
              <a:cs typeface="Galada"/>
              <a:sym typeface="Galad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/>
        </p:nvSpPr>
        <p:spPr>
          <a:xfrm>
            <a:off x="48750" y="79875"/>
            <a:ext cx="9046500" cy="720000"/>
          </a:xfrm>
          <a:prstGeom prst="rect">
            <a:avLst/>
          </a:prstGeom>
          <a:solidFill>
            <a:srgbClr val="FEC221">
              <a:alpha val="15180"/>
            </a:srgbClr>
          </a:solidFill>
          <a:ln cap="flat" cmpd="sng" w="2857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345200" y="93525"/>
            <a:ext cx="4890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Descripción de los datos</a:t>
            </a:r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789875" y="1703280"/>
            <a:ext cx="1704900" cy="3366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810951" y="1673637"/>
            <a:ext cx="1704900" cy="3366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868501" y="1627575"/>
            <a:ext cx="1704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1000</a:t>
            </a: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entradas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771638" y="2292905"/>
            <a:ext cx="1704900" cy="3366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 txBox="1"/>
          <p:nvPr/>
        </p:nvSpPr>
        <p:spPr>
          <a:xfrm>
            <a:off x="792714" y="2263262"/>
            <a:ext cx="1704900" cy="3366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810939" y="2225400"/>
            <a:ext cx="1704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descripciones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 txBox="1"/>
          <p:nvPr/>
        </p:nvSpPr>
        <p:spPr>
          <a:xfrm>
            <a:off x="771625" y="2898930"/>
            <a:ext cx="1704900" cy="3366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 txBox="1"/>
          <p:nvPr/>
        </p:nvSpPr>
        <p:spPr>
          <a:xfrm>
            <a:off x="792701" y="2869287"/>
            <a:ext cx="1704900" cy="3366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 txBox="1"/>
          <p:nvPr/>
        </p:nvSpPr>
        <p:spPr>
          <a:xfrm>
            <a:off x="757650" y="2823225"/>
            <a:ext cx="1926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clasificaciones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8" name="Google Shape;208;p23"/>
          <p:cNvGraphicFramePr/>
          <p:nvPr/>
        </p:nvGraphicFramePr>
        <p:xfrm>
          <a:off x="3748825" y="94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{C12E7C67-3FF1-42D7-A85F-02C5DEA7FF37}</a:tableStyleId>
              </a:tblPr>
              <a:tblGrid>
                <a:gridCol w="1119125"/>
                <a:gridCol w="677125"/>
                <a:gridCol w="974325"/>
                <a:gridCol w="1153450"/>
              </a:tblGrid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Attribute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Domain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Attribute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Domain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</a:tr>
              <a:tr h="49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Sample code number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Normal nucleoli 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1-10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</a:tr>
              <a:tr h="51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Clump </a:t>
                      </a: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thickness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1-10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Mitosis</a:t>
                      </a:r>
                      <a:endParaRPr sz="105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1-10</a:t>
                      </a:r>
                      <a:endParaRPr sz="105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</a:tr>
              <a:tr h="65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Uniformity of cell shape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1-10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endParaRPr sz="105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2(negative), 4(positive)</a:t>
                      </a:r>
                      <a:endParaRPr sz="105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</a:tr>
              <a:tr h="51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Marginal </a:t>
                      </a: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adhesion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1-10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65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Single epithelial cell size 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1-10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Bare nuclei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1-10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9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Bland </a:t>
                      </a: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chromatin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1-10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9450"/>
            <a:ext cx="8839201" cy="397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 txBox="1"/>
          <p:nvPr/>
        </p:nvSpPr>
        <p:spPr>
          <a:xfrm>
            <a:off x="48750" y="79875"/>
            <a:ext cx="9046500" cy="720000"/>
          </a:xfrm>
          <a:prstGeom prst="rect">
            <a:avLst/>
          </a:prstGeom>
          <a:solidFill>
            <a:srgbClr val="FEC221">
              <a:alpha val="15180"/>
            </a:srgbClr>
          </a:solidFill>
          <a:ln cap="flat" cmpd="sng" w="2857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Comparación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/>
        </p:nvSpPr>
        <p:spPr>
          <a:xfrm>
            <a:off x="48750" y="79875"/>
            <a:ext cx="9046500" cy="720000"/>
          </a:xfrm>
          <a:prstGeom prst="rect">
            <a:avLst/>
          </a:prstGeom>
          <a:solidFill>
            <a:srgbClr val="FEC221">
              <a:alpha val="15180"/>
            </a:srgbClr>
          </a:solidFill>
          <a:ln cap="flat" cmpd="sng" w="2857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   Comparación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0725"/>
            <a:ext cx="8839199" cy="38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6"/>
          <p:cNvPicPr preferRelativeResize="0"/>
          <p:nvPr/>
        </p:nvPicPr>
        <p:blipFill rotWithShape="1">
          <a:blip r:embed="rId3">
            <a:alphaModFix/>
          </a:blip>
          <a:srcRect b="3997" l="0" r="0" t="52213"/>
          <a:stretch/>
        </p:blipFill>
        <p:spPr>
          <a:xfrm>
            <a:off x="152400" y="3197275"/>
            <a:ext cx="8839199" cy="91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6"/>
          <p:cNvPicPr preferRelativeResize="0"/>
          <p:nvPr/>
        </p:nvPicPr>
        <p:blipFill rotWithShape="1">
          <a:blip r:embed="rId3">
            <a:alphaModFix/>
          </a:blip>
          <a:srcRect b="46412" l="0" r="0" t="0"/>
          <a:stretch/>
        </p:blipFill>
        <p:spPr>
          <a:xfrm>
            <a:off x="152400" y="1767325"/>
            <a:ext cx="8839199" cy="11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6"/>
          <p:cNvSpPr txBox="1"/>
          <p:nvPr/>
        </p:nvSpPr>
        <p:spPr>
          <a:xfrm>
            <a:off x="2871350" y="2887775"/>
            <a:ext cx="36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highlight>
                  <a:srgbClr val="1E1E1E"/>
                </a:highlight>
              </a:rPr>
              <a:t>Bland ChroBland Chromatin</a:t>
            </a:r>
            <a:r>
              <a:rPr lang="es" sz="1000">
                <a:solidFill>
                  <a:schemeClr val="lt1"/>
                </a:solidFill>
              </a:rPr>
              <a:t>,Uniformity of Cell Shape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48750" y="90600"/>
            <a:ext cx="9046500" cy="720000"/>
          </a:xfrm>
          <a:prstGeom prst="rect">
            <a:avLst/>
          </a:prstGeom>
          <a:solidFill>
            <a:srgbClr val="FEC221">
              <a:alpha val="15180"/>
            </a:srgbClr>
          </a:solidFill>
          <a:ln cap="flat" cmpd="sng" w="2857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  Comparación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48750" y="79875"/>
            <a:ext cx="9046500" cy="720000"/>
          </a:xfrm>
          <a:prstGeom prst="rect">
            <a:avLst/>
          </a:prstGeom>
          <a:solidFill>
            <a:srgbClr val="FEC221">
              <a:alpha val="15180"/>
            </a:srgbClr>
          </a:solidFill>
          <a:ln cap="flat" cmpd="sng" w="2857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45200" y="93525"/>
            <a:ext cx="7530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El rol de la ciencia de datos en medicina 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2932200" y="1595359"/>
            <a:ext cx="3279600" cy="4584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2972745" y="1554958"/>
            <a:ext cx="3279600" cy="4584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024325" y="1554950"/>
            <a:ext cx="31359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100">
                <a:solidFill>
                  <a:schemeClr val="dk1"/>
                </a:solidFill>
                <a:latin typeface="Galada"/>
                <a:ea typeface="Galada"/>
                <a:cs typeface="Galada"/>
                <a:sym typeface="Galada"/>
              </a:rPr>
              <a:t>Chatbots</a:t>
            </a:r>
            <a:endParaRPr b="1" sz="2100">
              <a:solidFill>
                <a:schemeClr val="dk1"/>
              </a:solidFill>
              <a:latin typeface="Galada"/>
              <a:ea typeface="Galada"/>
              <a:cs typeface="Galada"/>
              <a:sym typeface="Galad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2911925" y="2297209"/>
            <a:ext cx="3279600" cy="4584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2952470" y="2256808"/>
            <a:ext cx="3279600" cy="4584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3004050" y="2232000"/>
            <a:ext cx="31359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100">
                <a:solidFill>
                  <a:schemeClr val="dk1"/>
                </a:solidFill>
                <a:latin typeface="Galada"/>
                <a:ea typeface="Galada"/>
                <a:cs typeface="Galada"/>
                <a:sym typeface="Galada"/>
              </a:rPr>
              <a:t>Oncología</a:t>
            </a:r>
            <a:endParaRPr b="1" sz="2100">
              <a:solidFill>
                <a:schemeClr val="dk1"/>
              </a:solidFill>
              <a:latin typeface="Galada"/>
              <a:ea typeface="Galada"/>
              <a:cs typeface="Galada"/>
              <a:sym typeface="Galad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2891650" y="2976659"/>
            <a:ext cx="3279600" cy="4584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2932195" y="2936258"/>
            <a:ext cx="3279600" cy="4584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2983775" y="2934000"/>
            <a:ext cx="31359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100">
                <a:solidFill>
                  <a:schemeClr val="dk1"/>
                </a:solidFill>
                <a:latin typeface="Galada"/>
                <a:ea typeface="Galada"/>
                <a:cs typeface="Galada"/>
                <a:sym typeface="Galada"/>
              </a:rPr>
              <a:t>Patología</a:t>
            </a:r>
            <a:endParaRPr b="1" sz="2100">
              <a:solidFill>
                <a:schemeClr val="dk1"/>
              </a:solidFill>
              <a:latin typeface="Galada"/>
              <a:ea typeface="Galada"/>
              <a:cs typeface="Galada"/>
              <a:sym typeface="Galad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2891650" y="3654809"/>
            <a:ext cx="3279600" cy="4584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932195" y="3614408"/>
            <a:ext cx="3279600" cy="4584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983775" y="3614400"/>
            <a:ext cx="31359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100">
                <a:solidFill>
                  <a:schemeClr val="dk1"/>
                </a:solidFill>
                <a:latin typeface="Galada"/>
                <a:ea typeface="Galada"/>
                <a:cs typeface="Galada"/>
                <a:sym typeface="Galada"/>
              </a:rPr>
              <a:t>Genética</a:t>
            </a:r>
            <a:endParaRPr b="1" sz="2100">
              <a:solidFill>
                <a:schemeClr val="dk1"/>
              </a:solidFill>
              <a:latin typeface="Galada"/>
              <a:ea typeface="Galada"/>
              <a:cs typeface="Galada"/>
              <a:sym typeface="Galad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/>
        </p:nvSpPr>
        <p:spPr>
          <a:xfrm>
            <a:off x="48750" y="79875"/>
            <a:ext cx="9046500" cy="720000"/>
          </a:xfrm>
          <a:prstGeom prst="rect">
            <a:avLst/>
          </a:prstGeom>
          <a:solidFill>
            <a:srgbClr val="FEC221">
              <a:alpha val="15180"/>
            </a:srgbClr>
          </a:solidFill>
          <a:ln cap="flat" cmpd="sng" w="2857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345200" y="93525"/>
            <a:ext cx="7530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Nuestro trabajo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2500824" y="1820525"/>
            <a:ext cx="4116900" cy="6150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2551720" y="1766320"/>
            <a:ext cx="4116900" cy="6150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2616467" y="1766310"/>
            <a:ext cx="39363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100">
                <a:solidFill>
                  <a:schemeClr val="dk1"/>
                </a:solidFill>
                <a:latin typeface="Galada"/>
                <a:ea typeface="Galada"/>
                <a:cs typeface="Galada"/>
                <a:sym typeface="Galada"/>
              </a:rPr>
              <a:t>Predicción de enfermedades</a:t>
            </a:r>
            <a:endParaRPr b="1" sz="2100">
              <a:solidFill>
                <a:schemeClr val="dk1"/>
              </a:solidFill>
              <a:latin typeface="Galada"/>
              <a:ea typeface="Galada"/>
              <a:cs typeface="Galada"/>
              <a:sym typeface="Galad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2475373" y="2762183"/>
            <a:ext cx="4116900" cy="6150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2526269" y="2707979"/>
            <a:ext cx="4116900" cy="6150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2591016" y="2674694"/>
            <a:ext cx="39363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100">
                <a:solidFill>
                  <a:schemeClr val="dk1"/>
                </a:solidFill>
                <a:latin typeface="Galada"/>
                <a:ea typeface="Galada"/>
                <a:cs typeface="Galada"/>
                <a:sym typeface="Galada"/>
              </a:rPr>
              <a:t>Diagnóstico de cáncer </a:t>
            </a:r>
            <a:endParaRPr b="1" sz="2100">
              <a:solidFill>
                <a:schemeClr val="dk1"/>
              </a:solidFill>
              <a:latin typeface="Galada"/>
              <a:ea typeface="Galada"/>
              <a:cs typeface="Galada"/>
              <a:sym typeface="Galad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748075" y="1345580"/>
            <a:ext cx="3279600" cy="5244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48750" y="79875"/>
            <a:ext cx="9046500" cy="720000"/>
          </a:xfrm>
          <a:prstGeom prst="rect">
            <a:avLst/>
          </a:prstGeom>
          <a:solidFill>
            <a:srgbClr val="FEC221">
              <a:alpha val="15180"/>
            </a:srgbClr>
          </a:solidFill>
          <a:ln cap="flat" cmpd="sng" w="2857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788620" y="1299359"/>
            <a:ext cx="3279600" cy="5244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788620" y="1215725"/>
            <a:ext cx="32796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¿Alguna vez evitaste o postergaste ir al médico?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345200" y="93525"/>
            <a:ext cx="4125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Motivación</a:t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4865050" y="1345580"/>
            <a:ext cx="3279600" cy="5244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4905595" y="1299359"/>
            <a:ext cx="3279600" cy="5244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4905595" y="1215725"/>
            <a:ext cx="32796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¿Alguna vez buscaste tus síntomas en google?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0" marR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6027" y="1939375"/>
            <a:ext cx="2897649" cy="297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063" y="2095325"/>
            <a:ext cx="2745620" cy="281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/>
        </p:nvSpPr>
        <p:spPr>
          <a:xfrm>
            <a:off x="48750" y="79875"/>
            <a:ext cx="9046500" cy="720000"/>
          </a:xfrm>
          <a:prstGeom prst="rect">
            <a:avLst/>
          </a:prstGeom>
          <a:solidFill>
            <a:srgbClr val="FEC221">
              <a:alpha val="15180"/>
            </a:srgbClr>
          </a:solidFill>
          <a:ln cap="flat" cmpd="sng" w="2857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345200" y="93525"/>
            <a:ext cx="4125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Motivación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2083863" y="966797"/>
            <a:ext cx="4915500" cy="3366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2144632" y="937148"/>
            <a:ext cx="4915500" cy="3366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2144632" y="883500"/>
            <a:ext cx="4915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¿</a:t>
            </a: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Cuál fue el motivo para postergar/evitar ir al médico?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0" marR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375" y="1411027"/>
            <a:ext cx="5647251" cy="3634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48750" y="79875"/>
            <a:ext cx="9046500" cy="720000"/>
          </a:xfrm>
          <a:prstGeom prst="rect">
            <a:avLst/>
          </a:prstGeom>
          <a:solidFill>
            <a:srgbClr val="FEC221">
              <a:alpha val="15180"/>
            </a:srgbClr>
          </a:solidFill>
          <a:ln cap="flat" cmpd="sng" w="2857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345200" y="93525"/>
            <a:ext cx="4890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Descripción del dataset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329900" y="2412305"/>
            <a:ext cx="1704900" cy="3366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350976" y="2382662"/>
            <a:ext cx="1704900" cy="3366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408526" y="2336600"/>
            <a:ext cx="1704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4920 entradas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311663" y="3001930"/>
            <a:ext cx="1704900" cy="3366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332739" y="2972287"/>
            <a:ext cx="1704900" cy="3366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390289" y="2926225"/>
            <a:ext cx="1704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131 síntomas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311650" y="3607955"/>
            <a:ext cx="1704900" cy="3366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332726" y="3578312"/>
            <a:ext cx="1704900" cy="3366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240125" y="3532250"/>
            <a:ext cx="1926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 enfermedades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9" name="Google Shape;129;p18"/>
          <p:cNvGraphicFramePr/>
          <p:nvPr/>
        </p:nvGraphicFramePr>
        <p:xfrm>
          <a:off x="2438550" y="86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{C12E7C67-3FF1-42D7-A85F-02C5DEA7FF37}</a:tableStyleId>
              </a:tblPr>
              <a:tblGrid>
                <a:gridCol w="1534500"/>
                <a:gridCol w="1534500"/>
                <a:gridCol w="1534500"/>
                <a:gridCol w="1534500"/>
              </a:tblGrid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Heart attack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Psoriasis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Alcoholic hepatitis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Peptic ulcer diseae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</a:tr>
              <a:tr h="33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Chicken pox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Arthritis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Fungal infection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Acne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Osteoarthristis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Urinary infection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GERD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Tuberculosis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Hypertension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Jaundice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Vertigo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Cervical spondylosis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</a:tr>
              <a:tr h="33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Paralysis 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Migraine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Common Cold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Diabetes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</a:tr>
              <a:tr h="39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Hypoglycemia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Typhoid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Pneumonia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Drug Reaction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</a:tr>
              <a:tr h="33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Gastroenteritis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Impetigo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Dengue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Varicose veins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Hepatitis A,B,C,D y E 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Chronic cholestasis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Dimorphic hemmorhoids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9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Hyperthyroidism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Allergy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Bronchial Asthma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9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Malaria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Hypothyroidism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AIDS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30" name="Google Shape;130;p18"/>
          <p:cNvSpPr txBox="1"/>
          <p:nvPr/>
        </p:nvSpPr>
        <p:spPr>
          <a:xfrm>
            <a:off x="313013" y="1785443"/>
            <a:ext cx="1704900" cy="3366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334089" y="1755800"/>
            <a:ext cx="1704900" cy="3366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352488" y="1709750"/>
            <a:ext cx="17049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17500" lvl="0" marL="1397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/>
        </p:nvSpPr>
        <p:spPr>
          <a:xfrm>
            <a:off x="48750" y="79875"/>
            <a:ext cx="9046500" cy="720000"/>
          </a:xfrm>
          <a:prstGeom prst="rect">
            <a:avLst/>
          </a:prstGeom>
          <a:solidFill>
            <a:srgbClr val="FEC221">
              <a:alpha val="15180"/>
            </a:srgbClr>
          </a:solidFill>
          <a:ln cap="flat" cmpd="sng" w="2857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   </a:t>
            </a:r>
            <a:r>
              <a:rPr lang="es"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Descripción del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8" name="Google Shape;138;p19"/>
          <p:cNvGraphicFramePr/>
          <p:nvPr/>
        </p:nvGraphicFramePr>
        <p:xfrm>
          <a:off x="2296000" y="135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{C12E7C67-3FF1-42D7-A85F-02C5DEA7FF37}</a:tableStyleId>
              </a:tblPr>
              <a:tblGrid>
                <a:gridCol w="1206225"/>
                <a:gridCol w="1565650"/>
                <a:gridCol w="1565650"/>
                <a:gridCol w="1441075"/>
              </a:tblGrid>
              <a:tr h="42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Disease</a:t>
                      </a:r>
                      <a:endParaRPr sz="16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Sympto</a:t>
                      </a:r>
                      <a:r>
                        <a:rPr lang="es" sz="12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 1</a:t>
                      </a:r>
                      <a:endParaRPr sz="16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es" sz="12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ymptom 2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3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Symptom 3</a:t>
                      </a:r>
                      <a:endParaRPr sz="17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</a:tr>
              <a:tr h="45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Fungal Infection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Itching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Skin rash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Nodal skin eruptions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</a:tr>
              <a:tr h="45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Allergy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Continuous</a:t>
                      </a: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sneezing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Shivering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Chills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</a:tr>
              <a:tr h="45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GERD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Stomach pain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Acidity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Ulcers</a:t>
                      </a: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on tongue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</a:tr>
              <a:tr h="74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Chronic Cholestasis</a:t>
                      </a:r>
                      <a:endParaRPr sz="105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D5D5D5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Skin rush</a:t>
                      </a:r>
                      <a:endParaRPr sz="1050">
                        <a:solidFill>
                          <a:srgbClr val="D5D5D5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Itching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Stomach pain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C2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21">
                        <a:alpha val="1518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9" name="Google Shape;139;p19"/>
          <p:cNvSpPr txBox="1"/>
          <p:nvPr/>
        </p:nvSpPr>
        <p:spPr>
          <a:xfrm>
            <a:off x="299075" y="2312749"/>
            <a:ext cx="1704900" cy="5637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320151" y="2263112"/>
            <a:ext cx="1704900" cy="5637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338550" y="2186000"/>
            <a:ext cx="17049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Separación en dummies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48750" y="79875"/>
            <a:ext cx="9046500" cy="720000"/>
          </a:xfrm>
          <a:prstGeom prst="rect">
            <a:avLst/>
          </a:prstGeom>
          <a:solidFill>
            <a:srgbClr val="FEC221">
              <a:alpha val="15180"/>
            </a:srgbClr>
          </a:solidFill>
          <a:ln cap="flat" cmpd="sng" w="2857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   Análisis de los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2114257" y="799875"/>
            <a:ext cx="4915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3048163" y="977922"/>
            <a:ext cx="4915500" cy="336600"/>
          </a:xfrm>
          <a:prstGeom prst="rect">
            <a:avLst/>
          </a:prstGeom>
          <a:solidFill>
            <a:srgbClr val="F8F089"/>
          </a:solidFill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Árbol</a:t>
            </a: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normal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458625" y="1962930"/>
            <a:ext cx="1704900" cy="3366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479701" y="1933287"/>
            <a:ext cx="1704900" cy="3366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479701" y="1933275"/>
            <a:ext cx="1704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 </a:t>
            </a: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leaves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440388" y="2552555"/>
            <a:ext cx="1704900" cy="3366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461464" y="2522912"/>
            <a:ext cx="1704900" cy="3366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479689" y="2485050"/>
            <a:ext cx="1704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depth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440375" y="3158580"/>
            <a:ext cx="1704900" cy="3366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461451" y="3128937"/>
            <a:ext cx="1704900" cy="3366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368850" y="3082875"/>
            <a:ext cx="1926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132</a:t>
            </a: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features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401075" y="3781005"/>
            <a:ext cx="1704900" cy="3366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422151" y="3751362"/>
            <a:ext cx="1704900" cy="3366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479701" y="3705300"/>
            <a:ext cx="1704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 0,9798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537" y="1492575"/>
            <a:ext cx="5400763" cy="33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/>
        </p:nvSpPr>
        <p:spPr>
          <a:xfrm>
            <a:off x="48750" y="79875"/>
            <a:ext cx="9046500" cy="720000"/>
          </a:xfrm>
          <a:prstGeom prst="rect">
            <a:avLst/>
          </a:prstGeom>
          <a:solidFill>
            <a:srgbClr val="FEC221">
              <a:alpha val="15180"/>
            </a:srgbClr>
          </a:solidFill>
          <a:ln cap="flat" cmpd="sng" w="2857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   Análisis de los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2114257" y="799875"/>
            <a:ext cx="4915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3173613" y="977922"/>
            <a:ext cx="4915500" cy="336600"/>
          </a:xfrm>
          <a:prstGeom prst="rect">
            <a:avLst/>
          </a:prstGeom>
          <a:solidFill>
            <a:srgbClr val="F8F089"/>
          </a:solidFill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Arbol hecho con las features importantes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329900" y="2031730"/>
            <a:ext cx="1704900" cy="3366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350976" y="2002087"/>
            <a:ext cx="1704900" cy="3366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408526" y="1956025"/>
            <a:ext cx="1704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 leaves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 txBox="1"/>
          <p:nvPr/>
        </p:nvSpPr>
        <p:spPr>
          <a:xfrm>
            <a:off x="311663" y="2621355"/>
            <a:ext cx="1704900" cy="3366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332739" y="2591712"/>
            <a:ext cx="1704900" cy="3366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 txBox="1"/>
          <p:nvPr/>
        </p:nvSpPr>
        <p:spPr>
          <a:xfrm>
            <a:off x="390289" y="2545650"/>
            <a:ext cx="1704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41</a:t>
            </a: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depth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311650" y="3227380"/>
            <a:ext cx="1704900" cy="3366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 txBox="1"/>
          <p:nvPr/>
        </p:nvSpPr>
        <p:spPr>
          <a:xfrm>
            <a:off x="332726" y="3197737"/>
            <a:ext cx="1704900" cy="3366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240125" y="3151675"/>
            <a:ext cx="1926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49</a:t>
            </a: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features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272350" y="3849805"/>
            <a:ext cx="1704900" cy="336600"/>
          </a:xfrm>
          <a:prstGeom prst="rect">
            <a:avLst/>
          </a:prstGeom>
          <a:noFill/>
          <a:ln cap="flat" cmpd="sng" w="9525">
            <a:solidFill>
              <a:srgbClr val="FEC2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 txBox="1"/>
          <p:nvPr/>
        </p:nvSpPr>
        <p:spPr>
          <a:xfrm>
            <a:off x="293426" y="3820162"/>
            <a:ext cx="1704900" cy="336600"/>
          </a:xfrm>
          <a:prstGeom prst="rect">
            <a:avLst/>
          </a:prstGeom>
          <a:solidFill>
            <a:srgbClr val="FDF5A8"/>
          </a:solidFill>
          <a:ln cap="flat" cmpd="sng" w="9525">
            <a:solidFill>
              <a:srgbClr val="FDF5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350976" y="3774100"/>
            <a:ext cx="1704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score 0,9678</a:t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125" y="1644975"/>
            <a:ext cx="6672474" cy="313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