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Nuni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italic.fntdata"/><Relationship Id="rId6" Type="http://schemas.openxmlformats.org/officeDocument/2006/relationships/slide" Target="slides/slide1.xml"/><Relationship Id="rId18" Type="http://schemas.openxmlformats.org/officeDocument/2006/relationships/font" Target="fonts/Nuni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e42611e96a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e42611e96a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300"/>
              <a:buFont typeface="Calibri"/>
              <a:buChar char="●"/>
            </a:pPr>
            <a:r>
              <a:rPr lang="es" sz="13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una base de datos completa, gratuita y con un mismo formato es recomendable.  </a:t>
            </a:r>
            <a:br>
              <a:rPr lang="es" sz="13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" sz="13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(podemos poner de tratar de completar la base de datos que tenemos) si! una base de datos completa, gratuita y con un mismo formato es recomendable.  </a:t>
            </a:r>
            <a:br>
              <a:rPr lang="es" sz="13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" sz="13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(podemos poner de tratar de completar la base de datos que tenemos) si! 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e42611e96a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e42611e96a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e3318dd82e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e3318dd82e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e3477db601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e3477db601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e3318dd82e_0_4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e3318dd82e_0_4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e3318dd82e_0_4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e3318dd82e_0_4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e180d96cf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e180d96cf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e3318dd82e_0_4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e3318dd82e_0_4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e180d96b8f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e180d96b8f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e180d96b8f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e180d96b8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ingridheuer.github.io/idiomas_enriesgo/" TargetMode="External"/><Relationship Id="rId4" Type="http://schemas.openxmlformats.org/officeDocument/2006/relationships/image" Target="../media/image2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7.png"/><Relationship Id="rId4" Type="http://schemas.openxmlformats.org/officeDocument/2006/relationships/hyperlink" Target="https://ingridheuer.github.io/densidad_idiomas/" TargetMode="External"/><Relationship Id="rId5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Relationship Id="rId5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Relationship Id="rId4" Type="http://schemas.openxmlformats.org/officeDocument/2006/relationships/image" Target="../media/image20.png"/><Relationship Id="rId5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9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5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7.png"/><Relationship Id="rId5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327450" y="1231050"/>
            <a:ext cx="66471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Laboratorio de datos: Lenguajes del mundo en peligro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574375" y="2903200"/>
            <a:ext cx="6647100" cy="6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Ingrid Heuer, Eugenia Noel Gomes, Romina D’Alessandro, Maia Brodiano</a:t>
            </a:r>
            <a:endParaRPr/>
          </a:p>
        </p:txBody>
      </p:sp>
      <p:pic>
        <p:nvPicPr>
          <p:cNvPr id="130" name="Google Shape;13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5636" y="3391125"/>
            <a:ext cx="3232389" cy="144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2"/>
          <p:cNvSpPr txBox="1"/>
          <p:nvPr>
            <p:ph type="title"/>
          </p:nvPr>
        </p:nvSpPr>
        <p:spPr>
          <a:xfrm>
            <a:off x="524850" y="383100"/>
            <a:ext cx="2866800" cy="6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Conclusiones</a:t>
            </a:r>
            <a:endParaRPr/>
          </a:p>
        </p:txBody>
      </p:sp>
      <p:sp>
        <p:nvSpPr>
          <p:cNvPr id="241" name="Google Shape;241;p22"/>
          <p:cNvSpPr txBox="1"/>
          <p:nvPr>
            <p:ph idx="1" type="body"/>
          </p:nvPr>
        </p:nvSpPr>
        <p:spPr>
          <a:xfrm>
            <a:off x="570275" y="913050"/>
            <a:ext cx="4786800" cy="331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111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Logramos determinar el riesgo de extinción de los idiomas utilizando variables socio-económicas y geográficas</a:t>
            </a:r>
            <a:endParaRPr/>
          </a:p>
          <a:p>
            <a:pPr indent="-3111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Las variables más importantes de acuerdo al clasificador de árbol de decisión fueron: el promedio HDI e información </a:t>
            </a:r>
            <a:r>
              <a:rPr lang="es"/>
              <a:t>lingüística</a:t>
            </a:r>
            <a:r>
              <a:rPr lang="es"/>
              <a:t>. </a:t>
            </a:r>
            <a:endParaRPr/>
          </a:p>
          <a:p>
            <a:pPr indent="-3111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La cercanía a otros idiomas tuvo mayor peso que la macroárea.</a:t>
            </a:r>
            <a:endParaRPr/>
          </a:p>
          <a:p>
            <a:pPr indent="-3111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¿La falta de información es una consecuencia que un idioma </a:t>
            </a:r>
            <a:r>
              <a:rPr lang="es"/>
              <a:t>esté</a:t>
            </a:r>
            <a:r>
              <a:rPr lang="es"/>
              <a:t> en riesgo o es una de las causas?.</a:t>
            </a:r>
            <a:endParaRPr/>
          </a:p>
        </p:txBody>
      </p:sp>
      <p:sp>
        <p:nvSpPr>
          <p:cNvPr id="242" name="Google Shape;242;p22"/>
          <p:cNvSpPr txBox="1"/>
          <p:nvPr/>
        </p:nvSpPr>
        <p:spPr>
          <a:xfrm>
            <a:off x="5766150" y="3876500"/>
            <a:ext cx="2866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Bubblemap interactivo:</a:t>
            </a:r>
            <a:r>
              <a:rPr lang="es">
                <a:latin typeface="Calibri"/>
                <a:ea typeface="Calibri"/>
                <a:cs typeface="Calibri"/>
                <a:sym typeface="Calibri"/>
              </a:rPr>
              <a:t> el tamaño de las burbujas indican la cantidad de hablantes del lenguaje.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3" name="Google Shape;24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66150" y="783050"/>
            <a:ext cx="2634901" cy="3093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Google Shape;24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0750" y="1191500"/>
            <a:ext cx="5332074" cy="279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/>
        </p:nvSpPr>
        <p:spPr>
          <a:xfrm>
            <a:off x="5186075" y="3448850"/>
            <a:ext cx="36729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i="1" lang="es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“La extinción de cada idioma da como resultado la pérdida irrecuperable de conocimientos culturales, históricos y ecológicos únicos. Cada idioma es una expresión única de la experiencia humana del mundo.” UNESCO, 2003.</a:t>
            </a:r>
            <a:endParaRPr i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4"/>
          <p:cNvSpPr txBox="1"/>
          <p:nvPr>
            <p:ph type="title"/>
          </p:nvPr>
        </p:nvSpPr>
        <p:spPr>
          <a:xfrm>
            <a:off x="300575" y="268475"/>
            <a:ext cx="7505700" cy="6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 problema:</a:t>
            </a:r>
            <a:endParaRPr/>
          </a:p>
        </p:txBody>
      </p:sp>
      <p:pic>
        <p:nvPicPr>
          <p:cNvPr id="137" name="Google Shape;13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5125" y="1102013"/>
            <a:ext cx="4063790" cy="217747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4"/>
          <p:cNvSpPr txBox="1"/>
          <p:nvPr/>
        </p:nvSpPr>
        <p:spPr>
          <a:xfrm>
            <a:off x="645125" y="3422600"/>
            <a:ext cx="4063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Heatmap interactivo</a:t>
            </a:r>
            <a:r>
              <a:rPr lang="es">
                <a:latin typeface="Calibri"/>
                <a:ea typeface="Calibri"/>
                <a:cs typeface="Calibri"/>
                <a:sym typeface="Calibri"/>
              </a:rPr>
              <a:t>: El mapa se pinta de rojo al aumentar la densidad de lenguajes en riesgo.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9" name="Google Shape;139;p14"/>
          <p:cNvPicPr preferRelativeResize="0"/>
          <p:nvPr/>
        </p:nvPicPr>
        <p:blipFill rotWithShape="1">
          <a:blip r:embed="rId5">
            <a:alphaModFix/>
          </a:blip>
          <a:srcRect b="0" l="0" r="0" t="10386"/>
          <a:stretch/>
        </p:blipFill>
        <p:spPr>
          <a:xfrm>
            <a:off x="5337900" y="1042775"/>
            <a:ext cx="3060850" cy="217747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4"/>
          <p:cNvSpPr txBox="1"/>
          <p:nvPr/>
        </p:nvSpPr>
        <p:spPr>
          <a:xfrm>
            <a:off x="645125" y="4038200"/>
            <a:ext cx="38208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EL 97% de la población mundial habla sólo el 4% de los idiomas que existen (UNESCO)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200" y="1525812"/>
            <a:ext cx="3153350" cy="3002987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5"/>
          <p:cNvSpPr txBox="1"/>
          <p:nvPr>
            <p:ph type="title"/>
          </p:nvPr>
        </p:nvSpPr>
        <p:spPr>
          <a:xfrm>
            <a:off x="328575" y="254450"/>
            <a:ext cx="3679800" cy="6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Clasificación</a:t>
            </a:r>
            <a:r>
              <a:rPr lang="es"/>
              <a:t> actual</a:t>
            </a:r>
            <a:r>
              <a:rPr lang="es"/>
              <a:t>:</a:t>
            </a:r>
            <a:endParaRPr/>
          </a:p>
        </p:txBody>
      </p:sp>
      <p:sp>
        <p:nvSpPr>
          <p:cNvPr id="147" name="Google Shape;147;p15"/>
          <p:cNvSpPr txBox="1"/>
          <p:nvPr/>
        </p:nvSpPr>
        <p:spPr>
          <a:xfrm>
            <a:off x="4407650" y="2978988"/>
            <a:ext cx="4050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El estado de un lenguaje está fuertemente ligado a la cantidad de personas que lo hablan.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8" name="Google Shape;14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18500" y="644225"/>
            <a:ext cx="3153349" cy="2334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21500" y="373388"/>
            <a:ext cx="1845925" cy="168445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5"/>
          <p:cNvSpPr txBox="1"/>
          <p:nvPr>
            <p:ph type="title"/>
          </p:nvPr>
        </p:nvSpPr>
        <p:spPr>
          <a:xfrm>
            <a:off x="4218500" y="3728000"/>
            <a:ext cx="4428900" cy="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500">
                <a:solidFill>
                  <a:schemeClr val="accent1"/>
                </a:solidFill>
              </a:rPr>
              <a:t>¿Se puede clasificar con otras variables?</a:t>
            </a:r>
            <a:endParaRPr sz="2500">
              <a:solidFill>
                <a:schemeClr val="accent1"/>
              </a:solidFill>
            </a:endParaRPr>
          </a:p>
        </p:txBody>
      </p:sp>
      <p:sp>
        <p:nvSpPr>
          <p:cNvPr id="151" name="Google Shape;151;p15"/>
          <p:cNvSpPr txBox="1"/>
          <p:nvPr/>
        </p:nvSpPr>
        <p:spPr>
          <a:xfrm>
            <a:off x="463200" y="1218000"/>
            <a:ext cx="3565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800"/>
              <a:t>Expanded Graded Intergenerational Disruption Scale (EGIDS)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5"/>
          <p:cNvSpPr/>
          <p:nvPr/>
        </p:nvSpPr>
        <p:spPr>
          <a:xfrm rot="5400000">
            <a:off x="4988947" y="-40300"/>
            <a:ext cx="363600" cy="12876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5"/>
          <p:cNvSpPr/>
          <p:nvPr/>
        </p:nvSpPr>
        <p:spPr>
          <a:xfrm rot="5400000">
            <a:off x="6457196" y="75375"/>
            <a:ext cx="363600" cy="12135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5"/>
          <p:cNvSpPr txBox="1"/>
          <p:nvPr/>
        </p:nvSpPr>
        <p:spPr>
          <a:xfrm>
            <a:off x="6333136" y="254450"/>
            <a:ext cx="49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“0”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15"/>
          <p:cNvSpPr txBox="1"/>
          <p:nvPr/>
        </p:nvSpPr>
        <p:spPr>
          <a:xfrm>
            <a:off x="4895871" y="156617"/>
            <a:ext cx="75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“1”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6"/>
          <p:cNvSpPr txBox="1"/>
          <p:nvPr>
            <p:ph type="title"/>
          </p:nvPr>
        </p:nvSpPr>
        <p:spPr>
          <a:xfrm>
            <a:off x="5503550" y="668738"/>
            <a:ext cx="14091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600"/>
              <a:t>WALS:</a:t>
            </a:r>
            <a:endParaRPr sz="2600"/>
          </a:p>
        </p:txBody>
      </p:sp>
      <p:pic>
        <p:nvPicPr>
          <p:cNvPr id="161" name="Google Shape;161;p16"/>
          <p:cNvPicPr preferRelativeResize="0"/>
          <p:nvPr/>
        </p:nvPicPr>
        <p:blipFill rotWithShape="1">
          <a:blip r:embed="rId3">
            <a:alphaModFix/>
          </a:blip>
          <a:srcRect b="0" l="0" r="33809" t="0"/>
          <a:stretch/>
        </p:blipFill>
        <p:spPr>
          <a:xfrm>
            <a:off x="3583800" y="1224975"/>
            <a:ext cx="5248601" cy="128855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16"/>
          <p:cNvSpPr txBox="1"/>
          <p:nvPr>
            <p:ph type="title"/>
          </p:nvPr>
        </p:nvSpPr>
        <p:spPr>
          <a:xfrm>
            <a:off x="856451" y="2946725"/>
            <a:ext cx="1834500" cy="5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400"/>
              <a:t>Wikidata:</a:t>
            </a:r>
            <a:endParaRPr sz="2400"/>
          </a:p>
        </p:txBody>
      </p:sp>
      <p:pic>
        <p:nvPicPr>
          <p:cNvPr id="163" name="Google Shape;163;p16"/>
          <p:cNvPicPr preferRelativeResize="0"/>
          <p:nvPr/>
        </p:nvPicPr>
        <p:blipFill rotWithShape="1">
          <a:blip r:embed="rId4">
            <a:alphaModFix/>
          </a:blip>
          <a:srcRect b="10281" l="0" r="45669" t="0"/>
          <a:stretch/>
        </p:blipFill>
        <p:spPr>
          <a:xfrm>
            <a:off x="2690958" y="2865845"/>
            <a:ext cx="3056081" cy="183735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4" name="Google Shape;164;p16"/>
          <p:cNvCxnSpPr/>
          <p:nvPr/>
        </p:nvCxnSpPr>
        <p:spPr>
          <a:xfrm flipH="1">
            <a:off x="2533458" y="3949180"/>
            <a:ext cx="157500" cy="15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5" name="Google Shape;165;p16"/>
          <p:cNvCxnSpPr/>
          <p:nvPr/>
        </p:nvCxnSpPr>
        <p:spPr>
          <a:xfrm>
            <a:off x="5818619" y="4584221"/>
            <a:ext cx="51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6" name="Google Shape;166;p16"/>
          <p:cNvSpPr txBox="1"/>
          <p:nvPr/>
        </p:nvSpPr>
        <p:spPr>
          <a:xfrm>
            <a:off x="2272800" y="4104575"/>
            <a:ext cx="90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Play!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16"/>
          <p:cNvSpPr txBox="1"/>
          <p:nvPr/>
        </p:nvSpPr>
        <p:spPr>
          <a:xfrm>
            <a:off x="6410100" y="4384136"/>
            <a:ext cx="99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Resultados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6"/>
          <p:cNvSpPr txBox="1"/>
          <p:nvPr/>
        </p:nvSpPr>
        <p:spPr>
          <a:xfrm>
            <a:off x="6007650" y="2511000"/>
            <a:ext cx="1643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Columnas que aparecerán en el dataset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16"/>
          <p:cNvSpPr txBox="1"/>
          <p:nvPr/>
        </p:nvSpPr>
        <p:spPr>
          <a:xfrm>
            <a:off x="4180335" y="3229681"/>
            <a:ext cx="2005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Códigos de wikidata necesarios para pedir información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0" name="Google Shape;17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86125" y="3411888"/>
            <a:ext cx="2292300" cy="8022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1" name="Google Shape;171;p16"/>
          <p:cNvCxnSpPr/>
          <p:nvPr/>
        </p:nvCxnSpPr>
        <p:spPr>
          <a:xfrm flipH="1" rot="10800000">
            <a:off x="5747050" y="2811450"/>
            <a:ext cx="448200" cy="23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2" name="Google Shape;172;p16"/>
          <p:cNvCxnSpPr/>
          <p:nvPr/>
        </p:nvCxnSpPr>
        <p:spPr>
          <a:xfrm>
            <a:off x="3884525" y="3554025"/>
            <a:ext cx="46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3" name="Google Shape;173;p16"/>
          <p:cNvSpPr txBox="1"/>
          <p:nvPr>
            <p:ph type="title"/>
          </p:nvPr>
        </p:nvSpPr>
        <p:spPr>
          <a:xfrm>
            <a:off x="221550" y="228950"/>
            <a:ext cx="4366500" cy="6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Armado del dataset </a:t>
            </a:r>
            <a:endParaRPr/>
          </a:p>
        </p:txBody>
      </p:sp>
      <p:sp>
        <p:nvSpPr>
          <p:cNvPr id="174" name="Google Shape;174;p16"/>
          <p:cNvSpPr txBox="1"/>
          <p:nvPr/>
        </p:nvSpPr>
        <p:spPr>
          <a:xfrm>
            <a:off x="354400" y="1224975"/>
            <a:ext cx="2971500" cy="11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Calibri"/>
                <a:ea typeface="Calibri"/>
                <a:cs typeface="Calibri"/>
                <a:sym typeface="Calibri"/>
              </a:rPr>
              <a:t>Los datasets se relacionan gracias a la Organización Internacional de Estandarización</a:t>
            </a:r>
            <a:r>
              <a:rPr lang="es" sz="1600"/>
              <a:t> </a:t>
            </a:r>
            <a:r>
              <a:rPr lang="es" sz="1600"/>
              <a:t>(ISO)</a:t>
            </a:r>
            <a:r>
              <a:rPr lang="es" sz="18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"/>
          <p:cNvSpPr txBox="1"/>
          <p:nvPr>
            <p:ph type="title"/>
          </p:nvPr>
        </p:nvSpPr>
        <p:spPr>
          <a:xfrm>
            <a:off x="364350" y="219388"/>
            <a:ext cx="6194700" cy="7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38076"/>
              <a:buNone/>
            </a:pPr>
            <a:r>
              <a:rPr lang="es" sz="2600"/>
              <a:t>Aprendizaje supervisado: Features de los lenguajes</a:t>
            </a:r>
            <a:endParaRPr sz="2600"/>
          </a:p>
        </p:txBody>
      </p:sp>
      <p:sp>
        <p:nvSpPr>
          <p:cNvPr id="180" name="Google Shape;180;p17"/>
          <p:cNvSpPr txBox="1"/>
          <p:nvPr>
            <p:ph idx="1" type="body"/>
          </p:nvPr>
        </p:nvSpPr>
        <p:spPr>
          <a:xfrm>
            <a:off x="450600" y="1026825"/>
            <a:ext cx="4412700" cy="8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767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5"/>
              <a:buChar char="➢"/>
            </a:pPr>
            <a:r>
              <a:rPr lang="es" sz="1105"/>
              <a:t>Número de hablantes.</a:t>
            </a:r>
            <a:endParaRPr sz="1105"/>
          </a:p>
          <a:p>
            <a:pPr indent="-298767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5"/>
              <a:buChar char="➢"/>
            </a:pPr>
            <a:r>
              <a:rPr lang="es" sz="1105"/>
              <a:t>Cantidad de países  donde se habla el lenguaje. </a:t>
            </a:r>
            <a:endParaRPr sz="1105"/>
          </a:p>
          <a:p>
            <a:pPr indent="-298767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5"/>
              <a:buChar char="➢"/>
            </a:pPr>
            <a:r>
              <a:rPr lang="es" sz="1105"/>
              <a:t>Proporción de hablantes del lenguaje respecto a la población de los países en donde se habla.</a:t>
            </a:r>
            <a:endParaRPr sz="1105"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5"/>
          </a:p>
        </p:txBody>
      </p:sp>
      <p:cxnSp>
        <p:nvCxnSpPr>
          <p:cNvPr id="181" name="Google Shape;181;p17"/>
          <p:cNvCxnSpPr/>
          <p:nvPr/>
        </p:nvCxnSpPr>
        <p:spPr>
          <a:xfrm flipH="1" rot="10800000">
            <a:off x="5213000" y="2176675"/>
            <a:ext cx="251400" cy="33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2" name="Google Shape;182;p17"/>
          <p:cNvSpPr txBox="1"/>
          <p:nvPr/>
        </p:nvSpPr>
        <p:spPr>
          <a:xfrm>
            <a:off x="5461150" y="1999550"/>
            <a:ext cx="804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Categórica</a:t>
            </a:r>
            <a:endParaRPr sz="1100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450600" y="1999550"/>
            <a:ext cx="47625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767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5"/>
              <a:buFont typeface="Calibri"/>
              <a:buChar char="➢"/>
            </a:pPr>
            <a:r>
              <a:rPr lang="es" sz="1105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Macroárea: África. Australia, Eurasia, Norte-América, Sud-América y Oceanía. </a:t>
            </a:r>
            <a:endParaRPr sz="1105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767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5"/>
              <a:buFont typeface="Calibri"/>
              <a:buChar char="➢"/>
            </a:pPr>
            <a:r>
              <a:rPr lang="es" sz="1105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Cantidad de lenguajes cercanos: en un radio menor a 100 km.</a:t>
            </a:r>
            <a:endParaRPr sz="1105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 txBox="1"/>
          <p:nvPr/>
        </p:nvSpPr>
        <p:spPr>
          <a:xfrm>
            <a:off x="450600" y="2817025"/>
            <a:ext cx="4121400" cy="6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767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5"/>
              <a:buFont typeface="Calibri"/>
              <a:buChar char="➢"/>
            </a:pPr>
            <a:r>
              <a:rPr lang="es" sz="1105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PBI del país de orígen.</a:t>
            </a:r>
            <a:endParaRPr sz="1105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767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5"/>
              <a:buFont typeface="Calibri"/>
              <a:buChar char="➢"/>
            </a:pPr>
            <a:r>
              <a:rPr lang="es" sz="1105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HDI promedio de los países en donde se habla el lenguaje.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450600" y="3671050"/>
            <a:ext cx="5099400" cy="6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767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5"/>
              <a:buFont typeface="Calibri"/>
              <a:buChar char="➢"/>
            </a:pPr>
            <a:r>
              <a:rPr lang="es" sz="1105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Información lingüística disponible.</a:t>
            </a:r>
            <a:endParaRPr sz="1105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767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5"/>
              <a:buFont typeface="Calibri"/>
              <a:buChar char="○"/>
            </a:pPr>
            <a:r>
              <a:rPr lang="es" sz="1105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Cantidad de vocales, Mano/brazo, Orden de objeto y verbo, Tono, etc.</a:t>
            </a:r>
            <a:endParaRPr sz="1105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6" name="Google Shape;1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1824" y="2353550"/>
            <a:ext cx="2528625" cy="24466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48350" y="1110600"/>
            <a:ext cx="1451025" cy="7255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8"/>
          <p:cNvSpPr txBox="1"/>
          <p:nvPr>
            <p:ph type="title"/>
          </p:nvPr>
        </p:nvSpPr>
        <p:spPr>
          <a:xfrm>
            <a:off x="328625" y="2850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Correlación entre las variables</a:t>
            </a:r>
            <a:endParaRPr/>
          </a:p>
        </p:txBody>
      </p:sp>
      <p:pic>
        <p:nvPicPr>
          <p:cNvPr id="193" name="Google Shape;1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2925" y="923825"/>
            <a:ext cx="4234251" cy="3659076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18"/>
          <p:cNvSpPr txBox="1"/>
          <p:nvPr/>
        </p:nvSpPr>
        <p:spPr>
          <a:xfrm>
            <a:off x="476525" y="923825"/>
            <a:ext cx="39522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Se pudo comprobar que las variables que  tienen que ver con la extensión poblacional y geográfica del lenguaje están correlacionadas entre ellas, y además están directamente relacionadas con el nivel de riesgo de idioma.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5" name="Google Shape;195;p18"/>
          <p:cNvPicPr preferRelativeResize="0"/>
          <p:nvPr/>
        </p:nvPicPr>
        <p:blipFill rotWithShape="1">
          <a:blip r:embed="rId4">
            <a:alphaModFix/>
          </a:blip>
          <a:srcRect b="0" l="0" r="0" t="9641"/>
          <a:stretch/>
        </p:blipFill>
        <p:spPr>
          <a:xfrm>
            <a:off x="1567900" y="2185925"/>
            <a:ext cx="2504425" cy="239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9"/>
          <p:cNvSpPr txBox="1"/>
          <p:nvPr>
            <p:ph type="title"/>
          </p:nvPr>
        </p:nvSpPr>
        <p:spPr>
          <a:xfrm>
            <a:off x="819150" y="481925"/>
            <a:ext cx="7505700" cy="70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Clasificadores</a:t>
            </a:r>
            <a:endParaRPr/>
          </a:p>
        </p:txBody>
      </p:sp>
      <p:sp>
        <p:nvSpPr>
          <p:cNvPr id="201" name="Google Shape;201;p19"/>
          <p:cNvSpPr txBox="1"/>
          <p:nvPr/>
        </p:nvSpPr>
        <p:spPr>
          <a:xfrm>
            <a:off x="1043525" y="1475000"/>
            <a:ext cx="235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Regresión </a:t>
            </a:r>
            <a:r>
              <a:rPr lang="es">
                <a:latin typeface="Calibri"/>
                <a:ea typeface="Calibri"/>
                <a:cs typeface="Calibri"/>
                <a:sym typeface="Calibri"/>
              </a:rPr>
              <a:t>Logística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19"/>
          <p:cNvSpPr txBox="1"/>
          <p:nvPr/>
        </p:nvSpPr>
        <p:spPr>
          <a:xfrm>
            <a:off x="7048475" y="1425900"/>
            <a:ext cx="113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SVM Lineal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19"/>
          <p:cNvSpPr txBox="1"/>
          <p:nvPr/>
        </p:nvSpPr>
        <p:spPr>
          <a:xfrm>
            <a:off x="3942100" y="1425900"/>
            <a:ext cx="154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Árbol de decisión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19"/>
          <p:cNvSpPr txBox="1"/>
          <p:nvPr/>
        </p:nvSpPr>
        <p:spPr>
          <a:xfrm>
            <a:off x="1370600" y="3969300"/>
            <a:ext cx="235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AUC: 0.85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19"/>
          <p:cNvSpPr txBox="1"/>
          <p:nvPr/>
        </p:nvSpPr>
        <p:spPr>
          <a:xfrm>
            <a:off x="4270225" y="3938150"/>
            <a:ext cx="235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AUC: 0.87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19"/>
          <p:cNvSpPr txBox="1"/>
          <p:nvPr/>
        </p:nvSpPr>
        <p:spPr>
          <a:xfrm>
            <a:off x="7093525" y="3938150"/>
            <a:ext cx="235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AUC: 0.81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7" name="Google Shape;2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3425" y="1826100"/>
            <a:ext cx="2737150" cy="20668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47425" y="1794500"/>
            <a:ext cx="2737150" cy="20668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4800" y="1826250"/>
            <a:ext cx="2737190" cy="206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0"/>
          <p:cNvSpPr txBox="1"/>
          <p:nvPr>
            <p:ph type="title"/>
          </p:nvPr>
        </p:nvSpPr>
        <p:spPr>
          <a:xfrm>
            <a:off x="258550" y="312200"/>
            <a:ext cx="69681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Eliminación de features y niveles de riesgo</a:t>
            </a:r>
            <a:endParaRPr/>
          </a:p>
        </p:txBody>
      </p:sp>
      <p:pic>
        <p:nvPicPr>
          <p:cNvPr id="215" name="Google Shape;2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550" y="1532575"/>
            <a:ext cx="7183399" cy="284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0"/>
          <p:cNvSpPr txBox="1"/>
          <p:nvPr/>
        </p:nvSpPr>
        <p:spPr>
          <a:xfrm>
            <a:off x="6677838" y="3442525"/>
            <a:ext cx="20967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Calibri"/>
              <a:buAutoNum type="arabicPeriod"/>
            </a:pPr>
            <a:r>
              <a:rPr lang="es" sz="1200">
                <a:latin typeface="Calibri"/>
                <a:ea typeface="Calibri"/>
                <a:cs typeface="Calibri"/>
                <a:sym typeface="Calibri"/>
              </a:rPr>
              <a:t>Promedio HDI.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Calibri"/>
              <a:buAutoNum type="arabicPeriod"/>
            </a:pPr>
            <a:r>
              <a:rPr lang="es" sz="1200">
                <a:latin typeface="Calibri"/>
                <a:ea typeface="Calibri"/>
                <a:cs typeface="Calibri"/>
                <a:sym typeface="Calibri"/>
              </a:rPr>
              <a:t>Información lingüística.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Calibri"/>
              <a:buAutoNum type="arabicPeriod"/>
            </a:pPr>
            <a:r>
              <a:rPr lang="es" sz="1200">
                <a:latin typeface="Calibri"/>
                <a:ea typeface="Calibri"/>
                <a:cs typeface="Calibri"/>
                <a:sym typeface="Calibri"/>
              </a:rPr>
              <a:t>PBI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Calibri"/>
              <a:buAutoNum type="arabicPeriod"/>
            </a:pPr>
            <a:r>
              <a:rPr lang="es" sz="1200">
                <a:latin typeface="Calibri"/>
                <a:ea typeface="Calibri"/>
                <a:cs typeface="Calibri"/>
                <a:sym typeface="Calibri"/>
              </a:rPr>
              <a:t>Lenguajes cercanos.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Calibri"/>
              <a:buAutoNum type="arabicPeriod"/>
            </a:pPr>
            <a:r>
              <a:rPr lang="es" sz="1200">
                <a:latin typeface="Calibri"/>
                <a:ea typeface="Calibri"/>
                <a:cs typeface="Calibri"/>
                <a:sym typeface="Calibri"/>
              </a:rPr>
              <a:t>Macroárea.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20"/>
          <p:cNvSpPr txBox="1"/>
          <p:nvPr/>
        </p:nvSpPr>
        <p:spPr>
          <a:xfrm>
            <a:off x="323025" y="805100"/>
            <a:ext cx="6642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No tendremos en cuenta el número de hablantes, la proporción de hablantes ni la cantidad de países. Tampoco consideramos los lenguajes con estatus extremos.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8" name="Google Shape;21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16750" y="911950"/>
            <a:ext cx="1818900" cy="1659801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0"/>
          <p:cNvSpPr txBox="1"/>
          <p:nvPr/>
        </p:nvSpPr>
        <p:spPr>
          <a:xfrm>
            <a:off x="4936400" y="3910200"/>
            <a:ext cx="1818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Ranking de acuerdo a la importancia de features:</a:t>
            </a:r>
            <a:endParaRPr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20"/>
          <p:cNvSpPr txBox="1"/>
          <p:nvPr/>
        </p:nvSpPr>
        <p:spPr>
          <a:xfrm>
            <a:off x="4863450" y="3657913"/>
            <a:ext cx="3911100" cy="1077600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1"/>
          <p:cNvSpPr txBox="1"/>
          <p:nvPr>
            <p:ph type="title"/>
          </p:nvPr>
        </p:nvSpPr>
        <p:spPr>
          <a:xfrm>
            <a:off x="819150" y="481925"/>
            <a:ext cx="7505700" cy="70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Clasificadores</a:t>
            </a:r>
            <a:endParaRPr/>
          </a:p>
        </p:txBody>
      </p:sp>
      <p:sp>
        <p:nvSpPr>
          <p:cNvPr id="226" name="Google Shape;226;p21"/>
          <p:cNvSpPr txBox="1"/>
          <p:nvPr/>
        </p:nvSpPr>
        <p:spPr>
          <a:xfrm>
            <a:off x="1043525" y="1475000"/>
            <a:ext cx="235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Regresión Logística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21"/>
          <p:cNvSpPr txBox="1"/>
          <p:nvPr/>
        </p:nvSpPr>
        <p:spPr>
          <a:xfrm>
            <a:off x="7048475" y="1425900"/>
            <a:ext cx="113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SVM Lineal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21"/>
          <p:cNvSpPr txBox="1"/>
          <p:nvPr/>
        </p:nvSpPr>
        <p:spPr>
          <a:xfrm>
            <a:off x="3942100" y="1425900"/>
            <a:ext cx="154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Árbol de decisión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21"/>
          <p:cNvSpPr txBox="1"/>
          <p:nvPr/>
        </p:nvSpPr>
        <p:spPr>
          <a:xfrm>
            <a:off x="1370600" y="3969300"/>
            <a:ext cx="235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AUC: 0.74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21"/>
          <p:cNvSpPr txBox="1"/>
          <p:nvPr/>
        </p:nvSpPr>
        <p:spPr>
          <a:xfrm>
            <a:off x="4270225" y="3938150"/>
            <a:ext cx="235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AUC: 0.77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21"/>
          <p:cNvSpPr txBox="1"/>
          <p:nvPr/>
        </p:nvSpPr>
        <p:spPr>
          <a:xfrm>
            <a:off x="7093525" y="3938150"/>
            <a:ext cx="235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AUC: 0.73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2" name="Google Shape;23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03425" y="1826100"/>
            <a:ext cx="2737150" cy="20668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47425" y="1794500"/>
            <a:ext cx="2737150" cy="20668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04800" y="1826250"/>
            <a:ext cx="2737190" cy="2066850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21"/>
          <p:cNvSpPr txBox="1"/>
          <p:nvPr/>
        </p:nvSpPr>
        <p:spPr>
          <a:xfrm>
            <a:off x="641575" y="4469300"/>
            <a:ext cx="788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Modelo nulo: 0.50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