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Galada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3EC46D-BCF3-432A-B790-2D17B694405A}">
  <a:tblStyle styleId="{B43EC46D-BCF3-432A-B790-2D17B69440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Galad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26630bdc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26630bdc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basicamente no hacia falta todos los sintomas para poder saber que enfermedad tenes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6630bdc3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26630bdc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15f3eee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15f3eee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26630bdc3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26630bdc3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26dc69cb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26dc69cb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258f35a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258f35a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26630bdc3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26630bdc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4139a9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14139a9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258f35a8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258f35a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14139a9d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14139a9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611533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2611533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26630bd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26630bd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26630bdc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26630bdc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10650" y="1286450"/>
            <a:ext cx="4418700" cy="69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Galada"/>
                <a:ea typeface="Galada"/>
                <a:cs typeface="Galada"/>
                <a:sym typeface="Galada"/>
              </a:rPr>
              <a:t>Data Science y el </a:t>
            </a:r>
            <a:endParaRPr sz="3300">
              <a:solidFill>
                <a:schemeClr val="lt1"/>
              </a:solidFill>
              <a:latin typeface="Galada"/>
              <a:ea typeface="Galada"/>
              <a:cs typeface="Galada"/>
              <a:sym typeface="Galad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33328" r="0" t="0"/>
          <a:stretch/>
        </p:blipFill>
        <p:spPr>
          <a:xfrm>
            <a:off x="5714694" y="0"/>
            <a:ext cx="34293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5714700" y="25"/>
            <a:ext cx="99300" cy="5143500"/>
          </a:xfrm>
          <a:prstGeom prst="rect">
            <a:avLst/>
          </a:prstGeom>
          <a:solidFill>
            <a:srgbClr val="FDF5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40088" y="0"/>
            <a:ext cx="174600" cy="5143500"/>
          </a:xfrm>
          <a:prstGeom prst="rect">
            <a:avLst/>
          </a:prstGeom>
          <a:solidFill>
            <a:srgbClr val="FEC2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290924" y="25"/>
            <a:ext cx="262200" cy="5143500"/>
          </a:xfrm>
          <a:prstGeom prst="rect">
            <a:avLst/>
          </a:prstGeom>
          <a:solidFill>
            <a:srgbClr val="F8F0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13425" y="1979150"/>
            <a:ext cx="4200000" cy="69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diagnóstico médico 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48750" y="9112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Resultado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1959750" y="1600782"/>
            <a:ext cx="5192400" cy="954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2023941" y="1516636"/>
            <a:ext cx="5192400" cy="954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2105602" y="1516619"/>
            <a:ext cx="4964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Eliminación de síntomas con poca relevancia para el modelo.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927651" y="3062586"/>
            <a:ext cx="5192400" cy="954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1991842" y="2978440"/>
            <a:ext cx="5192400" cy="954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2073503" y="2926770"/>
            <a:ext cx="4964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detección de una enfermedad con un vector de features reducido tiene gran precisión.</a:t>
            </a:r>
            <a:endParaRPr b="1" sz="2100">
              <a:solidFill>
                <a:schemeClr val="dk1"/>
              </a:solidFill>
              <a:latin typeface="Galada"/>
              <a:ea typeface="Galada"/>
              <a:cs typeface="Galada"/>
              <a:sym typeface="Gala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345200" y="93525"/>
            <a:ext cx="4890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Descripción de los datos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789875" y="1703280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810951" y="1673637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868501" y="1627575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entradas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771638" y="2292905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792714" y="2263262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810939" y="2225400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descripciones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771625" y="2898930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792701" y="2869287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757650" y="2823225"/>
            <a:ext cx="192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clasificaciones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8" name="Google Shape;208;p23"/>
          <p:cNvGraphicFramePr/>
          <p:nvPr/>
        </p:nvGraphicFramePr>
        <p:xfrm>
          <a:off x="3748825" y="94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{B43EC46D-BCF3-432A-B790-2D17B694405A}</a:tableStyleId>
              </a:tblPr>
              <a:tblGrid>
                <a:gridCol w="1119125"/>
                <a:gridCol w="677125"/>
                <a:gridCol w="974325"/>
                <a:gridCol w="1153450"/>
              </a:tblGrid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Attribute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Domain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Attribute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Domain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49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Sample code number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Normal nucleoli 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1-10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51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Clump </a:t>
                      </a: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thickness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1-10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Mitosis</a:t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1-10</a:t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65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Uniformity of cell shape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1-10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2(negative), 4(positive)</a:t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51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Marginal </a:t>
                      </a: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adhesion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1-10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5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Single epithelial cell size 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1-10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Bare nuclei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1-10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9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Bland </a:t>
                      </a: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chromatin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1-10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9450"/>
            <a:ext cx="8839201" cy="39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Comparación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Comparación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0725"/>
            <a:ext cx="8839199" cy="38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3997" l="0" r="0" t="52213"/>
          <a:stretch/>
        </p:blipFill>
        <p:spPr>
          <a:xfrm>
            <a:off x="152400" y="3197275"/>
            <a:ext cx="8839199" cy="9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46412" l="0" r="0" t="0"/>
          <a:stretch/>
        </p:blipFill>
        <p:spPr>
          <a:xfrm>
            <a:off x="152400" y="1767325"/>
            <a:ext cx="8839199" cy="11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 txBox="1"/>
          <p:nvPr/>
        </p:nvSpPr>
        <p:spPr>
          <a:xfrm>
            <a:off x="2871350" y="2887775"/>
            <a:ext cx="36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highlight>
                  <a:srgbClr val="1E1E1E"/>
                </a:highlight>
              </a:rPr>
              <a:t>Bland ChroBland Chromatin</a:t>
            </a:r>
            <a:r>
              <a:rPr lang="es" sz="1000">
                <a:solidFill>
                  <a:schemeClr val="lt1"/>
                </a:solidFill>
              </a:rPr>
              <a:t>,Uniformity of Cell Shape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48750" y="90600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Comparación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45200" y="93525"/>
            <a:ext cx="7530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El rol de la ciencia de datos en medicina 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932200" y="1595359"/>
            <a:ext cx="3279600" cy="4584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972745" y="1554958"/>
            <a:ext cx="3279600" cy="4584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024325" y="1554950"/>
            <a:ext cx="3135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rPr>
              <a:t>Chatbots</a:t>
            </a:r>
            <a:endParaRPr b="1" sz="2100">
              <a:solidFill>
                <a:schemeClr val="dk1"/>
              </a:solidFill>
              <a:latin typeface="Galada"/>
              <a:ea typeface="Galada"/>
              <a:cs typeface="Galada"/>
              <a:sym typeface="Gala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911925" y="2297209"/>
            <a:ext cx="3279600" cy="4584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952470" y="2256808"/>
            <a:ext cx="3279600" cy="4584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004050" y="2232000"/>
            <a:ext cx="3135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rPr>
              <a:t>Oncología</a:t>
            </a:r>
            <a:endParaRPr b="1" sz="2100">
              <a:solidFill>
                <a:schemeClr val="dk1"/>
              </a:solidFill>
              <a:latin typeface="Galada"/>
              <a:ea typeface="Galada"/>
              <a:cs typeface="Galada"/>
              <a:sym typeface="Gala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891650" y="2976659"/>
            <a:ext cx="3279600" cy="4584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932195" y="2936258"/>
            <a:ext cx="3279600" cy="4584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983775" y="2934000"/>
            <a:ext cx="3135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rPr>
              <a:t>Patología</a:t>
            </a:r>
            <a:endParaRPr b="1" sz="2100">
              <a:solidFill>
                <a:schemeClr val="dk1"/>
              </a:solidFill>
              <a:latin typeface="Galada"/>
              <a:ea typeface="Galada"/>
              <a:cs typeface="Galada"/>
              <a:sym typeface="Gala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891650" y="3654809"/>
            <a:ext cx="3279600" cy="4584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932195" y="3614408"/>
            <a:ext cx="3279600" cy="4584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983775" y="3614400"/>
            <a:ext cx="3135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rPr>
              <a:t>Genética</a:t>
            </a:r>
            <a:endParaRPr b="1" sz="2100">
              <a:solidFill>
                <a:schemeClr val="dk1"/>
              </a:solidFill>
              <a:latin typeface="Galada"/>
              <a:ea typeface="Galada"/>
              <a:cs typeface="Galada"/>
              <a:sym typeface="Gala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45200" y="93525"/>
            <a:ext cx="7530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Nuestro trabajo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500824" y="1820525"/>
            <a:ext cx="4116900" cy="6150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551720" y="1766320"/>
            <a:ext cx="4116900" cy="6150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616467" y="1766310"/>
            <a:ext cx="3936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rPr>
              <a:t>Predicción de enfermedades</a:t>
            </a:r>
            <a:endParaRPr b="1" sz="2100">
              <a:solidFill>
                <a:schemeClr val="dk1"/>
              </a:solidFill>
              <a:latin typeface="Galada"/>
              <a:ea typeface="Galada"/>
              <a:cs typeface="Galada"/>
              <a:sym typeface="Gala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475373" y="2762183"/>
            <a:ext cx="4116900" cy="6150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2526269" y="2707979"/>
            <a:ext cx="4116900" cy="6150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2591016" y="2674694"/>
            <a:ext cx="3936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rPr>
              <a:t>Diagnóstico de cáncer </a:t>
            </a:r>
            <a:endParaRPr b="1" sz="2100">
              <a:solidFill>
                <a:schemeClr val="dk1"/>
              </a:solidFill>
              <a:latin typeface="Galada"/>
              <a:ea typeface="Galada"/>
              <a:cs typeface="Galada"/>
              <a:sym typeface="Gala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748075" y="1345580"/>
            <a:ext cx="3279600" cy="5244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788620" y="1299359"/>
            <a:ext cx="3279600" cy="5244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788620" y="1215725"/>
            <a:ext cx="3279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¿Alguna vez evitaste o postergaste ir al médico?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345200" y="93525"/>
            <a:ext cx="412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Motivación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865050" y="1345580"/>
            <a:ext cx="3279600" cy="5244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4905595" y="1299359"/>
            <a:ext cx="3279600" cy="5244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4905595" y="1215725"/>
            <a:ext cx="3279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¿Alguna vez buscaste tus síntomas en google?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027" y="1939375"/>
            <a:ext cx="2897649" cy="29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063" y="2095325"/>
            <a:ext cx="2745620" cy="281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45200" y="93525"/>
            <a:ext cx="412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Motivación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083863" y="966797"/>
            <a:ext cx="49155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2144632" y="937148"/>
            <a:ext cx="49155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2144632" y="883500"/>
            <a:ext cx="4915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Cuál fue el motivo para postergar/evitar ir al médico?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375" y="1411027"/>
            <a:ext cx="5647251" cy="3634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345200" y="93525"/>
            <a:ext cx="4890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Descripción del dataset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29900" y="2412305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50976" y="2382662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408526" y="2336600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4920 entradas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311663" y="3001930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32739" y="2972287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390289" y="2926225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131 síntomas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311650" y="3607955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332726" y="3578312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40125" y="3532250"/>
            <a:ext cx="192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 enfermedades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2438550" y="86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{B43EC46D-BCF3-432A-B790-2D17B694405A}</a:tableStyleId>
              </a:tblPr>
              <a:tblGrid>
                <a:gridCol w="1534500"/>
                <a:gridCol w="1534500"/>
                <a:gridCol w="1534500"/>
                <a:gridCol w="1534500"/>
              </a:tblGrid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Heart attack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Psoriasis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Alcoholic hepatitis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Peptic ulcer diseae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33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Chicken pox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Arthritis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Fungal infection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Acne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Osteoarthristis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Urinary infection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GERD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Tuberculosis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Hypertension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Jaundice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Vertigo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Cervical spondylosis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33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Paralysis 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Migraine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Common Cold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Diabetes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39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Hypoglycemia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Typhoid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Pneumonia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Drug Reaction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33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Gastroenteritis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Impetigo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Dengue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Varicose veins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Hepatitis A,B,C,D y E 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Chronic cholestasis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Dimorphic hemmorhoids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Hyperthyroidism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Allergy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Bronchial Asthma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Malaria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Hypothyroidism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AIDS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18"/>
          <p:cNvSpPr txBox="1"/>
          <p:nvPr/>
        </p:nvSpPr>
        <p:spPr>
          <a:xfrm>
            <a:off x="313013" y="1785443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334089" y="1755800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352488" y="1709750"/>
            <a:ext cx="17049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17500" lvl="0" marL="1397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</a:t>
            </a: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Descripción del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8" name="Google Shape;138;p19"/>
          <p:cNvGraphicFramePr/>
          <p:nvPr/>
        </p:nvGraphicFramePr>
        <p:xfrm>
          <a:off x="2296000" y="135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{B43EC46D-BCF3-432A-B790-2D17B694405A}</a:tableStyleId>
              </a:tblPr>
              <a:tblGrid>
                <a:gridCol w="1206225"/>
                <a:gridCol w="1565650"/>
                <a:gridCol w="1565650"/>
                <a:gridCol w="1441075"/>
              </a:tblGrid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Disease</a:t>
                      </a:r>
                      <a:endParaRPr sz="16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Sympto</a:t>
                      </a:r>
                      <a:r>
                        <a:rPr lang="es" sz="12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 1</a:t>
                      </a:r>
                      <a:endParaRPr sz="16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s" sz="12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ymptom 2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Symptom 3</a:t>
                      </a:r>
                      <a:endParaRPr sz="17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45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Fungal Infection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Itching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Skin rash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Nodal skin eruptions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45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Allergy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Continuous</a:t>
                      </a: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sneezing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Shivering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Chills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45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GERD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Stomach pain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Acidity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Ulcers</a:t>
                      </a: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on tongue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74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Chronic Cholestasis</a:t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D5D5D5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Skin rush</a:t>
                      </a:r>
                      <a:endParaRPr sz="1050">
                        <a:solidFill>
                          <a:srgbClr val="D5D5D5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Itching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Stomach pain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19"/>
          <p:cNvSpPr txBox="1"/>
          <p:nvPr/>
        </p:nvSpPr>
        <p:spPr>
          <a:xfrm>
            <a:off x="299075" y="2312749"/>
            <a:ext cx="1704900" cy="5637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20151" y="2263112"/>
            <a:ext cx="1704900" cy="5637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338550" y="2186000"/>
            <a:ext cx="17049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Separación en dummies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Análisis de los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2114257" y="799875"/>
            <a:ext cx="4915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048163" y="977922"/>
            <a:ext cx="4915500" cy="336600"/>
          </a:xfrm>
          <a:prstGeom prst="rect">
            <a:avLst/>
          </a:prstGeom>
          <a:solidFill>
            <a:srgbClr val="F8F089"/>
          </a:solidFill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Árbol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normal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458625" y="1962930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479701" y="1933287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79701" y="1933275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 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440388" y="2552555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461464" y="2522912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479689" y="2485050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depth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440375" y="3158580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461451" y="3128937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368850" y="3082875"/>
            <a:ext cx="192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132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401075" y="3781005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422151" y="3751362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479701" y="3705300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0,9798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37" y="1492575"/>
            <a:ext cx="5400763" cy="33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Análisis de los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2114257" y="799875"/>
            <a:ext cx="4915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3173613" y="977922"/>
            <a:ext cx="4915500" cy="336600"/>
          </a:xfrm>
          <a:prstGeom prst="rect">
            <a:avLst/>
          </a:prstGeom>
          <a:solidFill>
            <a:srgbClr val="F8F089"/>
          </a:solidFill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Arbol hecho con las features importantes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329900" y="2031730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350976" y="2002087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408526" y="1956025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 leaves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311663" y="2621355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332739" y="2591712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390289" y="2545650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41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depth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311650" y="3227380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332726" y="3197737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240125" y="3151675"/>
            <a:ext cx="192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49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272350" y="3849805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293426" y="3820162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350976" y="3774100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score 0,9678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125" y="1644975"/>
            <a:ext cx="6672474" cy="313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