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erif"/>
      <p:regular r:id="rId15"/>
      <p:bold r:id="rId16"/>
      <p:italic r:id="rId17"/>
      <p:boldItalic r:id="rId18"/>
    </p:embeddedFont>
    <p:embeddedFont>
      <p:font typeface="Noto Serif Devanagari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jtt7AY0Oj6BLcjouy1Bmffxdy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erifDevanagar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erif-regular.fntdata"/><Relationship Id="rId14" Type="http://schemas.openxmlformats.org/officeDocument/2006/relationships/slide" Target="slides/slide9.xml"/><Relationship Id="rId17" Type="http://schemas.openxmlformats.org/officeDocument/2006/relationships/font" Target="fonts/PTSerif-italic.fntdata"/><Relationship Id="rId16" Type="http://schemas.openxmlformats.org/officeDocument/2006/relationships/font" Target="fonts/PTSerif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otoSerifDevanagari-regular.fntdata"/><Relationship Id="rId6" Type="http://schemas.openxmlformats.org/officeDocument/2006/relationships/slide" Target="slides/slide1.xml"/><Relationship Id="rId18" Type="http://schemas.openxmlformats.org/officeDocument/2006/relationships/font" Target="fonts/PTSerif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886300" y="1230700"/>
            <a:ext cx="334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25575" y="874150"/>
            <a:ext cx="852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419" sz="4800" u="none" cap="none" strike="noStrike">
                <a:solidFill>
                  <a:srgbClr val="FFD966"/>
                </a:solidFill>
                <a:latin typeface="PT Serif"/>
                <a:ea typeface="PT Serif"/>
                <a:cs typeface="PT Serif"/>
                <a:sym typeface="PT Serif"/>
              </a:rPr>
              <a:t>Predicción de performance en jugadores de ajedrez</a:t>
            </a:r>
            <a:endParaRPr b="1" i="0" sz="4800" u="none" cap="none" strike="noStrike">
              <a:solidFill>
                <a:srgbClr val="FFD966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027000" y="3071000"/>
            <a:ext cx="662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16625" y="2979000"/>
            <a:ext cx="662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T Serif"/>
                <a:ea typeface="PT Serif"/>
                <a:cs typeface="PT Serif"/>
                <a:sym typeface="PT Serif"/>
              </a:rPr>
              <a:t>Laboratorio de datos 2022 primer cuatrimestre</a:t>
            </a:r>
            <a:br>
              <a:rPr b="0" i="0" lang="es-419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T Serif"/>
                <a:ea typeface="PT Serif"/>
                <a:cs typeface="PT Serif"/>
                <a:sym typeface="PT Serif"/>
              </a:rPr>
            </a:br>
            <a:br>
              <a:rPr b="0" i="0" lang="es-419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T Serif"/>
                <a:ea typeface="PT Serif"/>
                <a:cs typeface="PT Serif"/>
                <a:sym typeface="PT Serif"/>
              </a:rPr>
            </a:br>
            <a:r>
              <a:rPr b="0" i="0" lang="es-419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T Serif"/>
                <a:ea typeface="PT Serif"/>
                <a:cs typeface="PT Serif"/>
                <a:sym typeface="PT Serif"/>
              </a:rPr>
              <a:t>Zenón Mabres Louge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T Serif"/>
                <a:ea typeface="PT Serif"/>
                <a:cs typeface="PT Serif"/>
                <a:sym typeface="PT Serif"/>
              </a:rPr>
              <a:t>Julián Garbulsky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39390" l="0" r="0" t="-39390"/>
          <a:stretch/>
        </p:blipFill>
        <p:spPr>
          <a:xfrm>
            <a:off x="2446238" y="412213"/>
            <a:ext cx="621982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275" y="342875"/>
            <a:ext cx="4238525" cy="1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425" y="337950"/>
            <a:ext cx="6428674" cy="4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063" y="719929"/>
            <a:ext cx="7889876" cy="3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500" y="863550"/>
            <a:ext cx="534500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/>
        </p:nvSpPr>
        <p:spPr>
          <a:xfrm>
            <a:off x="3658475" y="45296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ELO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406825" y="2431300"/>
            <a:ext cx="55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Cantidad de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jugadores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063" y="432750"/>
            <a:ext cx="4359875" cy="42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6896750" y="2450675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 = 0.1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/>
        </p:nvSpPr>
        <p:spPr>
          <a:xfrm>
            <a:off x="6896750" y="2450675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 = -1.1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500" y="432827"/>
            <a:ext cx="4359850" cy="427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1356100" y="1104250"/>
            <a:ext cx="7003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419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 </a:t>
            </a:r>
            <a:r>
              <a:rPr b="0" i="0" lang="es-419" sz="3000" u="sng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Features:</a:t>
            </a:r>
            <a:b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</a:b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erif Devanagari"/>
              <a:buChar char="●"/>
            </a:pPr>
            <a: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Caída total de valuación (eval)</a:t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erif Devanagari"/>
              <a:buChar char="●"/>
            </a:pPr>
            <a: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Cantidad de errores, buenas jugadas, etc</a:t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erif Devanagari"/>
              <a:buChar char="●"/>
            </a:pPr>
            <a: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Quién ganó la partida</a:t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505425" y="48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621675" y="1152475"/>
            <a:ext cx="7311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Elo &gt; 2000 —&gt; ROC test = 0.62…</a:t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Elo &lt; 1500 —&gt; ROC test = 0.62…</a:t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419" sz="3000" u="none" cap="none" strike="noStrike">
                <a:solidFill>
                  <a:schemeClr val="lt1"/>
                </a:solidFill>
                <a:latin typeface="Noto Serif Devanagari"/>
                <a:ea typeface="Noto Serif Devanagari"/>
                <a:cs typeface="Noto Serif Devanagari"/>
                <a:sym typeface="Noto Serif Devanagari"/>
              </a:rPr>
              <a:t>Elo &lt; 1300 —&gt; ROC test = 0.63…</a:t>
            </a:r>
            <a:endParaRPr b="0" i="0" sz="3000" u="none" cap="none" strike="noStrike">
              <a:solidFill>
                <a:schemeClr val="lt1"/>
              </a:solidFill>
              <a:latin typeface="Noto Serif Devanagari"/>
              <a:ea typeface="Noto Serif Devanagari"/>
              <a:cs typeface="Noto Serif Devanagari"/>
              <a:sym typeface="Noto Serif Devanagari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400" y="2991475"/>
            <a:ext cx="2103200" cy="15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