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b559331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b559331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592181588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592181588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b446fcc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b446fc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7cdd8ac5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7cdd8ac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7cdd8ac59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7cdd8ac5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b446fcc7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b446fcc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46ef731a9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46ef731a9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f46ef731a9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f46ef731a9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46ef731a9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46ef731a9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46ef731a9_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46ef731a9_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592181588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592181588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bc68879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bc68879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46ef731a9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f46ef731a9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46ef731a9_8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46ef731a9_8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46ef731a9_8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46ef731a9_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46ef731a9_8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46ef731a9_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34c7808c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34c7808c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3b83ca13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3b83ca13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 Construcción del clasificador como Random Forest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rfc = RandomForestClassifier</a:t>
            </a:r>
            <a:r>
              <a:rPr lang="e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max_depth=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max_leaf_nodes=</a:t>
            </a:r>
            <a:r>
              <a:rPr lang="es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626bdb8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3626bdb8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Con las imágenes de calcio del hipocampo, podemos ver cuales son las neuronas que se activan durante la exploración del animal, y por lo tanto, están asociadas con la memoria espacial.</a:t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Estas neuronas se llaman PLACE CELLS y cada una de ellas codifica un lugar particular del ambiente que el animal está explorando.</a:t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59218158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59218158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92181588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92181588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ba74c55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ba74c55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ba74c558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ba74c55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78f289c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78f289c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78f289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78f289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-282224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xUf7HHiazEI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850" y="449425"/>
            <a:ext cx="5767800" cy="31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latin typeface="Arial"/>
                <a:ea typeface="Arial"/>
                <a:cs typeface="Arial"/>
                <a:sym typeface="Arial"/>
              </a:rPr>
              <a:t>¿Cómo hacer un clasificador de neuronas en un mes y fallar en el intento? </a:t>
            </a:r>
            <a:endParaRPr sz="8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32650"/>
            <a:ext cx="44193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00"/>
              <a:t>Yannina Diaz Cano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00"/>
              <a:t>Tomas de Udaeta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00"/>
              <a:t>Natalia Soldi</a:t>
            </a:r>
            <a:endParaRPr sz="1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00"/>
              <a:t>Sabrina Benas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Flujo</a:t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432475" y="2393650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Dataset 2 (</a:t>
            </a:r>
            <a:r>
              <a:rPr lang="es" sz="1600">
                <a:latin typeface="Nunito"/>
                <a:ea typeface="Nunito"/>
                <a:cs typeface="Nunito"/>
                <a:sym typeface="Nunito"/>
              </a:rPr>
              <a:t>Validación)</a:t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932250" y="1003625"/>
            <a:ext cx="1938600" cy="56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Dataset 1 (entrenamiento)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4127200" y="1003625"/>
            <a:ext cx="2571000" cy="564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Preprocesamiento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y extracción de Features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7052925" y="1003613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PCA</a:t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6985475" y="3544075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Entrenamiento del modelo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7061675" y="2388150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K-fold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2452050" y="2393650"/>
            <a:ext cx="2331600" cy="56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Preprocesamiento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Nunito"/>
                <a:ea typeface="Nunito"/>
                <a:cs typeface="Nunito"/>
                <a:sym typeface="Nunito"/>
              </a:rPr>
              <a:t>y extracción de Features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4946125" y="3544075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Validación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078200" y="4440250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Curva ROC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1380000" y="3544075"/>
            <a:ext cx="2638200" cy="56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Predicción sobre bins de un frame nuevo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5007813" y="2393638"/>
            <a:ext cx="1829700" cy="564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PCA</a:t>
            </a:r>
            <a:endParaRPr/>
          </a:p>
        </p:txBody>
      </p:sp>
      <p:cxnSp>
        <p:nvCxnSpPr>
          <p:cNvPr id="399" name="Google Shape;399;p22"/>
          <p:cNvCxnSpPr>
            <a:endCxn id="393" idx="0"/>
          </p:cNvCxnSpPr>
          <p:nvPr/>
        </p:nvCxnSpPr>
        <p:spPr>
          <a:xfrm flipH="1">
            <a:off x="7976525" y="1568250"/>
            <a:ext cx="2400" cy="819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2"/>
          <p:cNvCxnSpPr>
            <a:stCxn id="389" idx="3"/>
            <a:endCxn id="390" idx="1"/>
          </p:cNvCxnSpPr>
          <p:nvPr/>
        </p:nvCxnSpPr>
        <p:spPr>
          <a:xfrm>
            <a:off x="2870850" y="1285925"/>
            <a:ext cx="12564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2"/>
          <p:cNvCxnSpPr/>
          <p:nvPr/>
        </p:nvCxnSpPr>
        <p:spPr>
          <a:xfrm>
            <a:off x="6775825" y="1284863"/>
            <a:ext cx="314400" cy="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2"/>
          <p:cNvCxnSpPr/>
          <p:nvPr/>
        </p:nvCxnSpPr>
        <p:spPr>
          <a:xfrm>
            <a:off x="2262175" y="2675350"/>
            <a:ext cx="2706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2"/>
          <p:cNvCxnSpPr/>
          <p:nvPr/>
        </p:nvCxnSpPr>
        <p:spPr>
          <a:xfrm>
            <a:off x="4783650" y="2675350"/>
            <a:ext cx="270600" cy="1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2"/>
          <p:cNvCxnSpPr/>
          <p:nvPr/>
        </p:nvCxnSpPr>
        <p:spPr>
          <a:xfrm flipH="1">
            <a:off x="5916525" y="3010713"/>
            <a:ext cx="12300" cy="480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2"/>
          <p:cNvCxnSpPr/>
          <p:nvPr/>
        </p:nvCxnSpPr>
        <p:spPr>
          <a:xfrm flipH="1">
            <a:off x="7970375" y="3007950"/>
            <a:ext cx="12300" cy="480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6775825" y="1284863"/>
            <a:ext cx="314400" cy="9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2"/>
          <p:cNvCxnSpPr>
            <a:endCxn id="395" idx="3"/>
          </p:cNvCxnSpPr>
          <p:nvPr/>
        </p:nvCxnSpPr>
        <p:spPr>
          <a:xfrm rot="10800000">
            <a:off x="6775825" y="3826375"/>
            <a:ext cx="299700" cy="3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2"/>
          <p:cNvCxnSpPr>
            <a:endCxn id="396" idx="0"/>
          </p:cNvCxnSpPr>
          <p:nvPr/>
        </p:nvCxnSpPr>
        <p:spPr>
          <a:xfrm flipH="1">
            <a:off x="6993050" y="4115950"/>
            <a:ext cx="943200" cy="324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2"/>
          <p:cNvCxnSpPr>
            <a:endCxn id="396" idx="0"/>
          </p:cNvCxnSpPr>
          <p:nvPr/>
        </p:nvCxnSpPr>
        <p:spPr>
          <a:xfrm>
            <a:off x="5928950" y="4108750"/>
            <a:ext cx="1064100" cy="331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2"/>
          <p:cNvCxnSpPr/>
          <p:nvPr/>
        </p:nvCxnSpPr>
        <p:spPr>
          <a:xfrm flipH="1">
            <a:off x="4123500" y="3823375"/>
            <a:ext cx="717300" cy="90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229800" y="135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PCA como input para el modelo</a:t>
            </a:r>
            <a:endParaRPr/>
          </a:p>
        </p:txBody>
      </p:sp>
      <p:pic>
        <p:nvPicPr>
          <p:cNvPr id="416" name="Google Shape;4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00" y="1065075"/>
            <a:ext cx="69246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3"/>
          <p:cNvSpPr txBox="1"/>
          <p:nvPr/>
        </p:nvSpPr>
        <p:spPr>
          <a:xfrm>
            <a:off x="2235000" y="3949800"/>
            <a:ext cx="55209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Nos quedamos con las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6 PC como input para nuestro modelo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dado que explicaban &gt;90% de la varianza de los datos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/>
          <p:nvPr>
            <p:ph type="title"/>
          </p:nvPr>
        </p:nvSpPr>
        <p:spPr>
          <a:xfrm>
            <a:off x="1303800" y="169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del entrenamiento y validación del modelo de </a:t>
            </a:r>
            <a:r>
              <a:rPr lang="es"/>
              <a:t>regresión</a:t>
            </a:r>
            <a:r>
              <a:rPr lang="es"/>
              <a:t> logística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335625" y="4146100"/>
            <a:ext cx="5655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 para el set de entrenamiento = </a:t>
            </a: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333 neurona+ruido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 para el set de validación = 106 </a:t>
            </a: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neurona+ruido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4" name="Google Shape;4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1" y="1272859"/>
            <a:ext cx="4019450" cy="29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4"/>
          <p:cNvSpPr txBox="1"/>
          <p:nvPr/>
        </p:nvSpPr>
        <p:spPr>
          <a:xfrm>
            <a:off x="4886700" y="2083125"/>
            <a:ext cx="344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AUC entrenamiento: 0.9577</a:t>
            </a:r>
            <a:endParaRPr sz="195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AUC </a:t>
            </a:r>
            <a:r>
              <a:rPr lang="es" sz="19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evaluación</a:t>
            </a:r>
            <a:r>
              <a:rPr lang="es" sz="19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: 0.833</a:t>
            </a:r>
            <a:endParaRPr sz="2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</a:t>
            </a:r>
            <a:endParaRPr/>
          </a:p>
        </p:txBody>
      </p:sp>
      <p:sp>
        <p:nvSpPr>
          <p:cNvPr id="431" name="Google Shape;431;p25"/>
          <p:cNvSpPr txBox="1"/>
          <p:nvPr>
            <p:ph idx="1" type="body"/>
          </p:nvPr>
        </p:nvSpPr>
        <p:spPr>
          <a:xfrm>
            <a:off x="250300" y="1016275"/>
            <a:ext cx="33564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Recorremos un frame nuevo en cuadraditos solapados</a:t>
            </a:r>
            <a:endParaRPr sz="1700"/>
          </a:p>
        </p:txBody>
      </p:sp>
      <p:pic>
        <p:nvPicPr>
          <p:cNvPr id="432" name="Google Shape;432;p25"/>
          <p:cNvPicPr preferRelativeResize="0"/>
          <p:nvPr/>
        </p:nvPicPr>
        <p:blipFill rotWithShape="1">
          <a:blip r:embed="rId3">
            <a:alphaModFix/>
          </a:blip>
          <a:srcRect b="5758" l="7995" r="0" t="0"/>
          <a:stretch/>
        </p:blipFill>
        <p:spPr>
          <a:xfrm>
            <a:off x="409000" y="1825675"/>
            <a:ext cx="2952675" cy="29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5"/>
          <p:cNvSpPr txBox="1"/>
          <p:nvPr>
            <p:ph idx="1" type="body"/>
          </p:nvPr>
        </p:nvSpPr>
        <p:spPr>
          <a:xfrm>
            <a:off x="5013325" y="1744350"/>
            <a:ext cx="37200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A cada bin le hacemos el mismo procesamiento que a los datos del entrenamiento y </a:t>
            </a:r>
            <a:r>
              <a:rPr b="1" lang="es" sz="1700"/>
              <a:t>calculamos su probabilidad de ser o no una neurona.</a:t>
            </a:r>
            <a:endParaRPr b="1" sz="1700"/>
          </a:p>
        </p:txBody>
      </p:sp>
      <p:cxnSp>
        <p:nvCxnSpPr>
          <p:cNvPr id="434" name="Google Shape;434;p25"/>
          <p:cNvCxnSpPr>
            <a:endCxn id="433" idx="1"/>
          </p:cNvCxnSpPr>
          <p:nvPr/>
        </p:nvCxnSpPr>
        <p:spPr>
          <a:xfrm>
            <a:off x="3475225" y="2558550"/>
            <a:ext cx="1538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1250075" y="64200"/>
            <a:ext cx="70305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Predicciones </a:t>
            </a:r>
            <a:endParaRPr/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 b="5758" l="7995" r="0" t="0"/>
          <a:stretch/>
        </p:blipFill>
        <p:spPr>
          <a:xfrm>
            <a:off x="2894563" y="681645"/>
            <a:ext cx="3741525" cy="378020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/>
        </p:nvSpPr>
        <p:spPr>
          <a:xfrm>
            <a:off x="3289825" y="754400"/>
            <a:ext cx="3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2" name="Google Shape;442;p26"/>
          <p:cNvSpPr txBox="1"/>
          <p:nvPr/>
        </p:nvSpPr>
        <p:spPr>
          <a:xfrm>
            <a:off x="2978125" y="754400"/>
            <a:ext cx="311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0</a:t>
            </a:r>
            <a:endParaRPr b="1" sz="15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2894575" y="1086050"/>
            <a:ext cx="326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0   0    0    0    1    0   0    0   0    1</a:t>
            </a:r>
            <a:endParaRPr sz="105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26"/>
          <p:cNvSpPr txBox="1"/>
          <p:nvPr/>
        </p:nvSpPr>
        <p:spPr>
          <a:xfrm>
            <a:off x="2894575" y="1966825"/>
            <a:ext cx="339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1    1    1   1    1   1    0    0    0   0 </a:t>
            </a:r>
            <a:endParaRPr/>
          </a:p>
        </p:txBody>
      </p:sp>
      <p:pic>
        <p:nvPicPr>
          <p:cNvPr id="445" name="Google Shape;4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70" y="3298520"/>
            <a:ext cx="1310150" cy="13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675" y="2758575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 txBox="1"/>
          <p:nvPr>
            <p:ph type="title"/>
          </p:nvPr>
        </p:nvSpPr>
        <p:spPr>
          <a:xfrm>
            <a:off x="1227600" y="702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</a:t>
            </a:r>
            <a:r>
              <a:rPr lang="es"/>
              <a:t>qué</a:t>
            </a:r>
            <a:r>
              <a:rPr lang="es"/>
              <a:t> las predicciones del modelo tuvieron mucho error?</a:t>
            </a:r>
            <a:endParaRPr/>
          </a:p>
        </p:txBody>
      </p:sp>
      <p:sp>
        <p:nvSpPr>
          <p:cNvPr id="452" name="Google Shape;452;p27"/>
          <p:cNvSpPr txBox="1"/>
          <p:nvPr/>
        </p:nvSpPr>
        <p:spPr>
          <a:xfrm>
            <a:off x="1461900" y="2250750"/>
            <a:ext cx="6582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Hay neuronas de distintos tamaños, pero el tamaño de bin que usamos es fijo.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1431750" y="3629650"/>
            <a:ext cx="662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¿Es la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regresión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logística</a:t>
            </a:r>
            <a:r>
              <a:rPr lang="es" sz="1700">
                <a:latin typeface="Nunito"/>
                <a:ea typeface="Nunito"/>
                <a:cs typeface="Nunito"/>
                <a:sym typeface="Nunito"/>
              </a:rPr>
              <a:t> el mejor modelo para clasificar?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27"/>
          <p:cNvSpPr txBox="1"/>
          <p:nvPr/>
        </p:nvSpPr>
        <p:spPr>
          <a:xfrm>
            <a:off x="608825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Discusión</a:t>
            </a:r>
            <a:endParaRPr i="1" sz="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1176075" y="616075"/>
            <a:ext cx="3790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Para construir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un mapa de varianzas.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00" y="1197625"/>
            <a:ext cx="3790200" cy="3839493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8"/>
          <p:cNvSpPr txBox="1"/>
          <p:nvPr/>
        </p:nvSpPr>
        <p:spPr>
          <a:xfrm>
            <a:off x="4530550" y="1273700"/>
            <a:ext cx="38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Los píxeles correspondientes a neuronas deberían tener más varianza que el ruido.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sp>
        <p:nvSpPr>
          <p:cNvPr id="468" name="Google Shape;468;p29"/>
          <p:cNvSpPr txBox="1"/>
          <p:nvPr/>
        </p:nvSpPr>
        <p:spPr>
          <a:xfrm>
            <a:off x="1176075" y="616075"/>
            <a:ext cx="37902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Para construir un mapa de varianzas.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4572000" y="1309600"/>
            <a:ext cx="446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dos neuronas pueden disparar en distintos momentos, pero pueden a la vez: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Estar muy cerca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Tener la misma varianza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Por ende, las veremos como un solo cúmulo amarillo.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00" y="1197625"/>
            <a:ext cx="3790200" cy="3839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1044425" y="1144750"/>
            <a:ext cx="8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La variación en el tiempo de píxeles que correspondan a la misma neurona debería ser muy similar.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1176075" y="616075"/>
            <a:ext cx="796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2. Para clusterizar las series temporales de cada pixel: ¡nos olvidamos de todo el dataset armado!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pic>
        <p:nvPicPr>
          <p:cNvPr id="483" name="Google Shape;4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75" y="1788375"/>
            <a:ext cx="8839199" cy="335513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1"/>
          <p:cNvSpPr txBox="1"/>
          <p:nvPr/>
        </p:nvSpPr>
        <p:spPr>
          <a:xfrm>
            <a:off x="1044425" y="1144750"/>
            <a:ext cx="8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La variación en el tiempo de píxeles que correspondan a la misma neurona debería ser muy similar.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1176075" y="616075"/>
            <a:ext cx="79680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2. Para clusterizar las series temporales de cada pixel: ¡nos olvidamos de todo el dataset armado!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Calcium imaging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4233475" y="910650"/>
            <a:ext cx="485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ermite visualizar la actividad de </a:t>
            </a:r>
            <a:r>
              <a:rPr b="1"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cientos de neuronas mientras el animal explora</a:t>
            </a: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 interactúa con el entorno.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5100300" y="4789500"/>
            <a:ext cx="404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https://www.cell.com/neuron/fulltext/S0896-6273(12)00172-9</a:t>
            </a:r>
            <a:endParaRPr sz="11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438" y="1883000"/>
            <a:ext cx="3609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4420675" y="3873225"/>
            <a:ext cx="448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Sensores de calcio </a:t>
            </a:r>
            <a:r>
              <a:rPr b="1" lang="es" sz="18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fluorescentes </a:t>
            </a:r>
            <a:r>
              <a:rPr lang="es" sz="1800">
                <a:latin typeface="Nunito"/>
                <a:ea typeface="Nunito"/>
                <a:cs typeface="Nunito"/>
                <a:sym typeface="Nunito"/>
              </a:rPr>
              <a:t>indican </a:t>
            </a:r>
            <a:r>
              <a:rPr b="1" lang="es" sz="1800">
                <a:latin typeface="Nunito"/>
                <a:ea typeface="Nunito"/>
                <a:cs typeface="Nunito"/>
                <a:sym typeface="Nunito"/>
              </a:rPr>
              <a:t>actividad neuronal (ΔF/F)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8" name="Google Shape;288;p14"/>
          <p:cNvGrpSpPr/>
          <p:nvPr/>
        </p:nvGrpSpPr>
        <p:grpSpPr>
          <a:xfrm>
            <a:off x="472200" y="719800"/>
            <a:ext cx="3254800" cy="4174251"/>
            <a:chOff x="472200" y="719800"/>
            <a:chExt cx="3254800" cy="4174251"/>
          </a:xfrm>
        </p:grpSpPr>
        <p:pic>
          <p:nvPicPr>
            <p:cNvPr id="289" name="Google Shape;289;p14"/>
            <p:cNvPicPr preferRelativeResize="0"/>
            <p:nvPr/>
          </p:nvPicPr>
          <p:blipFill rotWithShape="1">
            <a:blip r:embed="rId4">
              <a:alphaModFix/>
            </a:blip>
            <a:srcRect b="45740" l="0" r="67181" t="0"/>
            <a:stretch/>
          </p:blipFill>
          <p:spPr>
            <a:xfrm>
              <a:off x="592525" y="719800"/>
              <a:ext cx="2524750" cy="4174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14"/>
            <p:cNvSpPr txBox="1"/>
            <p:nvPr/>
          </p:nvSpPr>
          <p:spPr>
            <a:xfrm>
              <a:off x="2505100" y="1701975"/>
              <a:ext cx="1221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b="1" lang="es" sz="1700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rPr>
                <a:t>Miniscope</a:t>
              </a:r>
              <a:endParaRPr b="1" sz="170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303800" y="957800"/>
              <a:ext cx="637200" cy="490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72200" y="824400"/>
              <a:ext cx="1093200" cy="118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503250" y="1764900"/>
              <a:ext cx="118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Nunito"/>
                  <a:ea typeface="Nunito"/>
                  <a:cs typeface="Nunito"/>
                  <a:sym typeface="Nunito"/>
                </a:rPr>
                <a:t>Hipocampo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/>
          <p:nvPr/>
        </p:nvSpPr>
        <p:spPr>
          <a:xfrm>
            <a:off x="1140700" y="1235525"/>
            <a:ext cx="78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uscamos el K óptimo para clusterizar los píxeles cuyo valor máximo haya sido &gt; 100.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1" name="Google Shape;4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25" y="1782800"/>
            <a:ext cx="5208901" cy="15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700" y="3507775"/>
            <a:ext cx="5208957" cy="15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2"/>
          <p:cNvSpPr txBox="1"/>
          <p:nvPr>
            <p:ph type="title"/>
          </p:nvPr>
        </p:nvSpPr>
        <p:spPr>
          <a:xfrm>
            <a:off x="1303800" y="16975"/>
            <a:ext cx="76812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sp>
        <p:nvSpPr>
          <p:cNvPr id="494" name="Google Shape;494;p32"/>
          <p:cNvSpPr txBox="1"/>
          <p:nvPr/>
        </p:nvSpPr>
        <p:spPr>
          <a:xfrm>
            <a:off x="1176075" y="616075"/>
            <a:ext cx="7110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2. Para clusterizar las series temporales de cada pixel: nos olvidamos de los labels.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3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1148400" y="1068788"/>
            <a:ext cx="696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Estamos clusterizando píxeles de neuronas sin información sobre su posición.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Si están sincronizadas, puede ser una tarea difícil.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1176075" y="616075"/>
            <a:ext cx="7110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2. Para clusterizar las series temporales de cada pixel: nos olvidamos de los labels.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1303800" y="16975"/>
            <a:ext cx="7681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Última opción: usar todos los frames a la vez</a:t>
            </a:r>
            <a:endParaRPr/>
          </a:p>
        </p:txBody>
      </p:sp>
      <p:pic>
        <p:nvPicPr>
          <p:cNvPr id="507" name="Google Shape;5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" y="1952600"/>
            <a:ext cx="8023250" cy="30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4"/>
          <p:cNvSpPr txBox="1"/>
          <p:nvPr/>
        </p:nvSpPr>
        <p:spPr>
          <a:xfrm>
            <a:off x="1176075" y="616075"/>
            <a:ext cx="7110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2. Para clusterizar las series temporales de cada pixel: nos olvidamos de los labels.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9" name="Google Shape;509;p34"/>
          <p:cNvSpPr txBox="1"/>
          <p:nvPr/>
        </p:nvSpPr>
        <p:spPr>
          <a:xfrm>
            <a:off x="1148400" y="1068788"/>
            <a:ext cx="696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Problema: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Estamos clusterizando píxeles de neuronas sin información sobre su posición.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Si están sincronizadas, puede ser una tarea difícil.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gustaría combinar ambos métodos</a:t>
            </a:r>
            <a:endParaRPr/>
          </a:p>
        </p:txBody>
      </p:sp>
      <p:pic>
        <p:nvPicPr>
          <p:cNvPr id="515" name="Google Shape;5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0" y="788288"/>
            <a:ext cx="3070774" cy="311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5"/>
          <p:cNvSpPr/>
          <p:nvPr/>
        </p:nvSpPr>
        <p:spPr>
          <a:xfrm>
            <a:off x="3402888" y="1662350"/>
            <a:ext cx="1549500" cy="1362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35"/>
          <p:cNvPicPr preferRelativeResize="0"/>
          <p:nvPr/>
        </p:nvPicPr>
        <p:blipFill rotWithShape="1">
          <a:blip r:embed="rId4">
            <a:alphaModFix/>
          </a:blip>
          <a:srcRect b="0" l="0" r="2676" t="0"/>
          <a:stretch/>
        </p:blipFill>
        <p:spPr>
          <a:xfrm>
            <a:off x="5005338" y="778525"/>
            <a:ext cx="4017550" cy="31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5"/>
          <p:cNvSpPr txBox="1"/>
          <p:nvPr/>
        </p:nvSpPr>
        <p:spPr>
          <a:xfrm>
            <a:off x="1196600" y="4103975"/>
            <a:ext cx="67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gustaría combinar ambos métodos</a:t>
            </a:r>
            <a:endParaRPr/>
          </a:p>
        </p:txBody>
      </p:sp>
      <p:pic>
        <p:nvPicPr>
          <p:cNvPr id="524" name="Google Shape;5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0" y="788288"/>
            <a:ext cx="3070774" cy="311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6"/>
          <p:cNvSpPr/>
          <p:nvPr/>
        </p:nvSpPr>
        <p:spPr>
          <a:xfrm>
            <a:off x="3402888" y="1662350"/>
            <a:ext cx="1549500" cy="1362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36"/>
          <p:cNvPicPr preferRelativeResize="0"/>
          <p:nvPr/>
        </p:nvPicPr>
        <p:blipFill rotWithShape="1">
          <a:blip r:embed="rId4">
            <a:alphaModFix/>
          </a:blip>
          <a:srcRect b="0" l="0" r="2676" t="0"/>
          <a:stretch/>
        </p:blipFill>
        <p:spPr>
          <a:xfrm>
            <a:off x="5005338" y="778525"/>
            <a:ext cx="4017550" cy="31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6"/>
          <p:cNvSpPr txBox="1"/>
          <p:nvPr/>
        </p:nvSpPr>
        <p:spPr>
          <a:xfrm>
            <a:off x="1196600" y="4103975"/>
            <a:ext cx="67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321575" y="4070475"/>
            <a:ext cx="8666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no obtuvimos buenos clusters usando K-Means.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 Classifier</a:t>
            </a:r>
            <a:endParaRPr/>
          </a:p>
        </p:txBody>
      </p:sp>
      <p:pic>
        <p:nvPicPr>
          <p:cNvPr id="539" name="Google Shape;539;p38"/>
          <p:cNvPicPr preferRelativeResize="0"/>
          <p:nvPr/>
        </p:nvPicPr>
        <p:blipFill rotWithShape="1">
          <a:blip r:embed="rId3">
            <a:alphaModFix/>
          </a:blip>
          <a:srcRect b="0" l="8207" r="4195" t="0"/>
          <a:stretch/>
        </p:blipFill>
        <p:spPr>
          <a:xfrm>
            <a:off x="235025" y="1523900"/>
            <a:ext cx="4258315" cy="25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8"/>
          <p:cNvSpPr txBox="1"/>
          <p:nvPr/>
        </p:nvSpPr>
        <p:spPr>
          <a:xfrm>
            <a:off x="1235500" y="40368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Regresión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logística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1" name="Google Shape;541;p38"/>
          <p:cNvSpPr txBox="1"/>
          <p:nvPr/>
        </p:nvSpPr>
        <p:spPr>
          <a:xfrm>
            <a:off x="6195675" y="4036825"/>
            <a:ext cx="17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2" name="Google Shape;542;p38"/>
          <p:cNvSpPr txBox="1"/>
          <p:nvPr/>
        </p:nvSpPr>
        <p:spPr>
          <a:xfrm>
            <a:off x="313800" y="951175"/>
            <a:ext cx="425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"/>
                <a:ea typeface="Nunito"/>
                <a:cs typeface="Nunito"/>
                <a:sym typeface="Nunito"/>
              </a:rPr>
              <a:t>Predicciones sobre un frame nuevo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3" name="Google Shape;5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88" y="1489606"/>
            <a:ext cx="4258200" cy="252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Calcium imaging</a:t>
            </a:r>
            <a:endParaRPr/>
          </a:p>
        </p:txBody>
      </p:sp>
      <p:pic>
        <p:nvPicPr>
          <p:cNvPr descr="Left- mouse is exploring a novel context. Top right- raw calcium transients. Bottom right- aligned and change of fluorescence (df/f)" id="299" name="Google Shape;299;p15" title="In vivo imaging with Miniscope in hippocampus CA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549" y="715850"/>
            <a:ext cx="4599695" cy="3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738900" y="4318050"/>
            <a:ext cx="81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Podemos ver l</a:t>
            </a: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 neuronas que se activan durante la exploración del animal.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principal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503350" y="919950"/>
            <a:ext cx="82458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2000"/>
              <a:t>Hacer un clasificador de neuronas lo </a:t>
            </a:r>
            <a:r>
              <a:rPr lang="es" sz="2000"/>
              <a:t>más</a:t>
            </a:r>
            <a:r>
              <a:rPr lang="es" sz="2000"/>
              <a:t> sencillo posible que permita detectar la presencia y </a:t>
            </a:r>
            <a:r>
              <a:rPr lang="es" sz="2000"/>
              <a:t>posición </a:t>
            </a:r>
            <a:r>
              <a:rPr lang="es" sz="2000"/>
              <a:t>de una neurona en un video.</a:t>
            </a:r>
            <a:endParaRPr sz="2000"/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503350" y="2072100"/>
            <a:ext cx="7030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Objetivos parciales</a:t>
            </a:r>
            <a:endParaRPr sz="2100"/>
          </a:p>
        </p:txBody>
      </p:sp>
      <p:sp>
        <p:nvSpPr>
          <p:cNvPr id="308" name="Google Shape;308;p16"/>
          <p:cNvSpPr txBox="1"/>
          <p:nvPr/>
        </p:nvSpPr>
        <p:spPr>
          <a:xfrm>
            <a:off x="764450" y="2924075"/>
            <a:ext cx="80688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b="1"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Obtener un dataset</a:t>
            </a: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suficiente para entrenar a nuestro modelo (neuronas y ruido) a partir de un video. 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Optimizar, validar y entrenar el modelo de clasificación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Obtener la predicción de nuestro clasificador en un video no etiquetado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Etiquetado de las neuronas: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11">
                <a:solidFill>
                  <a:schemeClr val="accent2"/>
                </a:solidFill>
              </a:rPr>
              <a:t>L</a:t>
            </a:r>
            <a:r>
              <a:rPr lang="es" sz="3911">
                <a:solidFill>
                  <a:schemeClr val="accent2"/>
                </a:solidFill>
              </a:rPr>
              <a:t>abelme</a:t>
            </a:r>
            <a:endParaRPr sz="3911">
              <a:solidFill>
                <a:schemeClr val="accent2"/>
              </a:solidFill>
            </a:endParaRPr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162625" y="1133025"/>
            <a:ext cx="36552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/>
              <a:t>E</a:t>
            </a:r>
            <a:r>
              <a:rPr lang="es" sz="2300"/>
              <a:t>s una herramienta de anotación de imágenes con GUI en Python</a:t>
            </a:r>
            <a:endParaRPr sz="2300"/>
          </a:p>
        </p:txBody>
      </p:sp>
      <p:sp>
        <p:nvSpPr>
          <p:cNvPr id="315" name="Google Shape;315;p17"/>
          <p:cNvSpPr txBox="1"/>
          <p:nvPr/>
        </p:nvSpPr>
        <p:spPr>
          <a:xfrm>
            <a:off x="315250" y="3095100"/>
            <a:ext cx="33588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Usamos videos de distintos días y nos quedamos con frames lo más diferentes </a:t>
            </a:r>
            <a:r>
              <a:rPr lang="es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entre sí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-63525" y="4845675"/>
            <a:ext cx="32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https://github.com/wkentaro/labelme</a:t>
            </a:r>
            <a:endParaRPr sz="600">
              <a:solidFill>
                <a:srgbClr val="434343"/>
              </a:solidFill>
            </a:endParaRPr>
          </a:p>
        </p:txBody>
      </p:sp>
      <p:grpSp>
        <p:nvGrpSpPr>
          <p:cNvPr id="317" name="Google Shape;317;p17"/>
          <p:cNvGrpSpPr/>
          <p:nvPr/>
        </p:nvGrpSpPr>
        <p:grpSpPr>
          <a:xfrm>
            <a:off x="4065790" y="1152154"/>
            <a:ext cx="5307075" cy="4007767"/>
            <a:chOff x="3837075" y="1554347"/>
            <a:chExt cx="4999600" cy="3605729"/>
          </a:xfrm>
        </p:grpSpPr>
        <p:pic>
          <p:nvPicPr>
            <p:cNvPr id="318" name="Google Shape;318;p17"/>
            <p:cNvPicPr preferRelativeResize="0"/>
            <p:nvPr/>
          </p:nvPicPr>
          <p:blipFill rotWithShape="1">
            <a:blip r:embed="rId3">
              <a:alphaModFix/>
            </a:blip>
            <a:srcRect b="3614" l="22226" r="27622" t="8434"/>
            <a:stretch/>
          </p:blipFill>
          <p:spPr>
            <a:xfrm>
              <a:off x="3837075" y="1554347"/>
              <a:ext cx="3655114" cy="360572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9" name="Google Shape;319;p17"/>
            <p:cNvCxnSpPr/>
            <p:nvPr/>
          </p:nvCxnSpPr>
          <p:spPr>
            <a:xfrm flipH="1" rot="10800000">
              <a:off x="5600550" y="2790300"/>
              <a:ext cx="1958400" cy="6693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0" name="Google Shape;320;p17"/>
            <p:cNvCxnSpPr/>
            <p:nvPr/>
          </p:nvCxnSpPr>
          <p:spPr>
            <a:xfrm flipH="1" rot="10800000">
              <a:off x="7321100" y="4210000"/>
              <a:ext cx="446100" cy="29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1" name="Google Shape;321;p17"/>
            <p:cNvSpPr txBox="1"/>
            <p:nvPr/>
          </p:nvSpPr>
          <p:spPr>
            <a:xfrm>
              <a:off x="7633375" y="2538325"/>
              <a:ext cx="12033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Neurona</a:t>
              </a:r>
              <a:endPara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17"/>
            <p:cNvSpPr txBox="1"/>
            <p:nvPr/>
          </p:nvSpPr>
          <p:spPr>
            <a:xfrm>
              <a:off x="7918375" y="3912400"/>
              <a:ext cx="918300" cy="59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Ruido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1280575" y="15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¿Cuál es el input de nuestro modelo?</a:t>
            </a:r>
            <a:endParaRPr/>
          </a:p>
        </p:txBody>
      </p:sp>
      <p:sp>
        <p:nvSpPr>
          <p:cNvPr id="328" name="Google Shape;328;p18"/>
          <p:cNvSpPr txBox="1"/>
          <p:nvPr/>
        </p:nvSpPr>
        <p:spPr>
          <a:xfrm>
            <a:off x="1418275" y="1144050"/>
            <a:ext cx="18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Nunito"/>
                <a:ea typeface="Nunito"/>
                <a:cs typeface="Nunito"/>
                <a:sym typeface="Nunito"/>
              </a:rPr>
              <a:t>De cada frame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9" name="Google Shape;329;p18"/>
          <p:cNvCxnSpPr/>
          <p:nvPr/>
        </p:nvCxnSpPr>
        <p:spPr>
          <a:xfrm>
            <a:off x="3466688" y="1412400"/>
            <a:ext cx="7044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18"/>
          <p:cNvSpPr txBox="1"/>
          <p:nvPr/>
        </p:nvSpPr>
        <p:spPr>
          <a:xfrm>
            <a:off x="4421525" y="1151700"/>
            <a:ext cx="38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Obtenemos las coordenadas de los polígonos que se marcaron (neurona o ruido)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75" y="1605750"/>
            <a:ext cx="3263373" cy="32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/>
        </p:nvSpPr>
        <p:spPr>
          <a:xfrm>
            <a:off x="4040525" y="2235950"/>
            <a:ext cx="473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Esto nos permite localizar a la neurona en el frame original y </a:t>
            </a:r>
            <a:r>
              <a:rPr b="1" lang="es">
                <a:latin typeface="Nunito"/>
                <a:ea typeface="Nunito"/>
                <a:cs typeface="Nunito"/>
                <a:sym typeface="Nunito"/>
              </a:rPr>
              <a:t>extraer las features de ese “sub-frame”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3" name="Google Shape;333;p18"/>
          <p:cNvCxnSpPr/>
          <p:nvPr/>
        </p:nvCxnSpPr>
        <p:spPr>
          <a:xfrm flipH="1">
            <a:off x="6435275" y="1822975"/>
            <a:ext cx="3300" cy="43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4" name="Google Shape;3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923" y="2851550"/>
            <a:ext cx="2375052" cy="1987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18"/>
          <p:cNvCxnSpPr/>
          <p:nvPr/>
        </p:nvCxnSpPr>
        <p:spPr>
          <a:xfrm>
            <a:off x="3488175" y="3012775"/>
            <a:ext cx="1838700" cy="37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8"/>
          <p:cNvCxnSpPr/>
          <p:nvPr/>
        </p:nvCxnSpPr>
        <p:spPr>
          <a:xfrm>
            <a:off x="3476725" y="3012775"/>
            <a:ext cx="1959000" cy="401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19"/>
          <p:cNvCxnSpPr/>
          <p:nvPr/>
        </p:nvCxnSpPr>
        <p:spPr>
          <a:xfrm>
            <a:off x="3489050" y="3262538"/>
            <a:ext cx="554400" cy="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19"/>
          <p:cNvSpPr txBox="1"/>
          <p:nvPr/>
        </p:nvSpPr>
        <p:spPr>
          <a:xfrm>
            <a:off x="4862200" y="630550"/>
            <a:ext cx="301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Nunito"/>
                <a:ea typeface="Nunito"/>
                <a:cs typeface="Nunito"/>
                <a:sym typeface="Nunito"/>
              </a:rPr>
              <a:t>De estos píxeles </a:t>
            </a:r>
            <a:r>
              <a:rPr b="1" lang="es" sz="1600">
                <a:latin typeface="Nunito"/>
                <a:ea typeface="Nunito"/>
                <a:cs typeface="Nunito"/>
                <a:sym typeface="Nunito"/>
              </a:rPr>
              <a:t>extraemos nuestras features</a:t>
            </a:r>
            <a:r>
              <a:rPr lang="es" sz="1600">
                <a:latin typeface="Nunito"/>
                <a:ea typeface="Nunito"/>
                <a:cs typeface="Nunito"/>
                <a:sym typeface="Nunito"/>
              </a:rPr>
              <a:t>: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4411800" y="2128300"/>
            <a:ext cx="37956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luminosidad promedio (media), la mediana y la desviación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proporción de píxeles en cada intervalo de luminosidad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máximo y mínimo de luminosidad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1291550" y="737350"/>
            <a:ext cx="18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Neurona: Polígono enmascarado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1655325" y="223375"/>
            <a:ext cx="24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" y="2091850"/>
            <a:ext cx="3184250" cy="266418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9"/>
          <p:cNvSpPr txBox="1"/>
          <p:nvPr/>
        </p:nvSpPr>
        <p:spPr>
          <a:xfrm>
            <a:off x="6446150" y="4307500"/>
            <a:ext cx="24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75 features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Nunito"/>
                <a:ea typeface="Nunito"/>
                <a:cs typeface="Nunito"/>
                <a:sym typeface="Nunito"/>
              </a:rPr>
              <a:t>439 datos (neurona+ruido)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552950" y="246850"/>
            <a:ext cx="5474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¿Por qué elegimos esas</a:t>
            </a:r>
            <a:r>
              <a:rPr lang="es" sz="2000"/>
              <a:t> features?</a:t>
            </a:r>
            <a:endParaRPr sz="3111">
              <a:solidFill>
                <a:schemeClr val="accent2"/>
              </a:solidFill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5913875" y="2161600"/>
            <a:ext cx="6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25" y="2850100"/>
            <a:ext cx="3516225" cy="22826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924" y="514623"/>
            <a:ext cx="3516225" cy="2269477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975" y="1356500"/>
            <a:ext cx="3267950" cy="326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20"/>
          <p:cNvCxnSpPr/>
          <p:nvPr/>
        </p:nvCxnSpPr>
        <p:spPr>
          <a:xfrm>
            <a:off x="2774375" y="3875888"/>
            <a:ext cx="326700" cy="12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2774375" y="2561025"/>
            <a:ext cx="944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0"/>
          <p:cNvCxnSpPr/>
          <p:nvPr/>
        </p:nvCxnSpPr>
        <p:spPr>
          <a:xfrm flipH="1" rot="10800000">
            <a:off x="3282675" y="2101525"/>
            <a:ext cx="226800" cy="259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0"/>
          <p:cNvSpPr txBox="1"/>
          <p:nvPr/>
        </p:nvSpPr>
        <p:spPr>
          <a:xfrm>
            <a:off x="3365625" y="1699513"/>
            <a:ext cx="918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Ruido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2300025" y="4116500"/>
            <a:ext cx="106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Neurona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3571825" y="2449899"/>
            <a:ext cx="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endParaRPr sz="25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8582200" y="1710249"/>
            <a:ext cx="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7F6000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endParaRPr sz="2500">
              <a:solidFill>
                <a:srgbClr val="7F6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 rot="-5400000">
            <a:off x="3162675" y="2088000"/>
            <a:ext cx="39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Cambios en la fluorescencia (ΔF/F)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1303800" y="16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Extracción de Features - UMAP</a:t>
            </a:r>
            <a:endParaRPr sz="3911">
              <a:solidFill>
                <a:schemeClr val="accent2"/>
              </a:solidFill>
            </a:endParaRPr>
          </a:p>
        </p:txBody>
      </p:sp>
      <p:grpSp>
        <p:nvGrpSpPr>
          <p:cNvPr id="370" name="Google Shape;370;p21"/>
          <p:cNvGrpSpPr/>
          <p:nvPr/>
        </p:nvGrpSpPr>
        <p:grpSpPr>
          <a:xfrm>
            <a:off x="0" y="1478934"/>
            <a:ext cx="4709500" cy="2836539"/>
            <a:chOff x="3989475" y="2188384"/>
            <a:chExt cx="4709500" cy="2836539"/>
          </a:xfrm>
        </p:grpSpPr>
        <p:pic>
          <p:nvPicPr>
            <p:cNvPr id="371" name="Google Shape;371;p21"/>
            <p:cNvPicPr preferRelativeResize="0"/>
            <p:nvPr/>
          </p:nvPicPr>
          <p:blipFill rotWithShape="1">
            <a:blip r:embed="rId3">
              <a:alphaModFix/>
            </a:blip>
            <a:srcRect b="3614" l="22226" r="27622" t="8434"/>
            <a:stretch/>
          </p:blipFill>
          <p:spPr>
            <a:xfrm>
              <a:off x="3989475" y="2188384"/>
              <a:ext cx="2875402" cy="28365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2" name="Google Shape;372;p21"/>
            <p:cNvCxnSpPr/>
            <p:nvPr/>
          </p:nvCxnSpPr>
          <p:spPr>
            <a:xfrm flipH="1" rot="10800000">
              <a:off x="5674975" y="2429175"/>
              <a:ext cx="1958400" cy="669300"/>
            </a:xfrm>
            <a:prstGeom prst="curvedConnector3">
              <a:avLst>
                <a:gd fmla="val 50628" name="adj1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3" name="Google Shape;373;p21"/>
            <p:cNvCxnSpPr/>
            <p:nvPr/>
          </p:nvCxnSpPr>
          <p:spPr>
            <a:xfrm flipH="1" rot="10800000">
              <a:off x="6791875" y="4176925"/>
              <a:ext cx="446100" cy="29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4" name="Google Shape;374;p21"/>
            <p:cNvSpPr txBox="1"/>
            <p:nvPr/>
          </p:nvSpPr>
          <p:spPr>
            <a:xfrm>
              <a:off x="7633375" y="2233525"/>
              <a:ext cx="10656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Neurona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7237975" y="3916475"/>
              <a:ext cx="9183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Ruido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76" name="Google Shape;376;p21"/>
          <p:cNvSpPr txBox="1"/>
          <p:nvPr/>
        </p:nvSpPr>
        <p:spPr>
          <a:xfrm>
            <a:off x="5609075" y="2161600"/>
            <a:ext cx="63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4">
            <a:alphaModFix/>
          </a:blip>
          <a:srcRect b="0" l="0" r="12937" t="4315"/>
          <a:stretch/>
        </p:blipFill>
        <p:spPr>
          <a:xfrm>
            <a:off x="4572000" y="791300"/>
            <a:ext cx="4569349" cy="441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1"/>
          <p:cNvGrpSpPr/>
          <p:nvPr/>
        </p:nvGrpSpPr>
        <p:grpSpPr>
          <a:xfrm>
            <a:off x="8015850" y="925300"/>
            <a:ext cx="1168050" cy="615600"/>
            <a:chOff x="8015850" y="925300"/>
            <a:chExt cx="1168050" cy="615600"/>
          </a:xfrm>
        </p:grpSpPr>
        <p:sp>
          <p:nvSpPr>
            <p:cNvPr id="379" name="Google Shape;379;p21"/>
            <p:cNvSpPr txBox="1"/>
            <p:nvPr/>
          </p:nvSpPr>
          <p:spPr>
            <a:xfrm>
              <a:off x="8068500" y="925300"/>
              <a:ext cx="111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rPr>
                <a:t>Ruido</a:t>
              </a:r>
              <a:endParaRPr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434343"/>
                  </a:solidFill>
                  <a:latin typeface="Nunito"/>
                  <a:ea typeface="Nunito"/>
                  <a:cs typeface="Nunito"/>
                  <a:sym typeface="Nunito"/>
                </a:rPr>
                <a:t>Neurona</a:t>
              </a:r>
              <a:endParaRPr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8015850" y="1077025"/>
              <a:ext cx="108300" cy="117000"/>
            </a:xfrm>
            <a:prstGeom prst="ellipse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8015850" y="1277175"/>
              <a:ext cx="108300" cy="117000"/>
            </a:xfrm>
            <a:prstGeom prst="ellipse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21"/>
          <p:cNvSpPr txBox="1"/>
          <p:nvPr/>
        </p:nvSpPr>
        <p:spPr>
          <a:xfrm>
            <a:off x="-69675" y="4802050"/>
            <a:ext cx="44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UMAP( n_neighbors=15, metric = 'correlation'</a:t>
            </a:r>
            <a:r>
              <a:rPr lang="es">
                <a:solidFill>
                  <a:srgbClr val="424242"/>
                </a:solidFill>
              </a:rPr>
              <a:t>)</a:t>
            </a:r>
            <a:endParaRPr>
              <a:solidFill>
                <a:srgbClr val="42424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