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589F77-705F-4D18-97F3-1436F6A659A4}">
  <a:tblStyle styleId="{44589F77-705F-4D18-97F3-1436F6A659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2afe3d1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b2afe3d1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b2afe3d1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b2afe3d1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b2afe3d1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b2afe3d1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67871685a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67871685a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67871685a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67871685a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67871685a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67871685a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b2afe3d1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b2afe3d1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b2afe3d1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b2afe3d1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2afe3d1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2afe3d1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b2afe3d1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b2afe3d1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2afe3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2afe3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lanzan distintas cosas desde la tierra y con diferentes objetivos: satélites científicos, militares y de telecomunicaciones; telescopios; vuelos tripulados tanto para misiones científicas como para turismo espacial; sondas al espacio profundo; cohetes militares, armas, bombas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b2afe3d1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b2afe3d1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b2afe3d1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b2afe3d1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b2afe3d1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b2afe3d1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b2afe3d1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b2afe3d1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Dar el ejemplo de agencias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67871685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67871685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b2afe3d1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b2afe3d1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exploratorio porque no entendíamos nada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guerra fría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boom del internet y satélites de telecomunicaciones. OJO puede ser un outlier dentro del dataset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1 vehículo puede tener varios objetos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a medida que aumenta la tecnología, 1 vehículo tiene más capacidad de enviar más objetos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67871685a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67871685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de los vehículos lanzados agarramos esas categorías porque son las que nos interesan ver.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b2afe3d1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b2afe3d1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de los vehículos lanzados agarramos esas categorías porque son las que nos interesan ver.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b2afe3d1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b2afe3d1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b2afe3d1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b2afe3d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b2afe3c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b2afe3c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b2afe3d1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b2afe3d1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6787168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6787168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6787168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6787168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notar que en las últimas décadas mejoró la tecnología y por ende la cantidad de fracasos disminuyó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7871685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7871685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b51adde6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b51adde6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6787168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6787168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6787168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6787168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67871685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67871685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67871685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67871685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67871685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67871685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b2afe3d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b2afe3d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67871685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6787168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b51adde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b51adde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b51add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b51add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b51adde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b51adde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67871685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67871685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b51adde6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b51adde6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67871685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367871685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b51adde6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b51adde6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b51adde6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3b51adde6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b51adde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b51adde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b2afe3d1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b2afe3d1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6787168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36787168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b51adde6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3b51adde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b51adde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b51adde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b51adde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b51adde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67871685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367871685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67871685a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67871685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67871685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367871685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367871685a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367871685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367871685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367871685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367871685a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367871685a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b2afe3d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b2afe3d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2afe3d1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2afe3d1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b2afe3d1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b2afe3d1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b2afe3d1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b2afe3d1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31.png"/><Relationship Id="rId7" Type="http://schemas.openxmlformats.org/officeDocument/2006/relationships/image" Target="../media/image36.png"/><Relationship Id="rId8" Type="http://schemas.openxmlformats.org/officeDocument/2006/relationships/image" Target="../media/image2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Relationship Id="rId11" Type="http://schemas.openxmlformats.org/officeDocument/2006/relationships/image" Target="../media/image38.png"/><Relationship Id="rId10" Type="http://schemas.openxmlformats.org/officeDocument/2006/relationships/image" Target="../media/image39.png"/><Relationship Id="rId9" Type="http://schemas.openxmlformats.org/officeDocument/2006/relationships/image" Target="../media/image37.png"/><Relationship Id="rId5" Type="http://schemas.openxmlformats.org/officeDocument/2006/relationships/image" Target="../media/image40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1.jpg"/><Relationship Id="rId7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1.jpg"/><Relationship Id="rId7" Type="http://schemas.openxmlformats.org/officeDocument/2006/relationships/image" Target="../media/image3.jpg"/><Relationship Id="rId8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Vehículos </a:t>
            </a:r>
            <a:r>
              <a:rPr lang="es-419"/>
              <a:t>aeroespaciales y</a:t>
            </a:r>
            <a:r>
              <a:rPr lang="es-419"/>
              <a:t> satélites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8025" y="3255525"/>
            <a:ext cx="8809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Grupo 26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83"/>
              <a:t>Joaquín Bravo, María José Godás Willems, Julieta Colombo</a:t>
            </a:r>
            <a:endParaRPr sz="248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75"/>
              <a:t>6 de Julio de 2022</a:t>
            </a:r>
            <a:endParaRPr sz="227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 u="sng"/>
              <a:t>Las misiones pueden:</a:t>
            </a:r>
            <a:endParaRPr b="1" sz="2700" u="sng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42603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V</a:t>
            </a:r>
            <a:r>
              <a:rPr lang="es-419" sz="2000"/>
              <a:t>olver a “caer” a la superficie terrestre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Quedar orbitando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350" y="1017725"/>
            <a:ext cx="2084175" cy="11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312" y="2273175"/>
            <a:ext cx="2128014" cy="12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 u="sng"/>
              <a:t>Las misiones pueden:</a:t>
            </a:r>
            <a:endParaRPr b="1" sz="2700" u="sng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42603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V</a:t>
            </a:r>
            <a:r>
              <a:rPr lang="es-419" sz="2000"/>
              <a:t>olver a “caer” a la superficie terrestre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Quedar orbitando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Ir al “espacio profundo”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350" y="1017725"/>
            <a:ext cx="2084175" cy="11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312" y="2273175"/>
            <a:ext cx="2128014" cy="12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2000" y="3675250"/>
            <a:ext cx="2346000" cy="13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 flipH="1">
            <a:off x="7054375" y="2978275"/>
            <a:ext cx="23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A9999"/>
                </a:solidFill>
              </a:rPr>
              <a:t>Perseverance a Marte</a:t>
            </a:r>
            <a:endParaRPr>
              <a:solidFill>
                <a:srgbClr val="EA9999"/>
              </a:solidFill>
            </a:endParaRPr>
          </a:p>
        </p:txBody>
      </p:sp>
      <p:cxnSp>
        <p:nvCxnSpPr>
          <p:cNvPr id="137" name="Google Shape;137;p23"/>
          <p:cNvCxnSpPr/>
          <p:nvPr/>
        </p:nvCxnSpPr>
        <p:spPr>
          <a:xfrm flipH="1">
            <a:off x="7054375" y="3378475"/>
            <a:ext cx="1001400" cy="75930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720" u="sng"/>
              <a:t>Y ahora nuestro(s) dataset(s)</a:t>
            </a:r>
            <a:endParaRPr b="1" sz="272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720" u="sng"/>
              <a:t>Y ahora nuestro(s) dataset(s)</a:t>
            </a:r>
            <a:endParaRPr b="1" sz="2720" u="sng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475" y="0"/>
            <a:ext cx="3854525" cy="38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720" u="sng"/>
              <a:t>Y ahora nuestro(s) dataset(s)</a:t>
            </a:r>
            <a:endParaRPr b="1" sz="2720" u="sng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475" y="0"/>
            <a:ext cx="3854525" cy="38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017722"/>
            <a:ext cx="5981927" cy="321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720" u="sng"/>
              <a:t>Y ahora nuestro(s) dataset(s)</a:t>
            </a:r>
            <a:endParaRPr b="1" sz="2720" u="sng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475" y="0"/>
            <a:ext cx="3854525" cy="38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017722"/>
            <a:ext cx="5981927" cy="321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855575"/>
            <a:ext cx="8839199" cy="2287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720" u="sng"/>
              <a:t>Y ahora nuestro(s) dataset(s)</a:t>
            </a:r>
            <a:endParaRPr b="1" sz="2720" u="sng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679" y="1280275"/>
            <a:ext cx="3462726" cy="31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720" u="sng"/>
              <a:t>Y ahora nuestro(s) dataset(s)</a:t>
            </a:r>
            <a:endParaRPr b="1" sz="2720" u="sng"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 b="58073" l="17084" r="15146" t="17095"/>
          <a:stretch/>
        </p:blipFill>
        <p:spPr>
          <a:xfrm>
            <a:off x="423275" y="1301350"/>
            <a:ext cx="5114075" cy="10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720" u="sng"/>
              <a:t>Y ahora nuestro(s) dataset(s)</a:t>
            </a:r>
            <a:endParaRPr b="1" sz="2720" u="sng"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2503575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+70.000 samples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58073" l="17084" r="15146" t="17095"/>
          <a:stretch/>
        </p:blipFill>
        <p:spPr>
          <a:xfrm>
            <a:off x="423275" y="1301350"/>
            <a:ext cx="5114075" cy="10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720" u="sng"/>
              <a:t>Y ahora nuestro(s) dataset(s)</a:t>
            </a:r>
            <a:endParaRPr b="1" sz="2720" u="sng"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2503575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+70.000 samples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Data numérica discreta + Categórica + Fechas + Texto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58073" l="17084" r="15146" t="17095"/>
          <a:stretch/>
        </p:blipFill>
        <p:spPr>
          <a:xfrm>
            <a:off x="423275" y="1301350"/>
            <a:ext cx="5114075" cy="10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poco de contexto…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720" u="sng"/>
              <a:t>Y ahora nuestro(s) dataset(s)</a:t>
            </a:r>
            <a:endParaRPr b="1" sz="2720" u="sng"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2503575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+70.000 samples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Data numérica discreta + Categórica + Fechas + Texto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Espacios vacíos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58073" l="17084" r="15146" t="17095"/>
          <a:stretch/>
        </p:blipFill>
        <p:spPr>
          <a:xfrm>
            <a:off x="423275" y="1301350"/>
            <a:ext cx="5114075" cy="10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720" u="sng"/>
              <a:t>Y ahora nuestro(s) dataset(s)</a:t>
            </a:r>
            <a:endParaRPr b="1" sz="2720" u="sng"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2503575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+70.000 samples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Data numérica discreta + Categórica + Fechas + Texto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Espacios vacíos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Features completados a criterio del autor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58073" l="17084" r="15146" t="17095"/>
          <a:stretch/>
        </p:blipFill>
        <p:spPr>
          <a:xfrm>
            <a:off x="423275" y="1301350"/>
            <a:ext cx="5114075" cy="10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720" u="sng"/>
              <a:t>Y ahora nuestro(s) dataset(s)</a:t>
            </a:r>
            <a:endParaRPr b="1" sz="2720" u="sng"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2503575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+70.000 samples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Data numérica discreta + Categórica + Fechas + Texto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Espacios vacíos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Features completados a criterio del autor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Categorías no definidas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3">
            <a:alphaModFix/>
          </a:blip>
          <a:srcRect b="58073" l="17084" r="15146" t="17095"/>
          <a:stretch/>
        </p:blipFill>
        <p:spPr>
          <a:xfrm>
            <a:off x="423275" y="1301350"/>
            <a:ext cx="5114075" cy="10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720" u="sng"/>
              <a:t>Y ahora nuestro(s) dataset(s)</a:t>
            </a:r>
            <a:endParaRPr b="1" sz="2720" u="sng"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2503575"/>
            <a:ext cx="85206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+70.000 samples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Data numérica discreta + Categórica + Fechas + Texto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Espacios vacíos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Features completados a criterio del autor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Categorías no definidas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s-419">
                <a:solidFill>
                  <a:srgbClr val="FFFFFF"/>
                </a:solidFill>
              </a:rPr>
              <a:t>Ah! Y muchos (muchos) datasets para mergear con las categorías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 rotWithShape="1">
          <a:blip r:embed="rId3">
            <a:alphaModFix/>
          </a:blip>
          <a:srcRect b="58073" l="17084" r="15146" t="17095"/>
          <a:stretch/>
        </p:blipFill>
        <p:spPr>
          <a:xfrm>
            <a:off x="423275" y="1301350"/>
            <a:ext cx="5114075" cy="10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poco de los números que nos dejó el scrapeo…</a:t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50" y="1271100"/>
            <a:ext cx="8335350" cy="32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221963" y="2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22" u="sng"/>
              <a:t>Análisis exploratorio del dataset</a:t>
            </a:r>
            <a:r>
              <a:rPr lang="es-419"/>
              <a:t> 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75" y="536925"/>
            <a:ext cx="6478377" cy="43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950" y="752800"/>
            <a:ext cx="6056151" cy="416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8"/>
          <p:cNvSpPr txBox="1"/>
          <p:nvPr>
            <p:ph type="title"/>
          </p:nvPr>
        </p:nvSpPr>
        <p:spPr>
          <a:xfrm>
            <a:off x="204500" y="26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500"/>
              <a:t>Miremos un poco los vehículos lanzados…</a:t>
            </a:r>
            <a:endParaRPr sz="2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204500" y="26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500"/>
              <a:t>Miremos un poco los vehículos lanzados…</a:t>
            </a:r>
            <a:endParaRPr sz="2500"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98" y="837325"/>
            <a:ext cx="6128599" cy="40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204500" y="26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Miremos un poco los vehículos lanzados…</a:t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98" y="837325"/>
            <a:ext cx="6128599" cy="408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0"/>
          <p:cNvCxnSpPr/>
          <p:nvPr/>
        </p:nvCxnSpPr>
        <p:spPr>
          <a:xfrm rot="10800000">
            <a:off x="2491025" y="1404725"/>
            <a:ext cx="12600" cy="2949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0" name="Google Shape;250;p40"/>
          <p:cNvSpPr txBox="1"/>
          <p:nvPr/>
        </p:nvSpPr>
        <p:spPr>
          <a:xfrm>
            <a:off x="260300" y="4090750"/>
            <a:ext cx="141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accent6"/>
                </a:solidFill>
              </a:rPr>
              <a:t>Fin 2da Guerra 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accent6"/>
                </a:solidFill>
              </a:rPr>
              <a:t>Mundial</a:t>
            </a:r>
            <a:endParaRPr b="1">
              <a:solidFill>
                <a:schemeClr val="accent6"/>
              </a:solidFill>
            </a:endParaRPr>
          </a:p>
        </p:txBody>
      </p:sp>
      <p:cxnSp>
        <p:nvCxnSpPr>
          <p:cNvPr id="251" name="Google Shape;251;p40"/>
          <p:cNvCxnSpPr/>
          <p:nvPr/>
        </p:nvCxnSpPr>
        <p:spPr>
          <a:xfrm flipH="1" rot="10800000">
            <a:off x="1437700" y="4003250"/>
            <a:ext cx="954300" cy="396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204500" y="26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Miremos un poco los vehículos lanzados…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98" y="837325"/>
            <a:ext cx="6128599" cy="408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41"/>
          <p:cNvCxnSpPr/>
          <p:nvPr/>
        </p:nvCxnSpPr>
        <p:spPr>
          <a:xfrm rot="10800000">
            <a:off x="2491025" y="1404725"/>
            <a:ext cx="12600" cy="2949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9" name="Google Shape;259;p41"/>
          <p:cNvSpPr txBox="1"/>
          <p:nvPr/>
        </p:nvSpPr>
        <p:spPr>
          <a:xfrm>
            <a:off x="260300" y="4090750"/>
            <a:ext cx="141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accent6"/>
                </a:solidFill>
              </a:rPr>
              <a:t>Fin 2da Guerra 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accent6"/>
                </a:solidFill>
              </a:rPr>
              <a:t>Mundial</a:t>
            </a:r>
            <a:endParaRPr b="1">
              <a:solidFill>
                <a:schemeClr val="accent6"/>
              </a:solidFill>
            </a:endParaRPr>
          </a:p>
        </p:txBody>
      </p:sp>
      <p:cxnSp>
        <p:nvCxnSpPr>
          <p:cNvPr id="260" name="Google Shape;260;p41"/>
          <p:cNvCxnSpPr/>
          <p:nvPr/>
        </p:nvCxnSpPr>
        <p:spPr>
          <a:xfrm flipH="1" rot="10800000">
            <a:off x="1437700" y="4003250"/>
            <a:ext cx="954300" cy="396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41"/>
          <p:cNvCxnSpPr/>
          <p:nvPr/>
        </p:nvCxnSpPr>
        <p:spPr>
          <a:xfrm rot="10800000">
            <a:off x="5085050" y="1404738"/>
            <a:ext cx="12600" cy="2949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2" name="Google Shape;262;p41"/>
          <p:cNvSpPr txBox="1"/>
          <p:nvPr/>
        </p:nvSpPr>
        <p:spPr>
          <a:xfrm>
            <a:off x="7188750" y="4477450"/>
            <a:ext cx="141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accent6"/>
                </a:solidFill>
              </a:rPr>
              <a:t>Fin </a:t>
            </a:r>
            <a:r>
              <a:rPr b="1" lang="es-419">
                <a:solidFill>
                  <a:schemeClr val="accent6"/>
                </a:solidFill>
              </a:rPr>
              <a:t>Guerra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accent6"/>
                </a:solidFill>
              </a:rPr>
              <a:t>Fría</a:t>
            </a:r>
            <a:endParaRPr b="1">
              <a:solidFill>
                <a:schemeClr val="accent6"/>
              </a:solidFill>
            </a:endParaRPr>
          </a:p>
        </p:txBody>
      </p:sp>
      <p:cxnSp>
        <p:nvCxnSpPr>
          <p:cNvPr id="263" name="Google Shape;263;p41"/>
          <p:cNvCxnSpPr/>
          <p:nvPr/>
        </p:nvCxnSpPr>
        <p:spPr>
          <a:xfrm rot="10800000">
            <a:off x="5155600" y="4230525"/>
            <a:ext cx="2269800" cy="567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poco de contexto…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575" y="1017725"/>
            <a:ext cx="674289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204500" y="26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ahora por potencia</a:t>
            </a:r>
            <a:endParaRPr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113" y="617775"/>
            <a:ext cx="5909780" cy="39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Cantidad de lanzamientos exitosos en función del tiempo</a:t>
            </a:r>
            <a:endParaRPr/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437" y="1071900"/>
            <a:ext cx="5671127" cy="377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437" y="1071900"/>
            <a:ext cx="5671127" cy="377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4"/>
          <p:cNvSpPr/>
          <p:nvPr/>
        </p:nvSpPr>
        <p:spPr>
          <a:xfrm>
            <a:off x="5412100" y="3585675"/>
            <a:ext cx="1665300" cy="12660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Cantidad de lanzamientos exitosos en función del tiempo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421975" y="562475"/>
            <a:ext cx="85206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700">
                <a:solidFill>
                  <a:schemeClr val="dk1"/>
                </a:solidFill>
              </a:rPr>
              <a:t>Y ahora miremos los objetos puestos en órbita…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421975" y="562475"/>
            <a:ext cx="85206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700">
                <a:solidFill>
                  <a:schemeClr val="dk1"/>
                </a:solidFill>
              </a:rPr>
              <a:t>Y ahora miremos los objetos puestos en órbita…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1167175" y="1499625"/>
            <a:ext cx="55236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</a:rPr>
              <a:t>Jonathan también nos brinda: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Masa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Diámetro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Largo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Éxito/Fracaso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Tipo de </a:t>
            </a:r>
            <a:r>
              <a:rPr lang="es-419" sz="1600">
                <a:solidFill>
                  <a:schemeClr val="dk1"/>
                </a:solidFill>
              </a:rPr>
              <a:t>Órbita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2355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</a:t>
            </a:r>
            <a:endParaRPr/>
          </a:p>
        </p:txBody>
      </p:sp>
      <p:sp>
        <p:nvSpPr>
          <p:cNvPr id="299" name="Google Shape;299;p47"/>
          <p:cNvSpPr txBox="1"/>
          <p:nvPr/>
        </p:nvSpPr>
        <p:spPr>
          <a:xfrm>
            <a:off x="402875" y="1289225"/>
            <a:ext cx="81921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¿Se puede predecir a través de las características del objeto el tipo de órbita?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</a:t>
            </a:r>
            <a:endParaRPr/>
          </a:p>
        </p:txBody>
      </p:sp>
      <p:sp>
        <p:nvSpPr>
          <p:cNvPr id="305" name="Google Shape;305;p48"/>
          <p:cNvSpPr txBox="1"/>
          <p:nvPr/>
        </p:nvSpPr>
        <p:spPr>
          <a:xfrm>
            <a:off x="402875" y="1289225"/>
            <a:ext cx="81921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¿Se puede predecir a través de las características del objeto el tipo de órbita?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06" name="Google Shape;306;p48"/>
          <p:cNvSpPr txBox="1"/>
          <p:nvPr/>
        </p:nvSpPr>
        <p:spPr>
          <a:xfrm>
            <a:off x="6618450" y="4253775"/>
            <a:ext cx="17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Tipos de órbitas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307" name="Google Shape;3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625" y="2165900"/>
            <a:ext cx="4127276" cy="28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Forest: Matriz de confusión</a:t>
            </a:r>
            <a:endParaRPr/>
          </a:p>
        </p:txBody>
      </p:sp>
      <p:sp>
        <p:nvSpPr>
          <p:cNvPr id="313" name="Google Shape;313;p49"/>
          <p:cNvSpPr txBox="1"/>
          <p:nvPr/>
        </p:nvSpPr>
        <p:spPr>
          <a:xfrm>
            <a:off x="311700" y="2806775"/>
            <a:ext cx="327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</a:rPr>
              <a:t>Performance del modelo </a:t>
            </a:r>
            <a:r>
              <a:rPr lang="es-419" sz="1700">
                <a:solidFill>
                  <a:srgbClr val="FFFFFF"/>
                </a:solidFill>
              </a:rPr>
              <a:t>0.88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14" name="Google Shape;314;p49"/>
          <p:cNvSpPr txBox="1"/>
          <p:nvPr/>
        </p:nvSpPr>
        <p:spPr>
          <a:xfrm>
            <a:off x="416300" y="1074375"/>
            <a:ext cx="47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s-419">
                <a:solidFill>
                  <a:schemeClr val="dk1"/>
                </a:solidFill>
              </a:rPr>
              <a:t>Usamos para predecir Masa, longitud y </a:t>
            </a:r>
            <a:r>
              <a:rPr lang="es-419">
                <a:solidFill>
                  <a:schemeClr val="dk1"/>
                </a:solidFill>
              </a:rPr>
              <a:t>diámetro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5" name="Google Shape;31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402" y="1222100"/>
            <a:ext cx="6066222" cy="3370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9"/>
          <p:cNvSpPr/>
          <p:nvPr/>
        </p:nvSpPr>
        <p:spPr>
          <a:xfrm>
            <a:off x="322300" y="2833625"/>
            <a:ext cx="3035100" cy="4002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Forest: Matriz de confusión</a:t>
            </a:r>
            <a:endParaRPr/>
          </a:p>
        </p:txBody>
      </p:sp>
      <p:sp>
        <p:nvSpPr>
          <p:cNvPr id="322" name="Google Shape;322;p50"/>
          <p:cNvSpPr txBox="1"/>
          <p:nvPr/>
        </p:nvSpPr>
        <p:spPr>
          <a:xfrm>
            <a:off x="311700" y="2806775"/>
            <a:ext cx="327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FFFFFF"/>
                </a:solidFill>
              </a:rPr>
              <a:t>Performance del modelo 0.88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23" name="Google Shape;323;p50"/>
          <p:cNvSpPr txBox="1"/>
          <p:nvPr/>
        </p:nvSpPr>
        <p:spPr>
          <a:xfrm>
            <a:off x="416300" y="1074375"/>
            <a:ext cx="47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s-419">
                <a:solidFill>
                  <a:schemeClr val="dk1"/>
                </a:solidFill>
              </a:rPr>
              <a:t>Usamos para predecir Masa, longitud y diámetro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4" name="Google Shape;3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402" y="1222100"/>
            <a:ext cx="6066222" cy="3370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0"/>
          <p:cNvSpPr/>
          <p:nvPr/>
        </p:nvSpPr>
        <p:spPr>
          <a:xfrm>
            <a:off x="322300" y="2833625"/>
            <a:ext cx="3035100" cy="4002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0"/>
          <p:cNvSpPr/>
          <p:nvPr/>
        </p:nvSpPr>
        <p:spPr>
          <a:xfrm>
            <a:off x="4391450" y="1517525"/>
            <a:ext cx="564000" cy="446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0"/>
          <p:cNvSpPr/>
          <p:nvPr/>
        </p:nvSpPr>
        <p:spPr>
          <a:xfrm>
            <a:off x="6217850" y="1853275"/>
            <a:ext cx="993900" cy="2148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0"/>
          <p:cNvSpPr txBox="1"/>
          <p:nvPr/>
        </p:nvSpPr>
        <p:spPr>
          <a:xfrm>
            <a:off x="1128100" y="3343950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</a:rPr>
              <a:t>???????????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1766700" y="2181000"/>
            <a:ext cx="5610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500">
                <a:solidFill>
                  <a:srgbClr val="FFFFFF"/>
                </a:solidFill>
              </a:rPr>
              <a:t>Ahora intentemos mejorar el modelo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poco de contexto…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575" y="1017725"/>
            <a:ext cx="674289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84707">
            <a:off x="2308801" y="1005752"/>
            <a:ext cx="5561897" cy="344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Forest: ahora con Cross-Validation</a:t>
            </a:r>
            <a:endParaRPr/>
          </a:p>
        </p:txBody>
      </p:sp>
      <p:graphicFrame>
        <p:nvGraphicFramePr>
          <p:cNvPr id="339" name="Google Shape;339;p52"/>
          <p:cNvGraphicFramePr/>
          <p:nvPr/>
        </p:nvGraphicFramePr>
        <p:xfrm>
          <a:off x="952500" y="1416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{44589F77-705F-4D18-97F3-1436F6A659A4}</a:tableStyleId>
              </a:tblPr>
              <a:tblGrid>
                <a:gridCol w="3619500"/>
                <a:gridCol w="3619500"/>
              </a:tblGrid>
              <a:tr h="6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Columnas para variar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Parámetros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692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Forest: ahora con Cross-Validation</a:t>
            </a:r>
            <a:endParaRPr/>
          </a:p>
        </p:txBody>
      </p:sp>
      <p:graphicFrame>
        <p:nvGraphicFramePr>
          <p:cNvPr id="345" name="Google Shape;345;p53"/>
          <p:cNvGraphicFramePr/>
          <p:nvPr/>
        </p:nvGraphicFramePr>
        <p:xfrm>
          <a:off x="952500" y="1416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{44589F77-705F-4D18-97F3-1436F6A659A4}</a:tableStyleId>
              </a:tblPr>
              <a:tblGrid>
                <a:gridCol w="3619500"/>
                <a:gridCol w="3619500"/>
              </a:tblGrid>
              <a:tr h="6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Columnas para variar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Parámetros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692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Masa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Diámetro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Largo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Éxitos- Fracasos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Año de Lanzamiento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Forest: ahora con Cross-Validation</a:t>
            </a:r>
            <a:endParaRPr/>
          </a:p>
        </p:txBody>
      </p:sp>
      <p:graphicFrame>
        <p:nvGraphicFramePr>
          <p:cNvPr id="351" name="Google Shape;351;p54"/>
          <p:cNvGraphicFramePr/>
          <p:nvPr/>
        </p:nvGraphicFramePr>
        <p:xfrm>
          <a:off x="952500" y="1416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{44589F77-705F-4D18-97F3-1436F6A659A4}</a:tableStyleId>
              </a:tblPr>
              <a:tblGrid>
                <a:gridCol w="3619500"/>
                <a:gridCol w="3619500"/>
              </a:tblGrid>
              <a:tr h="6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Columnas para variar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Parámetros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692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Masa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Diámetro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Largo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Éxitos- Fracasos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Año de Lanzamiento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Profundidad de los árboles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Forest: ahora con Cross-Validation</a:t>
            </a:r>
            <a:endParaRPr/>
          </a:p>
        </p:txBody>
      </p:sp>
      <p:graphicFrame>
        <p:nvGraphicFramePr>
          <p:cNvPr id="357" name="Google Shape;357;p55"/>
          <p:cNvGraphicFramePr/>
          <p:nvPr/>
        </p:nvGraphicFramePr>
        <p:xfrm>
          <a:off x="952500" y="1416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{44589F77-705F-4D18-97F3-1436F6A659A4}</a:tableStyleId>
              </a:tblPr>
              <a:tblGrid>
                <a:gridCol w="3619500"/>
                <a:gridCol w="3619500"/>
              </a:tblGrid>
              <a:tr h="6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Columnas para variar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Parámetros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692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Masa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Diámetro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Largo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Éxitos- Fracasos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1"/>
                          </a:solidFill>
                        </a:rPr>
                        <a:t>Año de Lanzamiento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Profundidad de los árboles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419" sz="1600">
                          <a:solidFill>
                            <a:schemeClr val="dk1"/>
                          </a:solidFill>
                        </a:rPr>
                        <a:t>Cantidad de árboles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Forest: ahora con Cross-Validation</a:t>
            </a:r>
            <a:endParaRPr/>
          </a:p>
        </p:txBody>
      </p:sp>
      <p:pic>
        <p:nvPicPr>
          <p:cNvPr id="363" name="Google Shape;36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21" y="1608498"/>
            <a:ext cx="3829274" cy="255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975" y="1608500"/>
            <a:ext cx="3945600" cy="26297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6"/>
          <p:cNvSpPr/>
          <p:nvPr/>
        </p:nvSpPr>
        <p:spPr>
          <a:xfrm>
            <a:off x="537175" y="1608500"/>
            <a:ext cx="7295700" cy="275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6"/>
          <p:cNvSpPr txBox="1"/>
          <p:nvPr/>
        </p:nvSpPr>
        <p:spPr>
          <a:xfrm>
            <a:off x="3008200" y="12082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FF"/>
                </a:solidFill>
              </a:rPr>
              <a:t>n_stimators = </a:t>
            </a:r>
            <a:r>
              <a:rPr lang="es-419">
                <a:solidFill>
                  <a:srgbClr val="00FFFF"/>
                </a:solidFill>
              </a:rPr>
              <a:t>100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Forest: feature importance</a:t>
            </a:r>
            <a:endParaRPr/>
          </a:p>
        </p:txBody>
      </p:sp>
      <p:pic>
        <p:nvPicPr>
          <p:cNvPr id="372" name="Google Shape;37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275" y="1053074"/>
            <a:ext cx="5521449" cy="36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</a:t>
            </a:r>
            <a:endParaRPr/>
          </a:p>
        </p:txBody>
      </p:sp>
      <p:sp>
        <p:nvSpPr>
          <p:cNvPr id="378" name="Google Shape;378;p58"/>
          <p:cNvSpPr txBox="1"/>
          <p:nvPr>
            <p:ph idx="1" type="body"/>
          </p:nvPr>
        </p:nvSpPr>
        <p:spPr>
          <a:xfrm>
            <a:off x="311700" y="1152475"/>
            <a:ext cx="411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s-419">
                <a:solidFill>
                  <a:schemeClr val="dk1"/>
                </a:solidFill>
              </a:rPr>
              <a:t>Hacemos la matriz de confusión pero ahora considerando masa, longitud, diámetro, año de lanzamiento y éxito/noéxito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9" name="Google Shape;37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850" y="832800"/>
            <a:ext cx="6258949" cy="34778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8"/>
          <p:cNvSpPr/>
          <p:nvPr/>
        </p:nvSpPr>
        <p:spPr>
          <a:xfrm>
            <a:off x="752050" y="3182800"/>
            <a:ext cx="3035100" cy="4002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Performance del modelo 0.90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Después de todo esto </a:t>
            </a:r>
            <a:r>
              <a:rPr lang="es-419" strike="sngStrike"/>
              <a:t>y a último momento</a:t>
            </a:r>
            <a:r>
              <a:rPr lang="es-419"/>
              <a:t> </a:t>
            </a:r>
            <a:r>
              <a:rPr lang="es-419"/>
              <a:t>nos dimos cuenta que…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Después de todo esto </a:t>
            </a:r>
            <a:r>
              <a:rPr lang="es-419" strike="sngStrike"/>
              <a:t>y a último momento</a:t>
            </a:r>
            <a:r>
              <a:rPr lang="es-419"/>
              <a:t> nos dimos cuenta que…</a:t>
            </a:r>
            <a:endParaRPr/>
          </a:p>
        </p:txBody>
      </p:sp>
      <p:pic>
        <p:nvPicPr>
          <p:cNvPr id="391" name="Google Shape;39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25" y="1151325"/>
            <a:ext cx="4737423" cy="3157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0"/>
          <p:cNvSpPr txBox="1"/>
          <p:nvPr/>
        </p:nvSpPr>
        <p:spPr>
          <a:xfrm>
            <a:off x="1653500" y="4133200"/>
            <a:ext cx="28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Tipos de órbitas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Después de todo esto </a:t>
            </a:r>
            <a:r>
              <a:rPr lang="es-419" strike="sngStrike"/>
              <a:t>y a último momento</a:t>
            </a:r>
            <a:r>
              <a:rPr lang="es-419"/>
              <a:t> nos dimos cuenta que…</a:t>
            </a:r>
            <a:endParaRPr/>
          </a:p>
        </p:txBody>
      </p:sp>
      <p:pic>
        <p:nvPicPr>
          <p:cNvPr id="398" name="Google Shape;39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25" y="1151325"/>
            <a:ext cx="4737423" cy="3157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1"/>
          <p:cNvSpPr txBox="1"/>
          <p:nvPr/>
        </p:nvSpPr>
        <p:spPr>
          <a:xfrm>
            <a:off x="1653500" y="4133200"/>
            <a:ext cx="28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Tipos de órbitas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400" name="Google Shape;40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326" y="1285088"/>
            <a:ext cx="2819125" cy="257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poco de contexto…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575" y="1017725"/>
            <a:ext cx="674289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84707">
            <a:off x="2308801" y="1005752"/>
            <a:ext cx="5561897" cy="3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43782">
            <a:off x="2029367" y="1322069"/>
            <a:ext cx="5397390" cy="3441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406" name="Google Shape;406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412" name="Google Shape;412;p63"/>
          <p:cNvSpPr txBox="1"/>
          <p:nvPr>
            <p:ph idx="1" type="body"/>
          </p:nvPr>
        </p:nvSpPr>
        <p:spPr>
          <a:xfrm>
            <a:off x="311700" y="1152475"/>
            <a:ext cx="85206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s-419" sz="1900">
                <a:solidFill>
                  <a:schemeClr val="dk1"/>
                </a:solidFill>
              </a:rPr>
              <a:t>Data categórica que no se entendía e incompleto implicó un análisis estadístico sesgado 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418" name="Google Shape;418;p64"/>
          <p:cNvSpPr txBox="1"/>
          <p:nvPr>
            <p:ph idx="1" type="body"/>
          </p:nvPr>
        </p:nvSpPr>
        <p:spPr>
          <a:xfrm>
            <a:off x="311700" y="1152475"/>
            <a:ext cx="85206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s-419" sz="1900">
                <a:solidFill>
                  <a:schemeClr val="dk1"/>
                </a:solidFill>
              </a:rPr>
              <a:t>Data categórica que no se entendía e incompleto implicó un análisis estadístico sesgado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s-419" sz="1900">
                <a:solidFill>
                  <a:schemeClr val="dk1"/>
                </a:solidFill>
              </a:rPr>
              <a:t>Utilizar Random Forest permitió realizar un modelo de aprendizaje supervisado, sin embargo no hay una interpretabilidad directa del modelo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424" name="Google Shape;424;p65"/>
          <p:cNvSpPr txBox="1"/>
          <p:nvPr>
            <p:ph idx="1" type="body"/>
          </p:nvPr>
        </p:nvSpPr>
        <p:spPr>
          <a:xfrm>
            <a:off x="311700" y="1152475"/>
            <a:ext cx="85206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s-419" sz="1900">
                <a:solidFill>
                  <a:schemeClr val="dk1"/>
                </a:solidFill>
              </a:rPr>
              <a:t>Data categórica que no se entendía e incompleto implicó un análisis estadístico sesgado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s-419" sz="1900">
                <a:solidFill>
                  <a:schemeClr val="dk1"/>
                </a:solidFill>
              </a:rPr>
              <a:t>Utilizar Random Forest permitió realizar un modelo de aprendizaje supervisado, sin embargo no hay una interpretabilidad directa del modelo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s-419" sz="1900">
                <a:solidFill>
                  <a:schemeClr val="dk1"/>
                </a:solidFill>
              </a:rPr>
              <a:t>Trabajar con un dataset desbalanceado implicó una performance sesgada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 txBox="1"/>
          <p:nvPr>
            <p:ph idx="1" type="body"/>
          </p:nvPr>
        </p:nvSpPr>
        <p:spPr>
          <a:xfrm>
            <a:off x="3773675" y="2323300"/>
            <a:ext cx="1396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300">
                <a:solidFill>
                  <a:schemeClr val="dk1"/>
                </a:solidFill>
              </a:rPr>
              <a:t>¡Gracias!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Forest: ahora con Cross-Validation</a:t>
            </a:r>
            <a:endParaRPr/>
          </a:p>
        </p:txBody>
      </p:sp>
      <p:pic>
        <p:nvPicPr>
          <p:cNvPr id="435" name="Google Shape;43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25" y="1017725"/>
            <a:ext cx="2864399" cy="19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67"/>
          <p:cNvSpPr txBox="1"/>
          <p:nvPr/>
        </p:nvSpPr>
        <p:spPr>
          <a:xfrm>
            <a:off x="2193800" y="779825"/>
            <a:ext cx="1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n_stimators = 50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37" name="Google Shape;43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050" y="1016375"/>
            <a:ext cx="2868475" cy="19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7"/>
          <p:cNvSpPr/>
          <p:nvPr/>
        </p:nvSpPr>
        <p:spPr>
          <a:xfrm>
            <a:off x="267800" y="1110625"/>
            <a:ext cx="5466600" cy="183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/>
          <p:nvPr/>
        </p:nvSpPr>
        <p:spPr>
          <a:xfrm>
            <a:off x="267800" y="3038925"/>
            <a:ext cx="5466600" cy="183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913" y="2933488"/>
            <a:ext cx="2848625" cy="189861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Forest: ahora con Cross-Validation</a:t>
            </a:r>
            <a:endParaRPr/>
          </a:p>
        </p:txBody>
      </p:sp>
      <p:pic>
        <p:nvPicPr>
          <p:cNvPr id="446" name="Google Shape;44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25" y="1017725"/>
            <a:ext cx="2864399" cy="19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637" y="2926880"/>
            <a:ext cx="2868470" cy="191184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8"/>
          <p:cNvSpPr txBox="1"/>
          <p:nvPr/>
        </p:nvSpPr>
        <p:spPr>
          <a:xfrm>
            <a:off x="2193800" y="4790550"/>
            <a:ext cx="1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FF"/>
                </a:solidFill>
              </a:rPr>
              <a:t>n_stimators = 100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49" name="Google Shape;449;p68"/>
          <p:cNvSpPr txBox="1"/>
          <p:nvPr/>
        </p:nvSpPr>
        <p:spPr>
          <a:xfrm>
            <a:off x="2193800" y="779825"/>
            <a:ext cx="1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n_stimators = 50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50" name="Google Shape;450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9050" y="1016375"/>
            <a:ext cx="2868475" cy="19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8"/>
          <p:cNvSpPr/>
          <p:nvPr/>
        </p:nvSpPr>
        <p:spPr>
          <a:xfrm>
            <a:off x="267800" y="1110625"/>
            <a:ext cx="5466600" cy="183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Random Forest: ahora con Cross-Validation</a:t>
            </a:r>
            <a:endParaRPr/>
          </a:p>
        </p:txBody>
      </p:sp>
      <p:pic>
        <p:nvPicPr>
          <p:cNvPr id="457" name="Google Shape;45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25" y="1017725"/>
            <a:ext cx="2864399" cy="19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37" y="2926880"/>
            <a:ext cx="2868470" cy="191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8913" y="2933488"/>
            <a:ext cx="2848625" cy="189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9937" y="3079255"/>
            <a:ext cx="2868470" cy="191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9924" y="1170113"/>
            <a:ext cx="2635740" cy="175673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9"/>
          <p:cNvSpPr/>
          <p:nvPr/>
        </p:nvSpPr>
        <p:spPr>
          <a:xfrm>
            <a:off x="267800" y="3038925"/>
            <a:ext cx="5466600" cy="183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9"/>
          <p:cNvSpPr/>
          <p:nvPr/>
        </p:nvSpPr>
        <p:spPr>
          <a:xfrm rot="5400000">
            <a:off x="5454550" y="1728925"/>
            <a:ext cx="3875400" cy="270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9"/>
          <p:cNvSpPr txBox="1"/>
          <p:nvPr/>
        </p:nvSpPr>
        <p:spPr>
          <a:xfrm>
            <a:off x="2193800" y="4790550"/>
            <a:ext cx="1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FF"/>
                </a:solidFill>
              </a:rPr>
              <a:t>n_stimators = 100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65" name="Google Shape;465;p69"/>
          <p:cNvSpPr txBox="1"/>
          <p:nvPr/>
        </p:nvSpPr>
        <p:spPr>
          <a:xfrm>
            <a:off x="2193800" y="779825"/>
            <a:ext cx="1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1"/>
                </a:solidFill>
              </a:rPr>
              <a:t>n_stimators = 50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6" name="Google Shape;466;p69"/>
          <p:cNvSpPr txBox="1"/>
          <p:nvPr/>
        </p:nvSpPr>
        <p:spPr>
          <a:xfrm>
            <a:off x="6636863" y="779825"/>
            <a:ext cx="16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9900"/>
                </a:solidFill>
              </a:rPr>
              <a:t>n_stimators = 400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67" name="Google Shape;467;p69"/>
          <p:cNvSpPr/>
          <p:nvPr/>
        </p:nvSpPr>
        <p:spPr>
          <a:xfrm>
            <a:off x="267800" y="1110625"/>
            <a:ext cx="5466600" cy="183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9050" y="1016375"/>
            <a:ext cx="2868475" cy="19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poco de las estadísticas que nos dejó el scrapeo..</a:t>
            </a:r>
            <a:endParaRPr/>
          </a:p>
        </p:txBody>
      </p:sp>
      <p:pic>
        <p:nvPicPr>
          <p:cNvPr id="474" name="Google Shape;47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00" y="1351675"/>
            <a:ext cx="79533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18" y="1017725"/>
            <a:ext cx="3343501" cy="1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poco de las estadísticas que nos dejó el scrapeo..</a:t>
            </a:r>
            <a:endParaRPr/>
          </a:p>
        </p:txBody>
      </p:sp>
      <p:pic>
        <p:nvPicPr>
          <p:cNvPr id="481" name="Google Shape;48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562" y="972500"/>
            <a:ext cx="3119776" cy="9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4750" y="1944851"/>
            <a:ext cx="3343500" cy="104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2608014" y="2340862"/>
            <a:ext cx="4132550" cy="1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4750" y="2991228"/>
            <a:ext cx="3439400" cy="108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4750" y="4078650"/>
            <a:ext cx="3429249" cy="10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7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0525" y="4160510"/>
            <a:ext cx="3343501" cy="103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7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0524" y="3280474"/>
            <a:ext cx="3343499" cy="89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7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0524" y="2261851"/>
            <a:ext cx="3343499" cy="101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poco de contexto…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575" y="1017725"/>
            <a:ext cx="674289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84707">
            <a:off x="2308801" y="1005752"/>
            <a:ext cx="5561897" cy="3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43782">
            <a:off x="2029367" y="1322069"/>
            <a:ext cx="5397390" cy="344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6">
            <a:alphaModFix/>
          </a:blip>
          <a:srcRect b="0" l="11108" r="13934" t="0"/>
          <a:stretch/>
        </p:blipFill>
        <p:spPr>
          <a:xfrm>
            <a:off x="2681975" y="1362475"/>
            <a:ext cx="4494125" cy="33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poco de contexto…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575" y="1017725"/>
            <a:ext cx="674289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84707">
            <a:off x="2308801" y="1005752"/>
            <a:ext cx="5561897" cy="3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43782">
            <a:off x="2029367" y="1322069"/>
            <a:ext cx="5397390" cy="344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6">
            <a:alphaModFix/>
          </a:blip>
          <a:srcRect b="0" l="11108" r="13934" t="0"/>
          <a:stretch/>
        </p:blipFill>
        <p:spPr>
          <a:xfrm>
            <a:off x="2681975" y="1362475"/>
            <a:ext cx="4494125" cy="33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22886">
            <a:off x="2228183" y="1541813"/>
            <a:ext cx="5241710" cy="29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poco de contexto…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575" y="1017725"/>
            <a:ext cx="674289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84707">
            <a:off x="2308801" y="1005752"/>
            <a:ext cx="5561897" cy="3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43782">
            <a:off x="2029367" y="1322069"/>
            <a:ext cx="5397390" cy="344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6">
            <a:alphaModFix/>
          </a:blip>
          <a:srcRect b="0" l="11108" r="13934" t="0"/>
          <a:stretch/>
        </p:blipFill>
        <p:spPr>
          <a:xfrm>
            <a:off x="2681975" y="1362475"/>
            <a:ext cx="4494125" cy="33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22886">
            <a:off x="2228183" y="1541813"/>
            <a:ext cx="5241710" cy="29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779904">
            <a:off x="2550587" y="1710935"/>
            <a:ext cx="4756900" cy="26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 u="sng"/>
              <a:t>Las misiones pueden:</a:t>
            </a:r>
            <a:endParaRPr b="1" sz="2700" u="sng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Volver a “caer” a la superficie terrestre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350" y="1017725"/>
            <a:ext cx="2084175" cy="11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