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5+AjDGy5CRpBiKoGNBZrj3wd/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8FB76-2DE5-40C3-B273-1B3362D17E1B}">
  <a:tblStyle styleId="{1D58FB76-2DE5-40C3-B273-1B3362D17E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BA83FE4-042A-49EB-94D8-5760465BFBC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4350204" y="1712352"/>
            <a:ext cx="443589" cy="105632"/>
            <a:chOff x="4137525" y="2915950"/>
            <a:chExt cx="869100" cy="207000"/>
          </a:xfrm>
        </p:grpSpPr>
        <p:sp>
          <p:nvSpPr>
            <p:cNvPr id="11" name="Google Shape;11;p19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671250" y="187625"/>
            <a:ext cx="7801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37474F"/>
            </a:gs>
            <a:gs pos="100000">
              <a:srgbClr val="5C819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4XlPeEGyIdQUUEyEKIlInAIbB5W-4rQ8/view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drive.google.com/file/d/1Qf3tpNKFSjoj4dTJI7En1kbbtzsZmnYQ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ndradaolteanu/gtzan-dataset-music-genre-class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document/1021072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911550" y="744475"/>
            <a:ext cx="7320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320">
                <a:latin typeface="Montserrat"/>
                <a:ea typeface="Montserrat"/>
                <a:cs typeface="Montserrat"/>
                <a:sym typeface="Montserrat"/>
              </a:rPr>
              <a:t>Análisis y clasificación de géneros musicales </a:t>
            </a:r>
            <a:endParaRPr i="1" sz="33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185450" y="2455000"/>
            <a:ext cx="56997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42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Ariel Rojas, Juan Espinosa y Mauro Chavez</a:t>
            </a:r>
            <a:endParaRPr sz="2042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42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42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42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Departamento de Física. Facultad de Ciencias Exactas y Naturales (FCEyN), Universidad de Buenos Aires</a:t>
            </a:r>
            <a:endParaRPr sz="2042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-221475" y="4288600"/>
            <a:ext cx="336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de Datos</a:t>
            </a:r>
            <a:endParaRPr b="0" i="0" sz="2100" u="none" cap="none" strike="noStrike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400" y="3327650"/>
            <a:ext cx="1468850" cy="14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3473250" y="90625"/>
            <a:ext cx="219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5988"/>
          <a:stretch/>
        </p:blipFill>
        <p:spPr>
          <a:xfrm>
            <a:off x="2223638" y="706046"/>
            <a:ext cx="4696723" cy="418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8400" y="10090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952500" y="73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{0BA83FE4-042A-49EB-94D8-5760465BFBCE}</a:tableStyleId>
              </a:tblPr>
              <a:tblGrid>
                <a:gridCol w="2413000"/>
                <a:gridCol w="2413000"/>
                <a:gridCol w="2413000"/>
              </a:tblGrid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ACC: Test Set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ACC: Train Set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0.757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 Lineal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0.377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0.423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 RBF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0.957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Árbol de decisión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0.523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0.616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0.783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0.998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1"/>
          <p:cNvSpPr txBox="1"/>
          <p:nvPr/>
        </p:nvSpPr>
        <p:spPr>
          <a:xfrm>
            <a:off x="952500" y="103550"/>
            <a:ext cx="723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Modelos de clasificación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75" y="558950"/>
            <a:ext cx="4713147" cy="45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311700" y="1671300"/>
            <a:ext cx="2620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Accuracy:</a:t>
            </a:r>
            <a:r>
              <a:rPr b="0" i="0" lang="en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SetTrain: 0.998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TestTrain: 0.783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952500" y="0"/>
            <a:ext cx="7239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Modelos de regresión a partir de mel-espectrogramas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-77775" y="1709850"/>
            <a:ext cx="3421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X: primeros 15 segundos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y: últimos 15 segundos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800" y="1255012"/>
            <a:ext cx="5147975" cy="35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952500" y="0"/>
            <a:ext cx="7239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Modelos de regresión a partir de mel-espectrogramas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952500" y="1768775"/>
            <a:ext cx="2620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KNN:</a:t>
            </a:r>
            <a:r>
              <a:rPr b="0" i="0" lang="en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Jazz: </a:t>
            </a:r>
            <a:endParaRPr b="0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Clásica:</a:t>
            </a:r>
            <a:endParaRPr b="0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000" y="1296825"/>
            <a:ext cx="4752565" cy="32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 title="Jazz2.wav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5725" y="257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 title="Clasico2.wav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150" y="3473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952500" y="0"/>
            <a:ext cx="723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3" y="462500"/>
            <a:ext cx="9082076" cy="4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905700" y="521175"/>
            <a:ext cx="733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Primeros segundos							Ultimos segundos</a:t>
            </a:r>
            <a:endParaRPr b="0" i="0" sz="1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4294967295" type="ctrTitle"/>
          </p:nvPr>
        </p:nvSpPr>
        <p:spPr>
          <a:xfrm>
            <a:off x="375150" y="0"/>
            <a:ext cx="8393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Oswald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0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6"/>
          <p:cNvSpPr txBox="1"/>
          <p:nvPr>
            <p:ph idx="4294967295" type="subTitle"/>
          </p:nvPr>
        </p:nvSpPr>
        <p:spPr>
          <a:xfrm>
            <a:off x="206100" y="1359150"/>
            <a:ext cx="87318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géneros musicales que son más fácilmente clasificables que otros.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 años después del paper que inspiró nuestro trabajo, conseguir un score más alto es razonablemente realizable.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dominio de los problemas se puede cambiar (Audio -&gt; imagen) 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música generada por regresión es inquietante.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518350" y="72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¡Muchas gracias por su atención!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214025" y="2083050"/>
            <a:ext cx="8178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8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¿Preguntas?</a:t>
            </a:r>
            <a:endParaRPr sz="3100"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00" y="1766675"/>
            <a:ext cx="1614775" cy="25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4294967295" type="ctrTitle"/>
          </p:nvPr>
        </p:nvSpPr>
        <p:spPr>
          <a:xfrm>
            <a:off x="100375" y="244150"/>
            <a:ext cx="60225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Oswald"/>
              <a:buNone/>
            </a:pPr>
            <a:r>
              <a:rPr b="0" i="0" lang="en" sz="292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Caraterísticas del DataSet</a:t>
            </a:r>
            <a:endParaRPr b="0" i="0" sz="292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5881300" y="1218388"/>
            <a:ext cx="30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D5D5D5"/>
                </a:solidFill>
                <a:highlight>
                  <a:srgbClr val="38383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2"/>
          <p:cNvSpPr txBox="1"/>
          <p:nvPr>
            <p:ph idx="4294967295" type="subTitle"/>
          </p:nvPr>
        </p:nvSpPr>
        <p:spPr>
          <a:xfrm>
            <a:off x="206100" y="1180900"/>
            <a:ext cx="4647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 géneros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 audios cada uno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audio de 30’’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Balanceado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Visualización ( Mel Espectrogramas )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Extraídos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84050" y="4451800"/>
            <a:ext cx="513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https://www.kaggle.com/datasets/andradaolteanu/gtzan-dataset-music-genre-classification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952500" y="103550"/>
            <a:ext cx="723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0553275" y="315337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4" name="Google Shape;74;p2"/>
          <p:cNvGraphicFramePr/>
          <p:nvPr/>
        </p:nvGraphicFramePr>
        <p:xfrm>
          <a:off x="6096163" y="24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{1D58FB76-2DE5-40C3-B273-1B3362D17E1B}</a:tableStyleId>
              </a:tblPr>
              <a:tblGrid>
                <a:gridCol w="1277450"/>
                <a:gridCol w="1292825"/>
              </a:tblGrid>
              <a:tr h="36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Género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blues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jazz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pop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reggae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classical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hiphop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rock 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406900" y="1953225"/>
            <a:ext cx="456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https://ieeexplore.ieee.org/document/1021072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200" y="382875"/>
            <a:ext cx="3595401" cy="43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ctrTitle"/>
          </p:nvPr>
        </p:nvSpPr>
        <p:spPr>
          <a:xfrm>
            <a:off x="97150" y="89525"/>
            <a:ext cx="84999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531">
                <a:latin typeface="Montserrat"/>
                <a:ea typeface="Montserrat"/>
                <a:cs typeface="Montserrat"/>
                <a:sym typeface="Montserrat"/>
              </a:rPr>
              <a:t>xtracción de Features: ¿Cómo Trabajamos con Audios?</a:t>
            </a:r>
            <a:endParaRPr sz="253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156499" l="-14950" r="14950" t="-151937"/>
          <a:stretch/>
        </p:blipFill>
        <p:spPr>
          <a:xfrm>
            <a:off x="7699550" y="3261275"/>
            <a:ext cx="3267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300" y="3587391"/>
            <a:ext cx="4089524" cy="87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40" y="1447697"/>
            <a:ext cx="4690160" cy="303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6300" y="1581200"/>
            <a:ext cx="4089526" cy="8394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-1224075" y="960763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Señal en función del tiempo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-1224075" y="4637275"/>
            <a:ext cx="73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Espectrograma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264750" y="970213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Librería  de análisis de audio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3264750" y="2932588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Transformada de Fourier Rápida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ctrTitle"/>
          </p:nvPr>
        </p:nvSpPr>
        <p:spPr>
          <a:xfrm>
            <a:off x="3058800" y="457100"/>
            <a:ext cx="3026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3100">
                <a:latin typeface="Montserrat"/>
                <a:ea typeface="Montserrat"/>
                <a:cs typeface="Montserrat"/>
                <a:sym typeface="Montserrat"/>
              </a:rPr>
              <a:t>Features(MFCC) 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373550" y="1095100"/>
            <a:ext cx="639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Espectral: Es una medida de cómo el espectro está cambiando localmente.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Spectral Rolloff: Es la frecuencia R_t por la que, debajo de ella, se encuentra el 85% de la magnitud del espectro.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Spectral Centroid: Es el centro de gravedad de la magnitud del espectro, da una idea del shape del espectro.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2153700" y="284850"/>
            <a:ext cx="4836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3100">
                <a:latin typeface="Montserrat"/>
                <a:ea typeface="Montserrat"/>
                <a:cs typeface="Montserrat"/>
                <a:sym typeface="Montserrat"/>
              </a:rPr>
              <a:t>Features(MFCC) 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373550" y="976950"/>
            <a:ext cx="639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Low-energy Feature: Promedio de analysis windows con menos energía que el promedio de texture window.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Timbral Texture Features Vector: Combinación de los otros features, es un vector de 19 dimensiones.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Domain Zero Crossings: Da una idea del ruido de la señal.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43188"/>
            <a:ext cx="8839204" cy="345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3831450" y="212000"/>
            <a:ext cx="148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390625" y="152505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Distancia Máxima: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Classical-pop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Distancia Mínima: disco-rock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8"/>
          <p:cNvSpPr txBox="1"/>
          <p:nvPr/>
        </p:nvSpPr>
        <p:spPr>
          <a:xfrm flipH="1" rot="10800000">
            <a:off x="1776900" y="3241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81675" y="324125"/>
            <a:ext cx="100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375" y="438375"/>
            <a:ext cx="4576925" cy="4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3473250" y="252275"/>
            <a:ext cx="219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35875"/>
            <a:ext cx="8839204" cy="32629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/>
        </p:nvSpPr>
        <p:spPr>
          <a:xfrm>
            <a:off x="3072000" y="4451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 = 10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