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4"/>
    <p:sldMasterId id="2147483685" r:id="rId5"/>
  </p:sldMasterIdLst>
  <p:notesMasterIdLst>
    <p:notesMasterId r:id="rId17"/>
  </p:notesMasterIdLst>
  <p:sldIdLst>
    <p:sldId id="392" r:id="rId6"/>
    <p:sldId id="257" r:id="rId7"/>
    <p:sldId id="484" r:id="rId8"/>
    <p:sldId id="485" r:id="rId9"/>
    <p:sldId id="486" r:id="rId10"/>
    <p:sldId id="487" r:id="rId11"/>
    <p:sldId id="474" r:id="rId12"/>
    <p:sldId id="489" r:id="rId13"/>
    <p:sldId id="443" r:id="rId14"/>
    <p:sldId id="488" r:id="rId15"/>
    <p:sldId id="442" r:id="rId16"/>
  </p:sldIdLst>
  <p:sldSz cx="1343977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told Dzwinel" initials="WD" lastIdx="1" clrIdx="0">
    <p:extLst>
      <p:ext uri="{19B8F6BF-5375-455C-9EA6-DF929625EA0E}">
        <p15:presenceInfo xmlns:p15="http://schemas.microsoft.com/office/powerpoint/2012/main" userId="68e03f0d47c460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D09134-8DB0-638A-1DC2-5B566D64CBF6}" v="5" dt="2024-05-06T16:51:27.350"/>
    <p1510:client id="{CC2CA24B-43DD-A117-1224-3E426912F2D1}" v="3" dt="2024-05-06T17:04:33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54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usz Łopaciński" userId="S::lopacinski@student.agh.edu.pl::0b93b7b7-e702-4d30-9fab-83c4f02671f4" providerId="AD" clId="Web-{B3D09134-8DB0-638A-1DC2-5B566D64CBF6}"/>
    <pc:docChg chg="modSld">
      <pc:chgData name="Mateusz Łopaciński" userId="S::lopacinski@student.agh.edu.pl::0b93b7b7-e702-4d30-9fab-83c4f02671f4" providerId="AD" clId="Web-{B3D09134-8DB0-638A-1DC2-5B566D64CBF6}" dt="2024-05-06T16:51:26.131" v="1" actId="20577"/>
      <pc:docMkLst>
        <pc:docMk/>
      </pc:docMkLst>
      <pc:sldChg chg="modSp">
        <pc:chgData name="Mateusz Łopaciński" userId="S::lopacinski@student.agh.edu.pl::0b93b7b7-e702-4d30-9fab-83c4f02671f4" providerId="AD" clId="Web-{B3D09134-8DB0-638A-1DC2-5B566D64CBF6}" dt="2024-05-06T16:51:26.131" v="1" actId="20577"/>
        <pc:sldMkLst>
          <pc:docMk/>
          <pc:sldMk cId="1660807178" sldId="443"/>
        </pc:sldMkLst>
        <pc:spChg chg="mod">
          <ac:chgData name="Mateusz Łopaciński" userId="S::lopacinski@student.agh.edu.pl::0b93b7b7-e702-4d30-9fab-83c4f02671f4" providerId="AD" clId="Web-{B3D09134-8DB0-638A-1DC2-5B566D64CBF6}" dt="2024-05-06T16:51:26.131" v="1" actId="20577"/>
          <ac:spMkLst>
            <pc:docMk/>
            <pc:sldMk cId="1660807178" sldId="443"/>
            <ac:spMk id="6" creationId="{59503052-65E7-4E9B-9FE6-A0AAC29EC852}"/>
          </ac:spMkLst>
        </pc:spChg>
      </pc:sldChg>
    </pc:docChg>
  </pc:docChgLst>
  <pc:docChgLst>
    <pc:chgData name="Paulina Skrzypczak" userId="S::paulinaskr@student.agh.edu.pl::85a13698-9df8-4dcb-9ba9-88119c2df741" providerId="AD" clId="Web-{CC2CA24B-43DD-A117-1224-3E426912F2D1}"/>
    <pc:docChg chg="modSld">
      <pc:chgData name="Paulina Skrzypczak" userId="S::paulinaskr@student.agh.edu.pl::85a13698-9df8-4dcb-9ba9-88119c2df741" providerId="AD" clId="Web-{CC2CA24B-43DD-A117-1224-3E426912F2D1}" dt="2024-05-06T17:04:33.775" v="2" actId="1076"/>
      <pc:docMkLst>
        <pc:docMk/>
      </pc:docMkLst>
      <pc:sldChg chg="modSp">
        <pc:chgData name="Paulina Skrzypczak" userId="S::paulinaskr@student.agh.edu.pl::85a13698-9df8-4dcb-9ba9-88119c2df741" providerId="AD" clId="Web-{CC2CA24B-43DD-A117-1224-3E426912F2D1}" dt="2024-05-06T17:04:33.775" v="2" actId="1076"/>
        <pc:sldMkLst>
          <pc:docMk/>
          <pc:sldMk cId="1856265300" sldId="488"/>
        </pc:sldMkLst>
        <pc:picChg chg="mod">
          <ac:chgData name="Paulina Skrzypczak" userId="S::paulinaskr@student.agh.edu.pl::85a13698-9df8-4dcb-9ba9-88119c2df741" providerId="AD" clId="Web-{CC2CA24B-43DD-A117-1224-3E426912F2D1}" dt="2024-05-06T17:04:33.775" v="2" actId="1076"/>
          <ac:picMkLst>
            <pc:docMk/>
            <pc:sldMk cId="1856265300" sldId="488"/>
            <ac:picMk id="7" creationId="{D66F45D1-A2CE-6BBE-9669-8343FC2FD15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F6F20220-79FA-4787-81D4-270AD441D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id="{AA7A37DD-84FD-4560-9AAF-C1C72334F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6" name="AutoShape 3">
            <a:extLst>
              <a:ext uri="{FF2B5EF4-FFF2-40B4-BE49-F238E27FC236}">
                <a16:creationId xmlns:a16="http://schemas.microsoft.com/office/drawing/2014/main" id="{7FBFB391-AB16-4EF7-AF48-BCCF0B2F2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7" name="AutoShape 4">
            <a:extLst>
              <a:ext uri="{FF2B5EF4-FFF2-40B4-BE49-F238E27FC236}">
                <a16:creationId xmlns:a16="http://schemas.microsoft.com/office/drawing/2014/main" id="{CE4E9FC2-1987-4F33-98A4-73B8D2105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8" name="AutoShape 5">
            <a:extLst>
              <a:ext uri="{FF2B5EF4-FFF2-40B4-BE49-F238E27FC236}">
                <a16:creationId xmlns:a16="http://schemas.microsoft.com/office/drawing/2014/main" id="{4B3DF6F2-085E-4630-8384-DFC64C5A1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9" name="AutoShape 6">
            <a:extLst>
              <a:ext uri="{FF2B5EF4-FFF2-40B4-BE49-F238E27FC236}">
                <a16:creationId xmlns:a16="http://schemas.microsoft.com/office/drawing/2014/main" id="{F4833809-D82F-4A04-B9FC-A4A3F2A45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80" name="AutoShape 7">
            <a:extLst>
              <a:ext uri="{FF2B5EF4-FFF2-40B4-BE49-F238E27FC236}">
                <a16:creationId xmlns:a16="http://schemas.microsoft.com/office/drawing/2014/main" id="{C9450746-F741-4441-BE38-713B9727F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81" name="AutoShape 8">
            <a:extLst>
              <a:ext uri="{FF2B5EF4-FFF2-40B4-BE49-F238E27FC236}">
                <a16:creationId xmlns:a16="http://schemas.microsoft.com/office/drawing/2014/main" id="{C2210A21-0846-4B76-ADA6-FAD503A38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82" name="AutoShape 9">
            <a:extLst>
              <a:ext uri="{FF2B5EF4-FFF2-40B4-BE49-F238E27FC236}">
                <a16:creationId xmlns:a16="http://schemas.microsoft.com/office/drawing/2014/main" id="{8F53F2BA-EE34-4301-8595-5C8353528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83" name="AutoShape 10">
            <a:extLst>
              <a:ext uri="{FF2B5EF4-FFF2-40B4-BE49-F238E27FC236}">
                <a16:creationId xmlns:a16="http://schemas.microsoft.com/office/drawing/2014/main" id="{B9636BCA-423F-4AE6-BE7F-2CE2B3CFE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84" name="AutoShape 11">
            <a:extLst>
              <a:ext uri="{FF2B5EF4-FFF2-40B4-BE49-F238E27FC236}">
                <a16:creationId xmlns:a16="http://schemas.microsoft.com/office/drawing/2014/main" id="{58726996-A6FB-4438-8F12-0548E4538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85" name="AutoShape 12">
            <a:extLst>
              <a:ext uri="{FF2B5EF4-FFF2-40B4-BE49-F238E27FC236}">
                <a16:creationId xmlns:a16="http://schemas.microsoft.com/office/drawing/2014/main" id="{E89AA4B3-8C28-4B09-BFAA-15E9C4929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86" name="AutoShape 13">
            <a:extLst>
              <a:ext uri="{FF2B5EF4-FFF2-40B4-BE49-F238E27FC236}">
                <a16:creationId xmlns:a16="http://schemas.microsoft.com/office/drawing/2014/main" id="{58A82D9E-4704-4E3D-9023-C80725252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87" name="AutoShape 14">
            <a:extLst>
              <a:ext uri="{FF2B5EF4-FFF2-40B4-BE49-F238E27FC236}">
                <a16:creationId xmlns:a16="http://schemas.microsoft.com/office/drawing/2014/main" id="{2D51B0B6-1C7B-40FC-9B20-F837F4D3C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88" name="AutoShape 15">
            <a:extLst>
              <a:ext uri="{FF2B5EF4-FFF2-40B4-BE49-F238E27FC236}">
                <a16:creationId xmlns:a16="http://schemas.microsoft.com/office/drawing/2014/main" id="{0AE8E763-31F9-44EC-8A52-8C91EFD16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89" name="AutoShape 16">
            <a:extLst>
              <a:ext uri="{FF2B5EF4-FFF2-40B4-BE49-F238E27FC236}">
                <a16:creationId xmlns:a16="http://schemas.microsoft.com/office/drawing/2014/main" id="{AFC3377A-3664-4443-8A51-3212573C3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90" name="AutoShape 17">
            <a:extLst>
              <a:ext uri="{FF2B5EF4-FFF2-40B4-BE49-F238E27FC236}">
                <a16:creationId xmlns:a16="http://schemas.microsoft.com/office/drawing/2014/main" id="{468BE815-75F8-49A2-87F0-910D683AF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91" name="AutoShape 18">
            <a:extLst>
              <a:ext uri="{FF2B5EF4-FFF2-40B4-BE49-F238E27FC236}">
                <a16:creationId xmlns:a16="http://schemas.microsoft.com/office/drawing/2014/main" id="{8A3861E2-9405-4F40-9182-911126336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92" name="AutoShape 19">
            <a:extLst>
              <a:ext uri="{FF2B5EF4-FFF2-40B4-BE49-F238E27FC236}">
                <a16:creationId xmlns:a16="http://schemas.microsoft.com/office/drawing/2014/main" id="{129358C1-6675-41E2-B346-6730C80E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93" name="AutoShape 20">
            <a:extLst>
              <a:ext uri="{FF2B5EF4-FFF2-40B4-BE49-F238E27FC236}">
                <a16:creationId xmlns:a16="http://schemas.microsoft.com/office/drawing/2014/main" id="{C5F106F5-F48B-45A4-BBE8-FF0C6F23F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94" name="AutoShape 21">
            <a:extLst>
              <a:ext uri="{FF2B5EF4-FFF2-40B4-BE49-F238E27FC236}">
                <a16:creationId xmlns:a16="http://schemas.microsoft.com/office/drawing/2014/main" id="{6CBC73A3-9DB8-4CBC-B56A-2AAD528F1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95" name="AutoShape 22">
            <a:extLst>
              <a:ext uri="{FF2B5EF4-FFF2-40B4-BE49-F238E27FC236}">
                <a16:creationId xmlns:a16="http://schemas.microsoft.com/office/drawing/2014/main" id="{6C22EC69-E989-4CD2-91FC-89B8614D1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96" name="AutoShape 23">
            <a:extLst>
              <a:ext uri="{FF2B5EF4-FFF2-40B4-BE49-F238E27FC236}">
                <a16:creationId xmlns:a16="http://schemas.microsoft.com/office/drawing/2014/main" id="{DF751483-9738-464E-A34B-6E9DAFBBD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97" name="AutoShape 24">
            <a:extLst>
              <a:ext uri="{FF2B5EF4-FFF2-40B4-BE49-F238E27FC236}">
                <a16:creationId xmlns:a16="http://schemas.microsoft.com/office/drawing/2014/main" id="{BD5721F3-90C0-47D6-BE65-8AF655525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98" name="AutoShape 25">
            <a:extLst>
              <a:ext uri="{FF2B5EF4-FFF2-40B4-BE49-F238E27FC236}">
                <a16:creationId xmlns:a16="http://schemas.microsoft.com/office/drawing/2014/main" id="{C4F427F7-F36C-4768-9FF9-F54D82656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99" name="AutoShape 26">
            <a:extLst>
              <a:ext uri="{FF2B5EF4-FFF2-40B4-BE49-F238E27FC236}">
                <a16:creationId xmlns:a16="http://schemas.microsoft.com/office/drawing/2014/main" id="{69140546-881C-4E6E-8E5D-ED9EC94D9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100" name="AutoShape 27">
            <a:extLst>
              <a:ext uri="{FF2B5EF4-FFF2-40B4-BE49-F238E27FC236}">
                <a16:creationId xmlns:a16="http://schemas.microsoft.com/office/drawing/2014/main" id="{81D08F24-F76E-4DAD-B775-FCD32951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101" name="AutoShape 28">
            <a:extLst>
              <a:ext uri="{FF2B5EF4-FFF2-40B4-BE49-F238E27FC236}">
                <a16:creationId xmlns:a16="http://schemas.microsoft.com/office/drawing/2014/main" id="{2B154D0A-F955-4DE7-B38D-6399A2F92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102" name="AutoShape 29">
            <a:extLst>
              <a:ext uri="{FF2B5EF4-FFF2-40B4-BE49-F238E27FC236}">
                <a16:creationId xmlns:a16="http://schemas.microsoft.com/office/drawing/2014/main" id="{510E7107-09BF-42AD-A707-40CEF2EF8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103" name="AutoShape 30">
            <a:extLst>
              <a:ext uri="{FF2B5EF4-FFF2-40B4-BE49-F238E27FC236}">
                <a16:creationId xmlns:a16="http://schemas.microsoft.com/office/drawing/2014/main" id="{3D67D4BF-DDA4-4C4B-86FC-74BBCD2D8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104" name="AutoShape 31">
            <a:extLst>
              <a:ext uri="{FF2B5EF4-FFF2-40B4-BE49-F238E27FC236}">
                <a16:creationId xmlns:a16="http://schemas.microsoft.com/office/drawing/2014/main" id="{AEED9E61-BC76-4733-92C4-E63184C44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105" name="AutoShape 32">
            <a:extLst>
              <a:ext uri="{FF2B5EF4-FFF2-40B4-BE49-F238E27FC236}">
                <a16:creationId xmlns:a16="http://schemas.microsoft.com/office/drawing/2014/main" id="{AAFB4911-89FE-466C-B2B3-768CB06AC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106" name="Rectangle 33">
            <a:extLst>
              <a:ext uri="{FF2B5EF4-FFF2-40B4-BE49-F238E27FC236}">
                <a16:creationId xmlns:a16="http://schemas.microsoft.com/office/drawing/2014/main" id="{A4655A50-B694-4842-A15E-FECE5998A7B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36538" y="812800"/>
            <a:ext cx="7032625" cy="395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34">
            <a:extLst>
              <a:ext uri="{FF2B5EF4-FFF2-40B4-BE49-F238E27FC236}">
                <a16:creationId xmlns:a16="http://schemas.microsoft.com/office/drawing/2014/main" id="{89B81B47-A9F9-4A30-B814-ECC049892F3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5995988" cy="475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107" name="Rectangle 35">
            <a:extLst>
              <a:ext uri="{FF2B5EF4-FFF2-40B4-BE49-F238E27FC236}">
                <a16:creationId xmlns:a16="http://schemas.microsoft.com/office/drawing/2014/main" id="{5C8F41C3-D10E-4F9C-BBA5-C36EEDB720B1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28975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defRPr>
            </a:lvl1pPr>
          </a:lstStyle>
          <a:p>
            <a:pPr>
              <a:defRPr/>
            </a:pPr>
            <a:endParaRPr lang="pl-PL" altLang="en-US"/>
          </a:p>
        </p:txBody>
      </p:sp>
      <p:sp>
        <p:nvSpPr>
          <p:cNvPr id="3108" name="Rectangle 36">
            <a:extLst>
              <a:ext uri="{FF2B5EF4-FFF2-40B4-BE49-F238E27FC236}">
                <a16:creationId xmlns:a16="http://schemas.microsoft.com/office/drawing/2014/main" id="{DE0754A8-DBE7-4E83-95F4-C353107B4E3B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28975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defRPr>
            </a:lvl1pPr>
          </a:lstStyle>
          <a:p>
            <a:pPr>
              <a:defRPr/>
            </a:pPr>
            <a:endParaRPr lang="pl-PL" altLang="en-US"/>
          </a:p>
        </p:txBody>
      </p:sp>
      <p:sp>
        <p:nvSpPr>
          <p:cNvPr id="3109" name="Rectangle 37">
            <a:extLst>
              <a:ext uri="{FF2B5EF4-FFF2-40B4-BE49-F238E27FC236}">
                <a16:creationId xmlns:a16="http://schemas.microsoft.com/office/drawing/2014/main" id="{3400CF74-8A9B-4B2E-A527-4F1917A1FD37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28975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defRPr>
            </a:lvl1pPr>
          </a:lstStyle>
          <a:p>
            <a:pPr>
              <a:defRPr/>
            </a:pPr>
            <a:endParaRPr lang="pl-PL" altLang="en-US"/>
          </a:p>
        </p:txBody>
      </p:sp>
      <p:sp>
        <p:nvSpPr>
          <p:cNvPr id="3110" name="Rectangle 38">
            <a:extLst>
              <a:ext uri="{FF2B5EF4-FFF2-40B4-BE49-F238E27FC236}">
                <a16:creationId xmlns:a16="http://schemas.microsoft.com/office/drawing/2014/main" id="{C2240FE3-36B9-46E0-8FCF-F6D0F7FA535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28975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defRPr>
            </a:lvl1pPr>
          </a:lstStyle>
          <a:p>
            <a:pPr>
              <a:defRPr/>
            </a:pPr>
            <a:fld id="{23B8AF17-FD28-423A-9144-523EBF11CF2A}" type="slidenum">
              <a:rPr lang="pl-PL" altLang="en-US"/>
              <a:pPr>
                <a:defRPr/>
              </a:pPr>
              <a:t>‹#›</a:t>
            </a:fld>
            <a:endParaRPr lang="pl-P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2">
            <a:extLst>
              <a:ext uri="{FF2B5EF4-FFF2-40B4-BE49-F238E27FC236}">
                <a16:creationId xmlns:a16="http://schemas.microsoft.com/office/drawing/2014/main" id="{0B0D537C-A895-4997-9D97-0B7B319395B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33C57DA-AB08-4388-BDD1-802CAD0E6A80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B410C882-5642-4C4A-9B70-086635BB00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4871A4F3-D804-4F9A-BB7C-F487089F2C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148388" cy="44561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972" y="1237197"/>
            <a:ext cx="100798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972" y="3970580"/>
            <a:ext cx="10079831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l-P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A8350-ABC2-4B74-A0D8-F0254DAAC34D}" type="slidenum">
              <a:rPr lang="pl-PL" altLang="en-US" smtClean="0"/>
              <a:pPr>
                <a:defRPr/>
              </a:pPr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268825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l-P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9A754-8920-471C-9B40-E76AC8A27A19}" type="slidenum">
              <a:rPr lang="pl-PL" altLang="en-US" smtClean="0"/>
              <a:pPr>
                <a:defRPr/>
              </a:pPr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294035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7839" y="402483"/>
            <a:ext cx="2897951" cy="6406475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985" y="402483"/>
            <a:ext cx="8525857" cy="64064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l-P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481506-0AA7-410F-B2BE-E4B3D1E328FC}" type="slidenum">
              <a:rPr lang="pl-PL" altLang="en-US" smtClean="0"/>
              <a:pPr>
                <a:defRPr/>
              </a:pPr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586115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5224" y="884386"/>
            <a:ext cx="9521023" cy="2801457"/>
          </a:xfrm>
        </p:spPr>
        <p:txBody>
          <a:bodyPr bIns="0" anchor="b">
            <a:normAutofit/>
          </a:bodyPr>
          <a:lstStyle>
            <a:lvl1pPr algn="l">
              <a:defRPr sz="7275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5225" y="3892499"/>
            <a:ext cx="9521022" cy="107764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984" b="0" cap="all" baseline="0">
                <a:solidFill>
                  <a:schemeClr val="tx1"/>
                </a:solidFill>
              </a:defRPr>
            </a:lvl1pPr>
            <a:lvl2pPr marL="503972" indent="0" algn="ctr">
              <a:buNone/>
              <a:defRPr sz="1984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l-P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3814" y="363000"/>
            <a:ext cx="5482964" cy="340837"/>
          </a:xfrm>
        </p:spPr>
        <p:txBody>
          <a:bodyPr/>
          <a:lstStyle/>
          <a:p>
            <a:pPr>
              <a:defRPr/>
            </a:pPr>
            <a:endParaRPr lang="pl-P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800" y="880720"/>
            <a:ext cx="894022" cy="555101"/>
          </a:xfrm>
        </p:spPr>
        <p:txBody>
          <a:bodyPr/>
          <a:lstStyle/>
          <a:p>
            <a:pPr>
              <a:defRPr/>
            </a:pPr>
            <a:fld id="{71C3C347-CDF5-4805-897A-E2BECE5FFC75}" type="slidenum">
              <a:rPr lang="pl-PL" altLang="en-US" smtClean="0"/>
              <a:pPr>
                <a:defRPr/>
              </a:pPr>
              <a:t>‹#›</a:t>
            </a:fld>
            <a:endParaRPr lang="pl-PL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65225" y="3889564"/>
            <a:ext cx="95210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288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l-P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0D177-36AB-412C-B66B-9A45216495DD}" type="slidenum">
              <a:rPr lang="pl-PL" altLang="en-US" smtClean="0"/>
              <a:pPr>
                <a:defRPr/>
              </a:pPr>
              <a:t>‹#›</a:t>
            </a:fld>
            <a:endParaRPr lang="pl-PL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602693" y="2036072"/>
            <a:ext cx="1059079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080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071" y="1935808"/>
            <a:ext cx="9527727" cy="2081115"/>
          </a:xfrm>
        </p:spPr>
        <p:txBody>
          <a:bodyPr anchor="b">
            <a:normAutofit/>
          </a:bodyPr>
          <a:lstStyle>
            <a:lvl1pPr algn="l">
              <a:defRPr sz="3968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3071" y="4195626"/>
            <a:ext cx="9513718" cy="1116567"/>
          </a:xfrm>
        </p:spPr>
        <p:txBody>
          <a:bodyPr tIns="91440">
            <a:normAutofit/>
          </a:bodyPr>
          <a:lstStyle>
            <a:lvl1pPr marL="0" indent="0" algn="l">
              <a:buNone/>
              <a:defRPr sz="1984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l-P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1EB98E-0EDA-4C1F-ABEE-7C2733F4D610}" type="slidenum">
              <a:rPr lang="pl-PL" altLang="en-US" smtClean="0"/>
              <a:pPr>
                <a:defRPr/>
              </a:pPr>
              <a:t>‹#›</a:t>
            </a:fld>
            <a:endParaRPr lang="pl-PL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03071" y="4194291"/>
            <a:ext cx="95137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97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536" y="887241"/>
            <a:ext cx="10588712" cy="116768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456" y="2216621"/>
            <a:ext cx="5120554" cy="380143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0181" y="2223747"/>
            <a:ext cx="5120554" cy="37936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l-PL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1457AB-826A-4A24-9662-FA086D18CC6D}" type="slidenum">
              <a:rPr lang="pl-PL" altLang="en-US" smtClean="0"/>
              <a:pPr>
                <a:defRPr/>
              </a:pPr>
              <a:t>‹#›</a:t>
            </a:fld>
            <a:endParaRPr lang="pl-PL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602693" y="2036072"/>
            <a:ext cx="1059079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234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303" y="886441"/>
            <a:ext cx="10590945" cy="1164396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5302" y="2226179"/>
            <a:ext cx="5120554" cy="88399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425" b="0" cap="all" baseline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5302" y="3113234"/>
            <a:ext cx="5120554" cy="291502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68627" y="2229987"/>
            <a:ext cx="5120554" cy="88431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425" b="0" cap="all" baseline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68627" y="3110172"/>
            <a:ext cx="5120554" cy="29072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l-PL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E39987-058F-4541-B5F4-101E0BCDF752}" type="slidenum">
              <a:rPr lang="pl-PL" altLang="en-US" smtClean="0"/>
              <a:pPr>
                <a:defRPr/>
              </a:pPr>
              <a:t>‹#›</a:t>
            </a:fld>
            <a:endParaRPr lang="pl-PL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602693" y="2036072"/>
            <a:ext cx="1059079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062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l-PL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FDFC-1142-4D2D-A9CA-6204A54F504E}" type="slidenum">
              <a:rPr lang="pl-PL" altLang="en-US" smtClean="0"/>
              <a:pPr>
                <a:defRPr/>
              </a:pPr>
              <a:t>‹#›</a:t>
            </a:fld>
            <a:endParaRPr lang="pl-PL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602693" y="2036072"/>
            <a:ext cx="1059079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27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l-PL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245A3-2469-4880-8482-79F6DDB60C84}" type="slidenum">
              <a:rPr lang="pl-PL" altLang="en-US" smtClean="0"/>
              <a:pPr>
                <a:defRPr/>
              </a:pPr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8844693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2525" y="880721"/>
            <a:ext cx="3608080" cy="2477030"/>
          </a:xfrm>
        </p:spPr>
        <p:txBody>
          <a:bodyPr anchor="b">
            <a:normAutofit/>
          </a:bodyPr>
          <a:lstStyle>
            <a:lvl1pPr algn="l">
              <a:defRPr sz="2646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9906" y="880721"/>
            <a:ext cx="6627809" cy="5135493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2525" y="3533461"/>
            <a:ext cx="3610190" cy="2478203"/>
          </a:xfrm>
        </p:spPr>
        <p:txBody>
          <a:bodyPr/>
          <a:lstStyle>
            <a:lvl1pPr marL="0" indent="0" algn="l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l-PL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8404AC-DEB5-4F37-9748-C3DB46EAC8F2}" type="slidenum">
              <a:rPr lang="pl-PL" altLang="en-US" smtClean="0"/>
              <a:pPr>
                <a:defRPr/>
              </a:pPr>
              <a:t>‹#›</a:t>
            </a:fld>
            <a:endParaRPr lang="pl-PL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596502" y="3533460"/>
            <a:ext cx="36041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34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l-P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B4B7B7-DFAE-4053-9FEA-4DDCB81A6921}" type="slidenum">
              <a:rPr lang="pl-PL" altLang="en-US" smtClean="0"/>
              <a:pPr>
                <a:defRPr/>
              </a:pPr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40192343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242651" y="531504"/>
            <a:ext cx="4491536" cy="5675930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9728" y="1245079"/>
            <a:ext cx="6098527" cy="2017880"/>
          </a:xfrm>
        </p:spPr>
        <p:txBody>
          <a:bodyPr anchor="b">
            <a:normAutofit/>
          </a:bodyPr>
          <a:lstStyle>
            <a:lvl1pPr>
              <a:defRPr sz="3527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55870" y="1237395"/>
            <a:ext cx="3076830" cy="4261910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8761" y="3467874"/>
            <a:ext cx="6089792" cy="2208754"/>
          </a:xfrm>
        </p:spPr>
        <p:txBody>
          <a:bodyPr>
            <a:normAutofit/>
          </a:bodyPr>
          <a:lstStyle>
            <a:lvl1pPr marL="0" indent="0" algn="l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95513" y="6029504"/>
            <a:ext cx="6093041" cy="352876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pl-PL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95513" y="351242"/>
            <a:ext cx="6108091" cy="353767"/>
          </a:xfrm>
        </p:spPr>
        <p:txBody>
          <a:bodyPr/>
          <a:lstStyle/>
          <a:p>
            <a:pPr>
              <a:defRPr/>
            </a:pPr>
            <a:endParaRPr lang="pl-PL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8CD8C-0D75-4455-B8E7-A7C93B81D2AE}" type="slidenum">
              <a:rPr lang="pl-PL" altLang="en-US" smtClean="0"/>
              <a:pPr>
                <a:defRPr/>
              </a:pPr>
              <a:t>‹#›</a:t>
            </a:fld>
            <a:endParaRPr lang="pl-PL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595513" y="3465242"/>
            <a:ext cx="60930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5851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l-P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789DE-9955-4B99-A0C2-DBA45971C38B}" type="slidenum">
              <a:rPr lang="pl-PL" altLang="en-US" smtClean="0"/>
              <a:pPr>
                <a:defRPr/>
              </a:pPr>
              <a:t>‹#›</a:t>
            </a:fld>
            <a:endParaRPr lang="pl-PL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602693" y="2036072"/>
            <a:ext cx="1059079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685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05145" y="880720"/>
            <a:ext cx="1781103" cy="513666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2525" y="880720"/>
            <a:ext cx="8630062" cy="513666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l-P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22EDCC-E903-40E3-A78C-CC16A3C6DD54}" type="slidenum">
              <a:rPr lang="pl-PL" altLang="en-US" smtClean="0"/>
              <a:pPr>
                <a:defRPr/>
              </a:pPr>
              <a:t>‹#›</a:t>
            </a:fld>
            <a:endParaRPr lang="pl-PL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05145" y="880720"/>
            <a:ext cx="0" cy="5136665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5806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3E84B3-0D2D-4697-B487-108C33CFD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32" y="301626"/>
            <a:ext cx="12040768" cy="1222375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464B78B-0704-4CAC-9F7E-C4B6DCD2D1E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1A9C4E-6E07-4D64-81AD-A65642F8DF6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93941A-D241-43EC-8735-FE0C3E9A64F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23BA661-ADCA-4A20-A4D0-14527437295B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35362718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321775" y="-14219"/>
            <a:ext cx="7755907" cy="7594324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14220" y="-14219"/>
            <a:ext cx="7755907" cy="7594324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952866" y="4667862"/>
            <a:ext cx="5189393" cy="1737248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291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5291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5291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5291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5291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5291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5291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5291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529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21996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335995" y="-15339"/>
            <a:ext cx="12095379" cy="7590374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1" y="-15339"/>
            <a:ext cx="12095379" cy="7590374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232200" y="1313224"/>
            <a:ext cx="7825318" cy="71385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232053" y="2211905"/>
            <a:ext cx="7825318" cy="3315322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71993" lvl="0" indent="-522661">
              <a:spcBef>
                <a:spcPts val="882"/>
              </a:spcBef>
              <a:spcAft>
                <a:spcPts val="0"/>
              </a:spcAft>
              <a:buSzPts val="2000"/>
              <a:buChar char="▸"/>
              <a:defRPr/>
            </a:lvl1pPr>
            <a:lvl2pPr marL="1343985" lvl="1" indent="-522661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2015978" lvl="2" indent="-522661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2687970" lvl="3" indent="-52266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3359963" lvl="4" indent="-52266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4031955" lvl="5" indent="-52266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4703948" lvl="6" indent="-52266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5375940" lvl="7" indent="-52266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6047933" lvl="8" indent="-52266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27202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35995" y="-15339"/>
            <a:ext cx="12095379" cy="7590374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1" y="-15339"/>
            <a:ext cx="12095379" cy="7590374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236095" y="1425220"/>
            <a:ext cx="7057205" cy="601864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36096" y="2319307"/>
            <a:ext cx="3926989" cy="357635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71993" lvl="0" indent="-522661">
              <a:spcBef>
                <a:spcPts val="882"/>
              </a:spcBef>
              <a:spcAft>
                <a:spcPts val="0"/>
              </a:spcAft>
              <a:buSzPts val="2000"/>
              <a:buChar char="▸"/>
              <a:defRPr/>
            </a:lvl1pPr>
            <a:lvl2pPr marL="1343985" lvl="1" indent="-522661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2015978" lvl="2" indent="-522661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2687970" lvl="3" indent="-52266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3359963" lvl="4" indent="-52266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4031955" lvl="5" indent="-52266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4703948" lvl="6" indent="-52266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5375940" lvl="7" indent="-52266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6047933" lvl="8" indent="-52266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5399783" y="2319307"/>
            <a:ext cx="3926989" cy="357635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71993" lvl="0" indent="-522661">
              <a:spcBef>
                <a:spcPts val="882"/>
              </a:spcBef>
              <a:spcAft>
                <a:spcPts val="0"/>
              </a:spcAft>
              <a:buSzPts val="2000"/>
              <a:buChar char="▸"/>
              <a:defRPr/>
            </a:lvl1pPr>
            <a:lvl2pPr marL="1343985" lvl="1" indent="-522661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2015978" lvl="2" indent="-522661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2687970" lvl="3" indent="-52266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3359963" lvl="4" indent="-52266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4031955" lvl="5" indent="-52266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4703948" lvl="6" indent="-52266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5375940" lvl="7" indent="-52266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6047933" lvl="8" indent="-52266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49743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335995" y="-15339"/>
            <a:ext cx="12095379" cy="7590374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1" y="-15339"/>
            <a:ext cx="12095379" cy="7590374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36095" y="1425220"/>
            <a:ext cx="7057205" cy="601864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36095" y="2353038"/>
            <a:ext cx="3079067" cy="354284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71993" lvl="0" indent="-485328" rtl="0">
              <a:spcBef>
                <a:spcPts val="882"/>
              </a:spcBef>
              <a:spcAft>
                <a:spcPts val="0"/>
              </a:spcAft>
              <a:buSzPts val="1600"/>
              <a:buChar char="▸"/>
              <a:defRPr sz="2352"/>
            </a:lvl1pPr>
            <a:lvl2pPr marL="1343985" lvl="1" indent="-485328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2352"/>
            </a:lvl2pPr>
            <a:lvl3pPr marL="2015978" lvl="2" indent="-485328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2352"/>
            </a:lvl3pPr>
            <a:lvl4pPr marL="2687970" lvl="3" indent="-485328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352"/>
            </a:lvl4pPr>
            <a:lvl5pPr marL="3359963" lvl="4" indent="-485328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352"/>
            </a:lvl5pPr>
            <a:lvl6pPr marL="4031955" lvl="5" indent="-48532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352"/>
            </a:lvl6pPr>
            <a:lvl7pPr marL="4703948" lvl="6" indent="-485328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352"/>
            </a:lvl7pPr>
            <a:lvl8pPr marL="5375940" lvl="7" indent="-485328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352"/>
            </a:lvl8pPr>
            <a:lvl9pPr marL="6047933" lvl="8" indent="-48532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352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472989" y="2353038"/>
            <a:ext cx="3079067" cy="354284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71993" lvl="0" indent="-485328" rtl="0">
              <a:spcBef>
                <a:spcPts val="882"/>
              </a:spcBef>
              <a:spcAft>
                <a:spcPts val="0"/>
              </a:spcAft>
              <a:buSzPts val="1600"/>
              <a:buChar char="▸"/>
              <a:defRPr sz="2352"/>
            </a:lvl1pPr>
            <a:lvl2pPr marL="1343985" lvl="1" indent="-485328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2352"/>
            </a:lvl2pPr>
            <a:lvl3pPr marL="2015978" lvl="2" indent="-485328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2352"/>
            </a:lvl3pPr>
            <a:lvl4pPr marL="2687970" lvl="3" indent="-485328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352"/>
            </a:lvl4pPr>
            <a:lvl5pPr marL="3359963" lvl="4" indent="-485328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352"/>
            </a:lvl5pPr>
            <a:lvl6pPr marL="4031955" lvl="5" indent="-48532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352"/>
            </a:lvl6pPr>
            <a:lvl7pPr marL="4703948" lvl="6" indent="-485328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352"/>
            </a:lvl7pPr>
            <a:lvl8pPr marL="5375940" lvl="7" indent="-485328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352"/>
            </a:lvl8pPr>
            <a:lvl9pPr marL="6047933" lvl="8" indent="-48532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352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7709883" y="2353038"/>
            <a:ext cx="3079067" cy="354284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71993" lvl="0" indent="-485328" rtl="0">
              <a:spcBef>
                <a:spcPts val="882"/>
              </a:spcBef>
              <a:spcAft>
                <a:spcPts val="0"/>
              </a:spcAft>
              <a:buSzPts val="1600"/>
              <a:buChar char="▸"/>
              <a:defRPr sz="2352"/>
            </a:lvl1pPr>
            <a:lvl2pPr marL="1343985" lvl="1" indent="-485328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2352"/>
            </a:lvl2pPr>
            <a:lvl3pPr marL="2015978" lvl="2" indent="-485328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2352"/>
            </a:lvl3pPr>
            <a:lvl4pPr marL="2687970" lvl="3" indent="-485328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352"/>
            </a:lvl4pPr>
            <a:lvl5pPr marL="3359963" lvl="4" indent="-485328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352"/>
            </a:lvl5pPr>
            <a:lvl6pPr marL="4031955" lvl="5" indent="-48532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352"/>
            </a:lvl6pPr>
            <a:lvl7pPr marL="4703948" lvl="6" indent="-485328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352"/>
            </a:lvl7pPr>
            <a:lvl8pPr marL="5375940" lvl="7" indent="-485328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352"/>
            </a:lvl8pPr>
            <a:lvl9pPr marL="6047933" lvl="8" indent="-48532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352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076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5" y="1884670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85" y="5059034"/>
            <a:ext cx="11591806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l-P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F81E4-93D6-4477-946D-22B459288DBB}" type="slidenum">
              <a:rPr lang="pl-PL" altLang="en-US" smtClean="0"/>
              <a:pPr>
                <a:defRPr/>
              </a:pPr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31416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985" y="2012414"/>
            <a:ext cx="5711904" cy="479654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886" y="2012414"/>
            <a:ext cx="5711904" cy="479654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l-PL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C3692-44BA-4B25-8FAB-29A1407C08D0}" type="slidenum">
              <a:rPr lang="pl-PL" altLang="en-US" smtClean="0"/>
              <a:pPr>
                <a:defRPr/>
              </a:pPr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262058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5" y="402483"/>
            <a:ext cx="11591806" cy="146118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736" y="1853171"/>
            <a:ext cx="568565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736" y="2761381"/>
            <a:ext cx="5685654" cy="406157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3886" y="1853171"/>
            <a:ext cx="57136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3886" y="2761381"/>
            <a:ext cx="5713655" cy="406157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l-PL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D094B-811C-47BF-9A90-0CB0F0596499}" type="slidenum">
              <a:rPr lang="pl-PL" altLang="en-US" smtClean="0"/>
              <a:pPr>
                <a:defRPr/>
              </a:pPr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43839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l-PL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21BAD2-32CF-4877-A8B7-C08901A340B0}" type="slidenum">
              <a:rPr lang="pl-PL" altLang="en-US" smtClean="0"/>
              <a:pPr>
                <a:defRPr/>
              </a:pPr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17919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l-PL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9D076C-1731-4A69-B01C-4F7406933921}" type="slidenum">
              <a:rPr lang="pl-PL" altLang="en-US" smtClean="0"/>
              <a:pPr>
                <a:defRPr/>
              </a:pPr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385191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655" y="1088454"/>
            <a:ext cx="680388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l-PL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BAD780-186D-46A5-9C4C-A837ADC6B46D}" type="slidenum">
              <a:rPr lang="pl-PL" altLang="en-US" smtClean="0"/>
              <a:pPr>
                <a:defRPr/>
              </a:pPr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253679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3655" y="1088454"/>
            <a:ext cx="680388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l-PL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27A10-DD4A-4948-8426-E289BDBE1FF1}" type="slidenum">
              <a:rPr lang="pl-PL" altLang="en-US" smtClean="0"/>
              <a:pPr>
                <a:defRPr/>
              </a:pPr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114893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85" y="2012414"/>
            <a:ext cx="11591806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l-P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l-P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FA3911D-42C8-4DE6-A301-D32C4075C5DC}" type="slidenum">
              <a:rPr lang="pl-PL" altLang="en-US" smtClean="0"/>
              <a:pPr>
                <a:defRPr/>
              </a:pPr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204703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26099"/>
            <a:ext cx="13439775" cy="452604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753310"/>
            <a:ext cx="13439775" cy="81896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140" y="886834"/>
            <a:ext cx="10586110" cy="11565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140" y="2221972"/>
            <a:ext cx="10586110" cy="3803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27258" y="364172"/>
            <a:ext cx="3858991" cy="3408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pl-PL" altLang="en-US"/>
              <a:t>28.10.13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139" y="363000"/>
            <a:ext cx="6546639" cy="3408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l-P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9192" y="880720"/>
            <a:ext cx="894022" cy="55510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086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D15F938-E26A-4308-A936-357E70783CDA}" type="slidenum">
              <a:rPr lang="pl-PL" altLang="en-US" smtClean="0"/>
              <a:pPr>
                <a:defRPr/>
              </a:pPr>
              <a:t>‹#›</a:t>
            </a:fld>
            <a:endParaRPr lang="pl-PL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755440"/>
            <a:ext cx="1343977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40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hf sldNum="0" hdr="0" ftr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3527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120000"/>
        </a:lnSpc>
        <a:spcBef>
          <a:spcPts val="1102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205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84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64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43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3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3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3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3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3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mitryUlyanov/Multicore-TSNE?tab=readme-ov-file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mcinnes/umap" TargetMode="External"/><Relationship Id="rId2" Type="http://schemas.openxmlformats.org/officeDocument/2006/relationships/hyperlink" Target="https://hackernoon.com/16-best-sklearn-datasets-for-building-machine-learning-models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1">
            <a:extLst>
              <a:ext uri="{FF2B5EF4-FFF2-40B4-BE49-F238E27FC236}">
                <a16:creationId xmlns:a16="http://schemas.microsoft.com/office/drawing/2014/main" id="{52A0999D-23B1-42A1-BB92-2D52DA758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063" y="1050328"/>
            <a:ext cx="10799647" cy="2898662"/>
          </a:xfrm>
          <a:prstGeom prst="rect">
            <a:avLst/>
          </a:prstGeom>
          <a:solidFill>
            <a:srgbClr val="FFFF00">
              <a:alpha val="3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ts val="661"/>
              </a:spcBef>
              <a:buSzPct val="80000"/>
            </a:pPr>
            <a:r>
              <a:rPr lang="pl-PL" sz="5400" b="1"/>
              <a:t>LAB4: </a:t>
            </a:r>
          </a:p>
          <a:p>
            <a:pPr algn="ctr" eaLnBrk="1" hangingPunct="1">
              <a:lnSpc>
                <a:spcPct val="80000"/>
              </a:lnSpc>
              <a:spcBef>
                <a:spcPts val="661"/>
              </a:spcBef>
              <a:buSzPct val="80000"/>
            </a:pPr>
            <a:r>
              <a:rPr lang="pl-PL" sz="5400" b="1" err="1"/>
              <a:t>Multidimensional</a:t>
            </a:r>
            <a:r>
              <a:rPr lang="pl-PL" sz="5400" b="1"/>
              <a:t> Data Visualization/ Advanced </a:t>
            </a:r>
            <a:r>
              <a:rPr lang="pl-PL" sz="5400" b="1" err="1"/>
              <a:t>techniques</a:t>
            </a:r>
            <a:r>
              <a:rPr lang="pl-PL" sz="5400" b="1"/>
              <a:t> – UMAP vs TSNE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345DD95B-68A4-4827-A567-F8BC49A53CDF}"/>
              </a:ext>
            </a:extLst>
          </p:cNvPr>
          <p:cNvSpPr txBox="1"/>
          <p:nvPr/>
        </p:nvSpPr>
        <p:spPr>
          <a:xfrm>
            <a:off x="1391295" y="6799284"/>
            <a:ext cx="6882796" cy="638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spcBef>
                <a:spcPts val="441"/>
              </a:spcBef>
              <a:buSzPct val="80000"/>
            </a:pPr>
            <a:r>
              <a:rPr lang="pl-PL" altLang="en-US" sz="1984" b="1" err="1">
                <a:latin typeface="Arial Black" panose="020B0A04020102020204" pitchFamily="34" charset="0"/>
              </a:rPr>
              <a:t>Prof</a:t>
            </a:r>
            <a:r>
              <a:rPr lang="pl-PL" altLang="en-US" sz="1984" b="1">
                <a:latin typeface="Arial Black" panose="020B0A04020102020204" pitchFamily="34" charset="0"/>
              </a:rPr>
              <a:t> dr hab. inż. Witold Dzwinel </a:t>
            </a:r>
          </a:p>
          <a:p>
            <a:pPr eaLnBrk="1" hangingPunct="1">
              <a:lnSpc>
                <a:spcPct val="80000"/>
              </a:lnSpc>
              <a:spcBef>
                <a:spcPts val="441"/>
              </a:spcBef>
              <a:buSzPct val="80000"/>
            </a:pPr>
            <a:r>
              <a:rPr lang="pl-PL" altLang="en-US" sz="1984" b="1">
                <a:latin typeface="Arial Black" panose="020B0A04020102020204" pitchFamily="34" charset="0"/>
              </a:rPr>
              <a:t>Instytut Informatyki AGH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E2406A1-FAC1-4571-9822-427302C86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59" y="6513512"/>
            <a:ext cx="923960" cy="923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694F3D-6A05-469B-0BF9-B1AA80E95FA3}"/>
              </a:ext>
            </a:extLst>
          </p:cNvPr>
          <p:cNvSpPr txBox="1"/>
          <p:nvPr/>
        </p:nvSpPr>
        <p:spPr>
          <a:xfrm>
            <a:off x="2182722" y="5060015"/>
            <a:ext cx="9648839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4000" b="1" i="0">
                <a:solidFill>
                  <a:srgbClr val="242424"/>
                </a:solidFill>
                <a:effectLst/>
                <a:latin typeface="-apple-system"/>
              </a:rPr>
              <a:t>Zespół: Wizualizacja dużych zbiorów danych</a:t>
            </a:r>
          </a:p>
          <a:p>
            <a:r>
              <a:rPr lang="pl-PL" sz="4000" b="1">
                <a:solidFill>
                  <a:srgbClr val="242424"/>
                </a:solidFill>
                <a:latin typeface="-apple-system"/>
              </a:rPr>
              <a:t>Kod:  </a:t>
            </a:r>
            <a:r>
              <a:rPr lang="en-US" sz="4000" b="1" i="0">
                <a:solidFill>
                  <a:srgbClr val="242424"/>
                </a:solidFill>
                <a:effectLst/>
                <a:latin typeface="-apple-system"/>
              </a:rPr>
              <a:t>qgq2t7b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160937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414653" y="-279624"/>
            <a:ext cx="2014685" cy="1517875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982894" y="465337"/>
            <a:ext cx="711418" cy="71139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1071369" y="722170"/>
            <a:ext cx="757831" cy="757811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0314236" y="0"/>
            <a:ext cx="3125539" cy="1632348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792672" y="6741207"/>
            <a:ext cx="1647468" cy="818468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382310" y="7113395"/>
            <a:ext cx="898303" cy="44628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9F9DC-EE64-F7C4-89DF-727A57EDB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41" y="1398841"/>
            <a:ext cx="12889492" cy="5442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6F45D1-A2CE-6BBE-9669-8343FC2FD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47" y="1399988"/>
            <a:ext cx="12374826" cy="521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6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998AF1-D682-4877-8732-4C49C91EC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191" y="32571"/>
            <a:ext cx="12025336" cy="785066"/>
          </a:xfrm>
        </p:spPr>
        <p:txBody>
          <a:bodyPr>
            <a:normAutofit fontScale="90000"/>
          </a:bodyPr>
          <a:lstStyle/>
          <a:p>
            <a:r>
              <a:rPr lang="pl-PL" altLang="en-US" b="1">
                <a:latin typeface="Arial" panose="020B0604020202020204" pitchFamily="34" charset="0"/>
                <a:cs typeface="Arial" panose="020B0604020202020204" pitchFamily="34" charset="0"/>
              </a:rPr>
              <a:t>Task #2 </a:t>
            </a:r>
            <a:r>
              <a:rPr lang="pl-PL" altLang="en-US" b="1" err="1">
                <a:latin typeface="Arial" panose="020B0604020202020204" pitchFamily="34" charset="0"/>
                <a:cs typeface="Arial" panose="020B0604020202020204" pitchFamily="34" charset="0"/>
              </a:rPr>
              <a:t>Visualizing</a:t>
            </a:r>
            <a:r>
              <a:rPr lang="pl-PL" altLang="en-US" b="1">
                <a:latin typeface="Arial" panose="020B0604020202020204" pitchFamily="34" charset="0"/>
                <a:cs typeface="Arial" panose="020B0604020202020204" pitchFamily="34" charset="0"/>
              </a:rPr>
              <a:t> a dataset </a:t>
            </a:r>
            <a:r>
              <a:rPr lang="pl-PL" altLang="en-US" b="1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pl-PL" altLang="en-US" b="1">
                <a:latin typeface="Arial" panose="020B0604020202020204" pitchFamily="34" charset="0"/>
                <a:cs typeface="Arial" panose="020B0604020202020204" pitchFamily="34" charset="0"/>
              </a:rPr>
              <a:t> t-SNE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7C45141-7A69-4A19-8A00-A9BB5C06B9DA}"/>
              </a:ext>
            </a:extLst>
          </p:cNvPr>
          <p:cNvSpPr txBox="1"/>
          <p:nvPr/>
        </p:nvSpPr>
        <p:spPr>
          <a:xfrm>
            <a:off x="0" y="1547589"/>
            <a:ext cx="13439775" cy="45365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indent="-742950" algn="just">
              <a:buFont typeface="+mj-lt"/>
              <a:buAutoNum type="arabicPeriod"/>
            </a:pPr>
            <a:r>
              <a:rPr lang="pl-PL" sz="3200">
                <a:solidFill>
                  <a:schemeClr val="tx1"/>
                </a:solidFill>
              </a:rPr>
              <a:t>Do EXACTLY the same as in Task#1 for t-SNE implementation from </a:t>
            </a:r>
            <a:r>
              <a:rPr lang="pl-PL" sz="3200" err="1">
                <a:solidFill>
                  <a:schemeClr val="tx1"/>
                </a:solidFill>
              </a:rPr>
              <a:t>scikit-learn</a:t>
            </a:r>
            <a:r>
              <a:rPr lang="pl-PL" sz="3200">
                <a:solidFill>
                  <a:schemeClr val="tx1"/>
                </a:solidFill>
              </a:rPr>
              <a:t> </a:t>
            </a:r>
            <a:r>
              <a:rPr lang="pl-PL" sz="3200" err="1">
                <a:solidFill>
                  <a:schemeClr val="tx1"/>
                </a:solidFill>
              </a:rPr>
              <a:t>or</a:t>
            </a:r>
            <a:r>
              <a:rPr lang="pl-PL" sz="3200">
                <a:solidFill>
                  <a:schemeClr val="tx1"/>
                </a:solidFill>
              </a:rPr>
              <a:t> </a:t>
            </a:r>
            <a:r>
              <a:rPr lang="pl-PL" sz="3200" err="1">
                <a:solidFill>
                  <a:schemeClr val="tx1"/>
                </a:solidFill>
              </a:rPr>
              <a:t>using</a:t>
            </a:r>
            <a:r>
              <a:rPr lang="pl-PL" sz="3200">
                <a:solidFill>
                  <a:schemeClr val="tx1"/>
                </a:solidFill>
              </a:rPr>
              <a:t> more </a:t>
            </a:r>
            <a:r>
              <a:rPr lang="pl-PL" sz="3200" err="1">
                <a:solidFill>
                  <a:schemeClr val="tx1"/>
                </a:solidFill>
              </a:rPr>
              <a:t>advanced</a:t>
            </a:r>
            <a:r>
              <a:rPr lang="pl-PL" sz="3200">
                <a:solidFill>
                  <a:schemeClr val="tx1"/>
                </a:solidFill>
              </a:rPr>
              <a:t> implementation </a:t>
            </a:r>
            <a:r>
              <a:rPr lang="en-US" sz="3200">
                <a:hlinkClick r:id="rId2"/>
              </a:rPr>
              <a:t>GitHub - </a:t>
            </a:r>
            <a:r>
              <a:rPr lang="en-US" sz="3200" err="1">
                <a:hlinkClick r:id="rId2"/>
              </a:rPr>
              <a:t>DmitryUlyanov</a:t>
            </a:r>
            <a:r>
              <a:rPr lang="en-US" sz="3200">
                <a:hlinkClick r:id="rId2"/>
              </a:rPr>
              <a:t>/Multicore-TSNE: Parallel t-SNE implementation with Python and Torch wrappers.</a:t>
            </a:r>
            <a:endParaRPr lang="pl-PL" sz="3200"/>
          </a:p>
          <a:p>
            <a:pPr marL="742950" indent="-742950" algn="just">
              <a:buFont typeface="+mj-lt"/>
              <a:buAutoNum type="arabicPeriod"/>
            </a:pPr>
            <a:endParaRPr lang="en-US" sz="3200">
              <a:solidFill>
                <a:schemeClr val="tx1"/>
              </a:solidFill>
            </a:endParaRPr>
          </a:p>
          <a:p>
            <a:pPr marL="742950" indent="-742950" algn="just">
              <a:buFont typeface="+mj-lt"/>
              <a:buAutoNum type="arabicPeriod"/>
            </a:pPr>
            <a:r>
              <a:rPr lang="pl-PL" sz="3200">
                <a:solidFill>
                  <a:schemeClr val="tx1"/>
                </a:solidFill>
              </a:rPr>
              <a:t>Make </a:t>
            </a:r>
            <a:r>
              <a:rPr lang="pl-PL" sz="3200" err="1">
                <a:solidFill>
                  <a:schemeClr val="tx1"/>
                </a:solidFill>
              </a:rPr>
              <a:t>it</a:t>
            </a:r>
            <a:r>
              <a:rPr lang="pl-PL" sz="3200">
                <a:solidFill>
                  <a:schemeClr val="tx1"/>
                </a:solidFill>
              </a:rPr>
              <a:t> for various </a:t>
            </a:r>
            <a:r>
              <a:rPr lang="pl-PL" sz="3200" err="1">
                <a:solidFill>
                  <a:schemeClr val="tx1"/>
                </a:solidFill>
              </a:rPr>
              <a:t>perplexity</a:t>
            </a:r>
            <a:r>
              <a:rPr lang="pl-PL" sz="3200">
                <a:solidFill>
                  <a:schemeClr val="tx1"/>
                </a:solidFill>
              </a:rPr>
              <a:t> and </a:t>
            </a:r>
            <a:r>
              <a:rPr lang="pl-PL" sz="3200" err="1">
                <a:solidFill>
                  <a:schemeClr val="tx1"/>
                </a:solidFill>
              </a:rPr>
              <a:t>exaggeration</a:t>
            </a:r>
            <a:r>
              <a:rPr lang="pl-PL" sz="3200">
                <a:solidFill>
                  <a:schemeClr val="tx1"/>
                </a:solidFill>
              </a:rPr>
              <a:t> </a:t>
            </a:r>
            <a:r>
              <a:rPr lang="pl-PL" sz="3200" err="1">
                <a:solidFill>
                  <a:schemeClr val="tx1"/>
                </a:solidFill>
              </a:rPr>
              <a:t>metaparameters</a:t>
            </a:r>
            <a:r>
              <a:rPr lang="pl-PL" sz="3200">
                <a:solidFill>
                  <a:schemeClr val="tx1"/>
                </a:solidFill>
              </a:rPr>
              <a:t>.</a:t>
            </a:r>
          </a:p>
          <a:p>
            <a:pPr marL="742950" indent="-742950" algn="just">
              <a:buFont typeface="+mj-lt"/>
              <a:buAutoNum type="arabicPeriod"/>
            </a:pPr>
            <a:endParaRPr lang="pl-PL" sz="3200">
              <a:solidFill>
                <a:schemeClr val="tx1"/>
              </a:solidFill>
            </a:endParaRPr>
          </a:p>
          <a:p>
            <a:pPr marL="742950" indent="-742950" algn="just">
              <a:buFont typeface="+mj-lt"/>
              <a:buAutoNum type="arabicPeriod"/>
            </a:pPr>
            <a:r>
              <a:rPr lang="pl-PL" sz="3200" err="1">
                <a:solidFill>
                  <a:schemeClr val="tx1"/>
                </a:solidFill>
              </a:rPr>
              <a:t>Summarize</a:t>
            </a:r>
            <a:r>
              <a:rPr lang="pl-PL" sz="3200">
                <a:solidFill>
                  <a:schemeClr val="tx1"/>
                </a:solidFill>
              </a:rPr>
              <a:t> the </a:t>
            </a:r>
            <a:r>
              <a:rPr lang="pl-PL" sz="3200" err="1">
                <a:solidFill>
                  <a:schemeClr val="tx1"/>
                </a:solidFill>
              </a:rPr>
              <a:t>differences</a:t>
            </a:r>
            <a:r>
              <a:rPr lang="pl-PL" sz="3200">
                <a:solidFill>
                  <a:schemeClr val="tx1"/>
                </a:solidFill>
              </a:rPr>
              <a:t> of the two </a:t>
            </a:r>
            <a:r>
              <a:rPr lang="pl-PL" sz="3200" err="1">
                <a:solidFill>
                  <a:schemeClr val="tx1"/>
                </a:solidFill>
              </a:rPr>
              <a:t>approaches</a:t>
            </a:r>
            <a:r>
              <a:rPr lang="pl-PL" sz="3200">
                <a:solidFill>
                  <a:schemeClr val="tx1"/>
                </a:solidFill>
              </a:rPr>
              <a:t> (UMAP and TSNE) in </a:t>
            </a:r>
            <a:r>
              <a:rPr lang="pl-PL" sz="3200" err="1">
                <a:solidFill>
                  <a:schemeClr val="tx1"/>
                </a:solidFill>
              </a:rPr>
              <a:t>quality</a:t>
            </a:r>
            <a:r>
              <a:rPr lang="pl-PL" sz="3200">
                <a:solidFill>
                  <a:schemeClr val="tx1"/>
                </a:solidFill>
              </a:rPr>
              <a:t> and </a:t>
            </a:r>
            <a:r>
              <a:rPr lang="pl-PL" sz="3200" err="1">
                <a:solidFill>
                  <a:schemeClr val="tx1"/>
                </a:solidFill>
              </a:rPr>
              <a:t>efficiency</a:t>
            </a:r>
            <a:r>
              <a:rPr lang="pl-PL" sz="3200">
                <a:solidFill>
                  <a:schemeClr val="tx1"/>
                </a:solidFill>
              </a:rPr>
              <a:t> of embedding</a:t>
            </a:r>
          </a:p>
        </p:txBody>
      </p:sp>
    </p:spTree>
    <p:extLst>
      <p:ext uri="{BB962C8B-B14F-4D97-AF65-F5344CB8AC3E}">
        <p14:creationId xmlns:p14="http://schemas.microsoft.com/office/powerpoint/2010/main" val="97478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9C513C81-8499-4872-957D-D088BDBFDE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" y="0"/>
            <a:ext cx="13439775" cy="1979637"/>
          </a:xfrm>
          <a:ln w="9360" cap="flat">
            <a:solidFill>
              <a:srgbClr val="666666"/>
            </a:solidFill>
            <a:round/>
            <a:headEnd/>
            <a:tailEnd/>
          </a:ln>
        </p:spPr>
        <p:txBody>
          <a:bodyPr>
            <a:normAutofit fontScale="90000"/>
          </a:bodyPr>
          <a:lstStyle/>
          <a:p>
            <a:pPr>
              <a:lnSpc>
                <a:spcPct val="11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altLang="en-US" sz="5400" b="1">
                <a:latin typeface="Arial Black" panose="020B0A04020102020204" pitchFamily="34" charset="0"/>
              </a:rPr>
              <a:t>Topic</a:t>
            </a:r>
            <a:r>
              <a:rPr lang="en-US" altLang="en-US" b="1">
                <a:latin typeface="Arial Black" panose="020B0A04020102020204" pitchFamily="34" charset="0"/>
              </a:rPr>
              <a:t> →   </a:t>
            </a:r>
            <a:r>
              <a:rPr lang="en-US" altLang="en-US" sz="2600" b="1">
                <a:latin typeface="Arial Black" panose="020B0A04020102020204" pitchFamily="34" charset="0"/>
              </a:rPr>
              <a:t>interactive visualization </a:t>
            </a:r>
            <a:r>
              <a:rPr lang="en-US" altLang="en-US" sz="2600" b="1">
                <a:solidFill>
                  <a:srgbClr val="FF0000"/>
                </a:solidFill>
                <a:latin typeface="Arial Black" panose="020B0A04020102020204" pitchFamily="34" charset="0"/>
              </a:rPr>
              <a:t>via</a:t>
            </a:r>
            <a:r>
              <a:rPr lang="en-US" altLang="en-US" sz="2600">
                <a:latin typeface="Arial Black" panose="020B0A04020102020204" pitchFamily="34" charset="0"/>
              </a:rPr>
              <a:t>     </a:t>
            </a:r>
            <a:br>
              <a:rPr lang="en-US" altLang="en-US" sz="2600">
                <a:latin typeface="Arial Black" panose="020B0A04020102020204" pitchFamily="34" charset="0"/>
              </a:rPr>
            </a:br>
            <a:r>
              <a:rPr lang="en-US" altLang="en-US" sz="2600">
                <a:latin typeface="Arial Black" panose="020B0A04020102020204" pitchFamily="34" charset="0"/>
              </a:rPr>
              <a:t>                                 embedding </a:t>
            </a:r>
            <a:r>
              <a:rPr lang="en-US" altLang="en-US" sz="2600">
                <a:solidFill>
                  <a:srgbClr val="FF0000"/>
                </a:solidFill>
                <a:latin typeface="Arial Black" panose="020B0A04020102020204" pitchFamily="34" charset="0"/>
              </a:rPr>
              <a:t>of</a:t>
            </a:r>
            <a:br>
              <a:rPr lang="en-US" altLang="en-US" sz="2600">
                <a:latin typeface="Arial Black" panose="020B0A04020102020204" pitchFamily="34" charset="0"/>
              </a:rPr>
            </a:br>
            <a:r>
              <a:rPr lang="en-US" altLang="en-US" sz="2600">
                <a:latin typeface="Arial Black" panose="020B0A04020102020204" pitchFamily="34" charset="0"/>
              </a:rPr>
              <a:t>                                 large       </a:t>
            </a:r>
            <a:br>
              <a:rPr lang="en-US" altLang="en-US" sz="2600">
                <a:latin typeface="Arial Black" panose="020B0A04020102020204" pitchFamily="34" charset="0"/>
              </a:rPr>
            </a:br>
            <a:r>
              <a:rPr lang="en-US" altLang="en-US" sz="2600">
                <a:latin typeface="Arial Black" panose="020B0A04020102020204" pitchFamily="34" charset="0"/>
              </a:rPr>
              <a:t>                                 high  dim </a:t>
            </a:r>
            <a:r>
              <a:rPr lang="en-US" altLang="en-US" sz="2600">
                <a:solidFill>
                  <a:srgbClr val="FF0000"/>
                </a:solidFill>
                <a:latin typeface="Arial Black" panose="020B0A04020102020204" pitchFamily="34" charset="0"/>
              </a:rPr>
              <a:t>data</a:t>
            </a:r>
            <a:br>
              <a:rPr lang="pl-PL" altLang="en-US" sz="2600">
                <a:solidFill>
                  <a:srgbClr val="FF0000"/>
                </a:solidFill>
                <a:latin typeface="Arial Black" panose="020B0A04020102020204" pitchFamily="34" charset="0"/>
              </a:rPr>
            </a:br>
            <a:endParaRPr lang="en-US" altLang="en-US" sz="260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EAD88C2-3F0C-49F9-AAE4-DCB5A5196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383" y="2123653"/>
            <a:ext cx="8961438" cy="495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 descr="Many question marks on black background">
            <a:extLst>
              <a:ext uri="{FF2B5EF4-FFF2-40B4-BE49-F238E27FC236}">
                <a16:creationId xmlns:a16="http://schemas.microsoft.com/office/drawing/2014/main" id="{805F2AA4-FC55-4ED4-9BCB-ADEB13BD08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787" r="1" b="1"/>
          <a:stretch/>
        </p:blipFill>
        <p:spPr>
          <a:xfrm>
            <a:off x="336" y="10"/>
            <a:ext cx="13439439" cy="7559665"/>
          </a:xfrm>
          <a:prstGeom prst="rect">
            <a:avLst/>
          </a:prstGeom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1763" y="489132"/>
            <a:ext cx="894021" cy="55510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B71E42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5963" y="596265"/>
            <a:ext cx="5482964" cy="3408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15943"/>
            <a:ext cx="13439775" cy="624373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1F8DDE-38D4-4363-AFAE-480EA10EB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4" y="829586"/>
            <a:ext cx="5060285" cy="5179777"/>
          </a:xfrm>
        </p:spPr>
        <p:txBody>
          <a:bodyPr anchor="ctr">
            <a:normAutofit/>
          </a:bodyPr>
          <a:lstStyle/>
          <a:p>
            <a:pPr algn="ctr"/>
            <a:r>
              <a:rPr lang="pl-PL" sz="5400" b="1">
                <a:solidFill>
                  <a:srgbClr val="FF9933"/>
                </a:solidFill>
              </a:rPr>
              <a:t>UMAP</a:t>
            </a:r>
            <a:endParaRPr lang="en-US" sz="5400">
              <a:solidFill>
                <a:srgbClr val="FF9933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0634" y="1763924"/>
            <a:ext cx="0" cy="4031826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AC859E-2818-4FCC-AABA-19814818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5963" y="1315943"/>
            <a:ext cx="6707862" cy="5179777"/>
          </a:xfrm>
        </p:spPr>
        <p:txBody>
          <a:bodyPr anchor="ctr"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b="1" err="1"/>
              <a:t>Phase</a:t>
            </a:r>
            <a:r>
              <a:rPr lang="pl-PL" sz="3200" b="1"/>
              <a:t> 1</a:t>
            </a:r>
            <a:r>
              <a:rPr lang="pl-PL" sz="3200"/>
              <a:t>: </a:t>
            </a:r>
            <a:r>
              <a:rPr lang="en-US" sz="3200"/>
              <a:t>constructing a fuzzy topological representation</a:t>
            </a:r>
            <a:endParaRPr lang="pl-PL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b="1" err="1"/>
              <a:t>Phase</a:t>
            </a:r>
            <a:r>
              <a:rPr lang="pl-PL" sz="3200" b="1"/>
              <a:t> 2</a:t>
            </a:r>
            <a:r>
              <a:rPr lang="pl-PL" sz="3200"/>
              <a:t>: </a:t>
            </a:r>
            <a:r>
              <a:rPr lang="en-US" sz="3200"/>
              <a:t>optimizing the low dimensional representation to have as close a fuzzy topological representation as possible as measured by cross entropy</a:t>
            </a:r>
            <a:r>
              <a:rPr lang="pl-PL" sz="320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b="1" err="1"/>
              <a:t>Phase</a:t>
            </a:r>
            <a:r>
              <a:rPr lang="pl-PL" sz="3200" b="1"/>
              <a:t> 3</a:t>
            </a:r>
            <a:r>
              <a:rPr lang="pl-PL" sz="3200"/>
              <a:t>: </a:t>
            </a:r>
            <a:r>
              <a:rPr lang="pl-PL" sz="3200" err="1"/>
              <a:t>reduce</a:t>
            </a:r>
            <a:r>
              <a:rPr lang="pl-PL" sz="3200"/>
              <a:t> the </a:t>
            </a:r>
            <a:r>
              <a:rPr lang="pl-PL" sz="3200" err="1"/>
              <a:t>dimension</a:t>
            </a:r>
            <a:r>
              <a:rPr lang="pl-PL" sz="3200"/>
              <a:t> to n&lt;&lt;N </a:t>
            </a:r>
            <a:r>
              <a:rPr lang="pl-PL" sz="3200" err="1"/>
              <a:t>or</a:t>
            </a:r>
            <a:r>
              <a:rPr lang="pl-PL" sz="3200"/>
              <a:t> visualize </a:t>
            </a:r>
            <a:r>
              <a:rPr lang="pl-PL" sz="3200" err="1"/>
              <a:t>scatter</a:t>
            </a:r>
            <a:r>
              <a:rPr lang="pl-PL" sz="3200"/>
              <a:t> plot</a:t>
            </a:r>
            <a:endParaRPr lang="en-US" sz="3200"/>
          </a:p>
          <a:p>
            <a:endParaRPr lang="en-US"/>
          </a:p>
        </p:txBody>
      </p: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13653" y="6622572"/>
            <a:ext cx="3858991" cy="3408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D1E81A54-224A-4CF4-A58B-0F9FB4947342}"/>
              </a:ext>
            </a:extLst>
          </p:cNvPr>
          <p:cNvSpPr txBox="1"/>
          <p:nvPr/>
        </p:nvSpPr>
        <p:spPr>
          <a:xfrm>
            <a:off x="167159" y="6876181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https://github.com/lmcinnes/umap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373F2420-74D2-4D2C-A023-D217F8071599}"/>
              </a:ext>
            </a:extLst>
          </p:cNvPr>
          <p:cNvSpPr/>
          <p:nvPr/>
        </p:nvSpPr>
        <p:spPr>
          <a:xfrm>
            <a:off x="5485963" y="2411685"/>
            <a:ext cx="6886671" cy="4031826"/>
          </a:xfrm>
          <a:prstGeom prst="rect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078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9C8B16-AF0F-40C5-BC23-B0092B54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51" y="-36587"/>
            <a:ext cx="13344624" cy="1156587"/>
          </a:xfrm>
        </p:spPr>
        <p:txBody>
          <a:bodyPr>
            <a:noAutofit/>
          </a:bodyPr>
          <a:lstStyle/>
          <a:p>
            <a:pPr algn="ctr"/>
            <a:r>
              <a:rPr lang="en-US" sz="3600" b="1">
                <a:solidFill>
                  <a:srgbClr val="FF9900"/>
                </a:solidFill>
              </a:rPr>
              <a:t>constructing a fuzzy topological representation</a:t>
            </a:r>
            <a:br>
              <a:rPr lang="pl-PL" sz="3600" b="1">
                <a:solidFill>
                  <a:srgbClr val="FF9900"/>
                </a:solidFill>
              </a:rPr>
            </a:br>
            <a:endParaRPr lang="en-US" sz="3600" b="1">
              <a:solidFill>
                <a:srgbClr val="FF9900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45E20DD-9C3A-42AD-B1AB-BF8235E34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7" y="1156587"/>
            <a:ext cx="12601400" cy="3690015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91BF0921-F50D-47F1-8F0B-49F2B06AD91F}"/>
              </a:ext>
            </a:extLst>
          </p:cNvPr>
          <p:cNvSpPr txBox="1"/>
          <p:nvPr/>
        </p:nvSpPr>
        <p:spPr>
          <a:xfrm>
            <a:off x="262071" y="1049260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K-</a:t>
            </a:r>
            <a:r>
              <a:rPr kumimoji="0" lang="pl-PL" sz="3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simplexes</a:t>
            </a:r>
            <a:r>
              <a:rPr kumimoji="0" lang="pl-PL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and </a:t>
            </a:r>
            <a:r>
              <a:rPr kumimoji="0" lang="pl-PL" sz="3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simplical</a:t>
            </a:r>
            <a:r>
              <a:rPr kumimoji="0" lang="pl-PL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pl-PL" sz="3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complexes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6CF9124-19FC-4184-A98A-47AB47EE9D05}"/>
              </a:ext>
            </a:extLst>
          </p:cNvPr>
          <p:cNvSpPr txBox="1"/>
          <p:nvPr/>
        </p:nvSpPr>
        <p:spPr>
          <a:xfrm>
            <a:off x="-15331" y="4859957"/>
            <a:ext cx="1345510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Čech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complex </a:t>
            </a:r>
            <a:r>
              <a:rPr kumimoji="0" lang="pl-PL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a combinatorial way to covert </a:t>
            </a:r>
            <a:r>
              <a:rPr kumimoji="0" lang="pl-PL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topological</a:t>
            </a:r>
            <a:r>
              <a:rPr kumimoji="0" lang="pl-PL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pl-PL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space</a:t>
            </a:r>
            <a:r>
              <a:rPr kumimoji="0" lang="pl-PL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pl-PL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into</a:t>
            </a:r>
            <a:r>
              <a:rPr kumimoji="0" lang="pl-PL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a simplicial complex. </a:t>
            </a:r>
            <a:r>
              <a:rPr kumimoji="0" lang="pl-PL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Let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each set in the cover be a 0-simplex; create a 1-simplex between two such sets if they have a non-empty intersection; create a 2-simplex between three such sets if the triple intersection of all three is non-empty; and so on. 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3420489C-51DC-4B45-8C75-D336AB433D11}"/>
              </a:ext>
            </a:extLst>
          </p:cNvPr>
          <p:cNvSpPr txBox="1"/>
          <p:nvPr/>
        </p:nvSpPr>
        <p:spPr>
          <a:xfrm>
            <a:off x="981975" y="1745231"/>
            <a:ext cx="10323299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Next we need to understand how to apply that process to a finite set of data samples.</a:t>
            </a:r>
          </a:p>
        </p:txBody>
      </p:sp>
    </p:spTree>
    <p:extLst>
      <p:ext uri="{BB962C8B-B14F-4D97-AF65-F5344CB8AC3E}">
        <p14:creationId xmlns:p14="http://schemas.microsoft.com/office/powerpoint/2010/main" val="27419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16A311-03C8-44C8-851D-60EC5D32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7" y="4687"/>
            <a:ext cx="13324396" cy="628786"/>
          </a:xfrm>
        </p:spPr>
        <p:txBody>
          <a:bodyPr>
            <a:noAutofit/>
          </a:bodyPr>
          <a:lstStyle/>
          <a:p>
            <a:pPr algn="ctr"/>
            <a:r>
              <a:rPr lang="pl-PL" sz="4800" b="1">
                <a:solidFill>
                  <a:srgbClr val="FF9933"/>
                </a:solidFill>
              </a:rPr>
              <a:t>How to </a:t>
            </a:r>
            <a:r>
              <a:rPr lang="pl-PL" sz="4800" b="1" err="1">
                <a:solidFill>
                  <a:srgbClr val="FF9933"/>
                </a:solidFill>
              </a:rPr>
              <a:t>guess</a:t>
            </a:r>
            <a:r>
              <a:rPr lang="pl-PL" sz="4800" b="1">
                <a:solidFill>
                  <a:srgbClr val="FF9933"/>
                </a:solidFill>
              </a:rPr>
              <a:t> the </a:t>
            </a:r>
            <a:r>
              <a:rPr lang="pl-PL" sz="4800" b="1" err="1">
                <a:solidFill>
                  <a:srgbClr val="FF9933"/>
                </a:solidFill>
              </a:rPr>
              <a:t>space</a:t>
            </a:r>
            <a:r>
              <a:rPr lang="pl-PL" sz="4800" b="1">
                <a:solidFill>
                  <a:srgbClr val="FF9933"/>
                </a:solidFill>
              </a:rPr>
              <a:t> </a:t>
            </a:r>
            <a:r>
              <a:rPr lang="pl-PL" sz="4800" b="1" err="1">
                <a:solidFill>
                  <a:srgbClr val="FF9933"/>
                </a:solidFill>
              </a:rPr>
              <a:t>topology</a:t>
            </a:r>
            <a:endParaRPr lang="en-US" sz="4800" b="1">
              <a:solidFill>
                <a:srgbClr val="FF9933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0509A0D-AE05-4B0C-B437-B24B6AA16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79" y="971525"/>
            <a:ext cx="10945216" cy="6281881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FA7EF62-0270-4529-A37C-14FF669FD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79" y="971525"/>
            <a:ext cx="10945214" cy="628188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54026195-E6A6-4964-B4DC-42F30A5F7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77" y="971524"/>
            <a:ext cx="10945214" cy="6281880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CF0A9C5-9278-40C2-BD91-64E0A3A219DC}"/>
              </a:ext>
            </a:extLst>
          </p:cNvPr>
          <p:cNvSpPr txBox="1"/>
          <p:nvPr/>
        </p:nvSpPr>
        <p:spPr>
          <a:xfrm>
            <a:off x="2975471" y="7185656"/>
            <a:ext cx="9596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https://umap-learn.readthedocs.io/en/latest/how_umap_works.html</a:t>
            </a: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609DB0A8-BCE7-4E39-BF9F-3C286727E9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058" y="1200141"/>
            <a:ext cx="10993652" cy="5962931"/>
          </a:xfrm>
          <a:prstGeom prst="rect">
            <a:avLst/>
          </a:prstGeom>
        </p:spPr>
      </p:pic>
      <p:pic>
        <p:nvPicPr>
          <p:cNvPr id="15" name="Obraz 14" descr="Obraz zawierający grafika wektorowa&#10;&#10;Opis wygenerowany automatycznie">
            <a:extLst>
              <a:ext uri="{FF2B5EF4-FFF2-40B4-BE49-F238E27FC236}">
                <a16:creationId xmlns:a16="http://schemas.microsoft.com/office/drawing/2014/main" id="{9E60BEE2-049A-4A3B-8DCB-89DD153704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77" y="928098"/>
            <a:ext cx="10993657" cy="6309683"/>
          </a:xfrm>
          <a:prstGeom prst="rect">
            <a:avLst/>
          </a:prstGeom>
        </p:spPr>
      </p:pic>
      <p:sp>
        <p:nvSpPr>
          <p:cNvPr id="16" name="pole tekstowe 15">
            <a:extLst>
              <a:ext uri="{FF2B5EF4-FFF2-40B4-BE49-F238E27FC236}">
                <a16:creationId xmlns:a16="http://schemas.microsoft.com/office/drawing/2014/main" id="{ED3619B3-183D-49C4-8F46-01A84CDD06FD}"/>
              </a:ext>
            </a:extLst>
          </p:cNvPr>
          <p:cNvSpPr txBox="1"/>
          <p:nvPr/>
        </p:nvSpPr>
        <p:spPr>
          <a:xfrm>
            <a:off x="3119487" y="3131765"/>
            <a:ext cx="72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Local</a:t>
            </a:r>
            <a:r>
              <a:rPr kumimoji="0" lang="pl-PL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geometry </a:t>
            </a:r>
            <a:r>
              <a:rPr kumimoji="0" lang="pl-PL" sz="2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defined</a:t>
            </a:r>
            <a:r>
              <a:rPr kumimoji="0" lang="pl-PL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by </a:t>
            </a:r>
            <a:r>
              <a:rPr kumimoji="0" lang="pl-PL" sz="2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using</a:t>
            </a:r>
            <a:r>
              <a:rPr kumimoji="0" lang="pl-PL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k-NN . </a:t>
            </a:r>
            <a:r>
              <a:rPr kumimoji="0" lang="pl-PL" sz="2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Balls</a:t>
            </a:r>
            <a:r>
              <a:rPr kumimoji="0" lang="pl-PL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of radius 1 to k-NN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62610D11-54D0-421C-8339-383614244C56}"/>
              </a:ext>
            </a:extLst>
          </p:cNvPr>
          <p:cNvSpPr txBox="1"/>
          <p:nvPr/>
        </p:nvSpPr>
        <p:spPr>
          <a:xfrm>
            <a:off x="2952133" y="3132577"/>
            <a:ext cx="720080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U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se a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k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-neighbor graph instead of using balls of some fixed radius to define connectivity.</a:t>
            </a:r>
          </a:p>
        </p:txBody>
      </p:sp>
      <p:pic>
        <p:nvPicPr>
          <p:cNvPr id="20" name="Obraz 19">
            <a:extLst>
              <a:ext uri="{FF2B5EF4-FFF2-40B4-BE49-F238E27FC236}">
                <a16:creationId xmlns:a16="http://schemas.microsoft.com/office/drawing/2014/main" id="{1C8336E4-C6F4-4CEA-B69F-4F7BC6627F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604" y="928096"/>
            <a:ext cx="10945214" cy="6281880"/>
          </a:xfrm>
          <a:prstGeom prst="rect">
            <a:avLst/>
          </a:prstGeom>
        </p:spPr>
      </p:pic>
      <p:sp>
        <p:nvSpPr>
          <p:cNvPr id="21" name="pole tekstowe 20">
            <a:extLst>
              <a:ext uri="{FF2B5EF4-FFF2-40B4-BE49-F238E27FC236}">
                <a16:creationId xmlns:a16="http://schemas.microsoft.com/office/drawing/2014/main" id="{CA20834A-1CC4-4AFD-BB88-02D476B6AE75}"/>
              </a:ext>
            </a:extLst>
          </p:cNvPr>
          <p:cNvSpPr txBox="1"/>
          <p:nvPr/>
        </p:nvSpPr>
        <p:spPr>
          <a:xfrm>
            <a:off x="3911575" y="1172336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Kernel</a:t>
            </a:r>
            <a:r>
              <a:rPr kumimoji="0" lang="pl-PL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pl-PL" sz="3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distance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pic>
        <p:nvPicPr>
          <p:cNvPr id="23" name="Obraz 22">
            <a:extLst>
              <a:ext uri="{FF2B5EF4-FFF2-40B4-BE49-F238E27FC236}">
                <a16:creationId xmlns:a16="http://schemas.microsoft.com/office/drawing/2014/main" id="{23EBA41E-A204-4F82-85BF-59FC37D9F8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600" y="912471"/>
            <a:ext cx="10993655" cy="6309682"/>
          </a:xfrm>
          <a:prstGeom prst="rect">
            <a:avLst/>
          </a:prstGeom>
        </p:spPr>
      </p:pic>
      <p:sp>
        <p:nvSpPr>
          <p:cNvPr id="25" name="pole tekstowe 24">
            <a:extLst>
              <a:ext uri="{FF2B5EF4-FFF2-40B4-BE49-F238E27FC236}">
                <a16:creationId xmlns:a16="http://schemas.microsoft.com/office/drawing/2014/main" id="{393E0925-0B16-4DED-9847-1C5EADB74097}"/>
              </a:ext>
            </a:extLst>
          </p:cNvPr>
          <p:cNvSpPr txBox="1"/>
          <p:nvPr/>
        </p:nvSpPr>
        <p:spPr>
          <a:xfrm>
            <a:off x="3911575" y="1429930"/>
            <a:ext cx="6858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the fuzzy confidence decay in terms of distance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beyond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the first nearest neighbor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33D45C40-FA6E-493E-B70C-A9FE6087E129}"/>
              </a:ext>
            </a:extLst>
          </p:cNvPr>
          <p:cNvSpPr txBox="1"/>
          <p:nvPr/>
        </p:nvSpPr>
        <p:spPr>
          <a:xfrm>
            <a:off x="3911575" y="2871896"/>
            <a:ext cx="6858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The local connectivity constraint ensures that we focus on the difference in distances among nearest neighbors rather than the absolute distance</a:t>
            </a:r>
          </a:p>
        </p:txBody>
      </p:sp>
      <p:pic>
        <p:nvPicPr>
          <p:cNvPr id="29" name="Obraz 28" descr="Obraz zawierający naszyjnik, akcesorium&#10;&#10;Opis wygenerowany automatycznie">
            <a:extLst>
              <a:ext uri="{FF2B5EF4-FFF2-40B4-BE49-F238E27FC236}">
                <a16:creationId xmlns:a16="http://schemas.microsoft.com/office/drawing/2014/main" id="{E2DD0B97-CD68-46BA-9A2C-5E8B1F24F8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807" y="942693"/>
            <a:ext cx="10957346" cy="6288843"/>
          </a:xfrm>
          <a:prstGeom prst="rect">
            <a:avLst/>
          </a:prstGeom>
        </p:spPr>
      </p:pic>
      <p:sp>
        <p:nvSpPr>
          <p:cNvPr id="31" name="pole tekstowe 30">
            <a:extLst>
              <a:ext uri="{FF2B5EF4-FFF2-40B4-BE49-F238E27FC236}">
                <a16:creationId xmlns:a16="http://schemas.microsoft.com/office/drawing/2014/main" id="{9E1F1300-9A97-4C21-AF84-BB86DAB16D99}"/>
              </a:ext>
            </a:extLst>
          </p:cNvPr>
          <p:cNvSpPr txBox="1"/>
          <p:nvPr/>
        </p:nvSpPr>
        <p:spPr>
          <a:xfrm>
            <a:off x="1679327" y="2790039"/>
            <a:ext cx="10294234" cy="37856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Each point has its own local metric associated to it, and from point </a:t>
            </a: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a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’s perspective the distance from point </a:t>
            </a: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a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to point </a:t>
            </a: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b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might be 1.5, but from the perspective of point </a:t>
            </a: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b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the distance from point </a:t>
            </a: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b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to point </a:t>
            </a: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a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might only be 0.6.</a:t>
            </a:r>
            <a:endParaRPr kumimoji="0" lang="pl-PL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  <a:p>
            <a:pPr marL="571500" marR="0" lvl="0" indent="-57150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Which point is right? </a:t>
            </a:r>
            <a:endParaRPr kumimoji="0" lang="pl-PL" sz="4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  <a:p>
            <a:pPr marL="571500" marR="0" lvl="0" indent="-57150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How do we decide? </a:t>
            </a:r>
          </a:p>
        </p:txBody>
      </p:sp>
      <p:sp>
        <p:nvSpPr>
          <p:cNvPr id="32" name="Rectangle 1">
            <a:extLst>
              <a:ext uri="{FF2B5EF4-FFF2-40B4-BE49-F238E27FC236}">
                <a16:creationId xmlns:a16="http://schemas.microsoft.com/office/drawing/2014/main" id="{412A1CBE-5423-4675-B753-75F6647E7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211" y="2474302"/>
            <a:ext cx="10093237" cy="40318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I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f we want to merge together two disagreeing edges with weight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a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and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b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then we should have a single </a:t>
            </a:r>
            <a:r>
              <a:rPr kumimoji="0" lang="pl-PL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edge with combined weight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IXGeneral" pitchFamily="50" charset="2"/>
                <a:ea typeface="Microsoft YaHei" panose="020B0503020204020204" pitchFamily="34" charset="-122"/>
                <a:cs typeface="STIXGeneral" pitchFamily="50" charset="2"/>
              </a:rPr>
              <a:t>𝑎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IXGeneral" pitchFamily="50" charset="2"/>
                <a:ea typeface="Microsoft YaHei" panose="020B0503020204020204" pitchFamily="34" charset="-122"/>
                <a:cs typeface="STIXGeneral" pitchFamily="50" charset="2"/>
              </a:rPr>
              <a:t>+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IXGeneral" pitchFamily="50" charset="2"/>
                <a:ea typeface="Microsoft YaHei" panose="020B0503020204020204" pitchFamily="34" charset="-122"/>
                <a:cs typeface="STIXGeneral" pitchFamily="50" charset="2"/>
              </a:rPr>
              <a:t>𝑏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IXGeneral" pitchFamily="50" charset="2"/>
                <a:ea typeface="Microsoft YaHei" panose="020B0503020204020204" pitchFamily="34" charset="-122"/>
                <a:cs typeface="STIXGeneral" pitchFamily="50" charset="2"/>
              </a:rPr>
              <a:t>−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IXGeneral" pitchFamily="50" charset="2"/>
                <a:ea typeface="Microsoft YaHei" panose="020B0503020204020204" pitchFamily="34" charset="-122"/>
                <a:cs typeface="STIXGeneral" pitchFamily="50" charset="2"/>
              </a:rPr>
              <a:t>𝑎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IXGeneral" pitchFamily="50" charset="2"/>
                <a:ea typeface="Microsoft YaHei" panose="020B0503020204020204" pitchFamily="34" charset="-122"/>
                <a:cs typeface="STIXGeneral" pitchFamily="50" charset="2"/>
              </a:rPr>
              <a:t>⋅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IXGeneral" pitchFamily="50" charset="2"/>
                <a:ea typeface="Microsoft YaHei" panose="020B0503020204020204" pitchFamily="34" charset="-122"/>
                <a:cs typeface="STIXGeneral" pitchFamily="50" charset="2"/>
              </a:rPr>
              <a:t>𝑏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. </a:t>
            </a:r>
            <a:endParaRPr kumimoji="0" lang="pl-PL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The way to think of this is that the weights are effectively the probabilities that an edge (1-simplex) exists. </a:t>
            </a:r>
            <a:endParaRPr kumimoji="0" lang="pl-PL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The combined weight is then the probability that at least one of the edges exists. </a:t>
            </a:r>
          </a:p>
        </p:txBody>
      </p:sp>
      <p:pic>
        <p:nvPicPr>
          <p:cNvPr id="34" name="Obraz 33">
            <a:extLst>
              <a:ext uri="{FF2B5EF4-FFF2-40B4-BE49-F238E27FC236}">
                <a16:creationId xmlns:a16="http://schemas.microsoft.com/office/drawing/2014/main" id="{63465868-E6E3-417D-B77C-EA199D1A4E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14" y="998443"/>
            <a:ext cx="10903098" cy="6257708"/>
          </a:xfrm>
          <a:prstGeom prst="rect">
            <a:avLst/>
          </a:prstGeom>
        </p:spPr>
      </p:pic>
      <p:sp>
        <p:nvSpPr>
          <p:cNvPr id="36" name="pole tekstowe 35">
            <a:extLst>
              <a:ext uri="{FF2B5EF4-FFF2-40B4-BE49-F238E27FC236}">
                <a16:creationId xmlns:a16="http://schemas.microsoft.com/office/drawing/2014/main" id="{21D6DFE6-72C4-4F82-AF36-A49D9250DEEA}"/>
              </a:ext>
            </a:extLst>
          </p:cNvPr>
          <p:cNvSpPr txBox="1"/>
          <p:nvPr/>
        </p:nvSpPr>
        <p:spPr>
          <a:xfrm>
            <a:off x="1586793" y="2223398"/>
            <a:ext cx="1038093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Ultimately that means we need a way to quickly compute (approximate) nearest neighbors efficiently, even in high dimensional spaces.</a:t>
            </a:r>
          </a:p>
        </p:txBody>
      </p:sp>
    </p:spTree>
    <p:extLst>
      <p:ext uri="{BB962C8B-B14F-4D97-AF65-F5344CB8AC3E}">
        <p14:creationId xmlns:p14="http://schemas.microsoft.com/office/powerpoint/2010/main" val="333084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21" grpId="0"/>
      <p:bldP spid="25" grpId="0"/>
      <p:bldP spid="27" grpId="0"/>
      <p:bldP spid="31" grpId="0" animBg="1"/>
      <p:bldP spid="32" grpId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 descr="Many question marks on black background">
            <a:extLst>
              <a:ext uri="{FF2B5EF4-FFF2-40B4-BE49-F238E27FC236}">
                <a16:creationId xmlns:a16="http://schemas.microsoft.com/office/drawing/2014/main" id="{805F2AA4-FC55-4ED4-9BCB-ADEB13BD08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787" r="1" b="1"/>
          <a:stretch/>
        </p:blipFill>
        <p:spPr>
          <a:xfrm>
            <a:off x="336" y="10"/>
            <a:ext cx="13439439" cy="7559665"/>
          </a:xfrm>
          <a:prstGeom prst="rect">
            <a:avLst/>
          </a:prstGeom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1763" y="489132"/>
            <a:ext cx="894021" cy="55510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B71E42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5963" y="596265"/>
            <a:ext cx="5482964" cy="3408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15943"/>
            <a:ext cx="13439775" cy="624373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1F8DDE-38D4-4363-AFAE-480EA10EB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4" y="829586"/>
            <a:ext cx="5060285" cy="5179777"/>
          </a:xfrm>
        </p:spPr>
        <p:txBody>
          <a:bodyPr anchor="ctr">
            <a:normAutofit/>
          </a:bodyPr>
          <a:lstStyle/>
          <a:p>
            <a:pPr algn="ctr"/>
            <a:r>
              <a:rPr lang="pl-PL" sz="5400" b="1">
                <a:solidFill>
                  <a:srgbClr val="FF9933"/>
                </a:solidFill>
              </a:rPr>
              <a:t>UMAP</a:t>
            </a:r>
            <a:endParaRPr lang="en-US" sz="5400">
              <a:solidFill>
                <a:srgbClr val="FF9933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0634" y="1763924"/>
            <a:ext cx="0" cy="4031826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AC859E-2818-4FCC-AABA-19814818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5963" y="1315943"/>
            <a:ext cx="6707862" cy="5179777"/>
          </a:xfrm>
        </p:spPr>
        <p:txBody>
          <a:bodyPr anchor="ctr"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b="1" err="1"/>
              <a:t>Phase</a:t>
            </a:r>
            <a:r>
              <a:rPr lang="pl-PL" sz="3200" b="1"/>
              <a:t> 1</a:t>
            </a:r>
            <a:r>
              <a:rPr lang="pl-PL" sz="3200"/>
              <a:t>: </a:t>
            </a:r>
            <a:r>
              <a:rPr lang="en-US" sz="3200"/>
              <a:t>constructing a fuzzy topological representation</a:t>
            </a:r>
            <a:endParaRPr lang="pl-PL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b="1" err="1"/>
              <a:t>Phase</a:t>
            </a:r>
            <a:r>
              <a:rPr lang="pl-PL" sz="3200" b="1"/>
              <a:t> 2</a:t>
            </a:r>
            <a:r>
              <a:rPr lang="pl-PL" sz="3200"/>
              <a:t>: </a:t>
            </a:r>
            <a:r>
              <a:rPr lang="en-US" sz="3200"/>
              <a:t>optimizing the low dimensional representation to have as close a fuzzy topological representation as possible as measured by cross entropy</a:t>
            </a:r>
            <a:r>
              <a:rPr lang="pl-PL" sz="320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b="1" err="1"/>
              <a:t>Phase</a:t>
            </a:r>
            <a:r>
              <a:rPr lang="pl-PL" sz="3200" b="1"/>
              <a:t> 3</a:t>
            </a:r>
            <a:r>
              <a:rPr lang="pl-PL" sz="3200"/>
              <a:t>: </a:t>
            </a:r>
            <a:r>
              <a:rPr lang="pl-PL" sz="3200" err="1"/>
              <a:t>reduce</a:t>
            </a:r>
            <a:r>
              <a:rPr lang="pl-PL" sz="3200"/>
              <a:t> the </a:t>
            </a:r>
            <a:r>
              <a:rPr lang="pl-PL" sz="3200" err="1"/>
              <a:t>dimension</a:t>
            </a:r>
            <a:r>
              <a:rPr lang="pl-PL" sz="3200"/>
              <a:t> to n&lt;&lt;N </a:t>
            </a:r>
            <a:r>
              <a:rPr lang="pl-PL" sz="3200" err="1"/>
              <a:t>or</a:t>
            </a:r>
            <a:r>
              <a:rPr lang="pl-PL" sz="3200"/>
              <a:t> visualize </a:t>
            </a:r>
            <a:r>
              <a:rPr lang="pl-PL" sz="3200" err="1"/>
              <a:t>scatter</a:t>
            </a:r>
            <a:r>
              <a:rPr lang="pl-PL" sz="3200"/>
              <a:t> plot</a:t>
            </a:r>
            <a:endParaRPr lang="en-US" sz="3200"/>
          </a:p>
          <a:p>
            <a:endParaRPr lang="en-US"/>
          </a:p>
        </p:txBody>
      </p: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13653" y="6622572"/>
            <a:ext cx="3858991" cy="3408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D1E81A54-224A-4CF4-A58B-0F9FB4947342}"/>
              </a:ext>
            </a:extLst>
          </p:cNvPr>
          <p:cNvSpPr txBox="1"/>
          <p:nvPr/>
        </p:nvSpPr>
        <p:spPr>
          <a:xfrm>
            <a:off x="167159" y="6876181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https://github.com/lmcinnes/umap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373F2420-74D2-4D2C-A023-D217F8071599}"/>
              </a:ext>
            </a:extLst>
          </p:cNvPr>
          <p:cNvSpPr/>
          <p:nvPr/>
        </p:nvSpPr>
        <p:spPr>
          <a:xfrm>
            <a:off x="5485973" y="1176670"/>
            <a:ext cx="6886671" cy="1152128"/>
          </a:xfrm>
          <a:prstGeom prst="rect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779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BA6F5F-888F-4108-863C-6CC61270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73201" y="3331468"/>
            <a:ext cx="6868274" cy="669899"/>
          </a:xfrm>
          <a:scene3d>
            <a:camera prst="orthographicFront">
              <a:rot lat="0" lon="0" rev="5400000"/>
            </a:camera>
            <a:lightRig rig="threePt" dir="t"/>
          </a:scene3d>
        </p:spPr>
        <p:txBody>
          <a:bodyPr>
            <a:noAutofit/>
          </a:bodyPr>
          <a:lstStyle/>
          <a:p>
            <a:r>
              <a:rPr lang="pl-PL" sz="4800" b="1">
                <a:solidFill>
                  <a:srgbClr val="FF9933"/>
                </a:solidFill>
              </a:rPr>
              <a:t>UMAP- </a:t>
            </a:r>
            <a:r>
              <a:rPr lang="pl-PL" sz="4800" b="1" err="1">
                <a:solidFill>
                  <a:srgbClr val="FF9933"/>
                </a:solidFill>
              </a:rPr>
              <a:t>optimizing</a:t>
            </a:r>
            <a:endParaRPr lang="en-US" sz="4800" b="1">
              <a:solidFill>
                <a:srgbClr val="FF9933"/>
              </a:solidFill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36FB5F76-C6B5-4E4F-AB7C-A3184FBC0704}"/>
              </a:ext>
            </a:extLst>
          </p:cNvPr>
          <p:cNvSpPr txBox="1"/>
          <p:nvPr/>
        </p:nvSpPr>
        <p:spPr>
          <a:xfrm rot="5400000">
            <a:off x="8322561" y="5575391"/>
            <a:ext cx="9865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https://umap-learn.readthedocs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.io/en/latest/how_umap_works.html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D81D7-E08D-BD22-3B95-AB87505F7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172317"/>
            <a:ext cx="12743840" cy="4111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C11457-7DD2-EC45-8C5B-42A2221D1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74" y="169274"/>
            <a:ext cx="12762878" cy="389859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38D1280-9ED1-42C9-9BCE-2D5AA512A4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76" y="0"/>
            <a:ext cx="12768560" cy="750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414653" y="-279624"/>
            <a:ext cx="2014685" cy="1517875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982894" y="465337"/>
            <a:ext cx="711418" cy="71139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1071369" y="722170"/>
            <a:ext cx="757831" cy="757811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0314236" y="0"/>
            <a:ext cx="3125539" cy="1632348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792672" y="6741207"/>
            <a:ext cx="1647468" cy="818468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F8988E-8B3D-3ED4-DDCF-8F309F194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169" y="215322"/>
            <a:ext cx="10412187" cy="6898073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382310" y="7113395"/>
            <a:ext cx="898303" cy="44628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1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6C1103-9CC8-487B-A781-1AA59044A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52" y="7768"/>
            <a:ext cx="13141458" cy="819741"/>
          </a:xfrm>
        </p:spPr>
        <p:txBody>
          <a:bodyPr>
            <a:normAutofit/>
          </a:bodyPr>
          <a:lstStyle/>
          <a:p>
            <a:r>
              <a:rPr lang="pl-PL" altLang="en-US" b="1">
                <a:latin typeface="Arial" panose="020B0604020202020204" pitchFamily="34" charset="0"/>
                <a:cs typeface="Arial" panose="020B0604020202020204" pitchFamily="34" charset="0"/>
              </a:rPr>
              <a:t>Task #1 </a:t>
            </a:r>
            <a:r>
              <a:rPr lang="pl-PL" altLang="en-US" b="1" err="1">
                <a:latin typeface="Arial" panose="020B0604020202020204" pitchFamily="34" charset="0"/>
                <a:cs typeface="Arial" panose="020B0604020202020204" pitchFamily="34" charset="0"/>
              </a:rPr>
              <a:t>Visualizing</a:t>
            </a:r>
            <a:r>
              <a:rPr lang="pl-PL" altLang="en-US" b="1">
                <a:latin typeface="Arial" panose="020B0604020202020204" pitchFamily="34" charset="0"/>
                <a:cs typeface="Arial" panose="020B0604020202020204" pitchFamily="34" charset="0"/>
              </a:rPr>
              <a:t> a dataset </a:t>
            </a:r>
            <a:r>
              <a:rPr lang="pl-PL" altLang="en-US" b="1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pl-PL" altLang="en-US" b="1">
                <a:latin typeface="Arial" panose="020B0604020202020204" pitchFamily="34" charset="0"/>
                <a:cs typeface="Arial" panose="020B0604020202020204" pitchFamily="34" charset="0"/>
              </a:rPr>
              <a:t> UMAP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9503052-65E7-4E9B-9FE6-A0AAC29EC852}"/>
              </a:ext>
            </a:extLst>
          </p:cNvPr>
          <p:cNvSpPr txBox="1"/>
          <p:nvPr/>
        </p:nvSpPr>
        <p:spPr>
          <a:xfrm>
            <a:off x="203163" y="1115541"/>
            <a:ext cx="13033447" cy="61863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indent="-742950" algn="just">
              <a:buFont typeface="+mj-lt"/>
              <a:buAutoNum type="arabicPeriod"/>
            </a:pPr>
            <a:endParaRPr lang="pl-PL" sz="3600">
              <a:solidFill>
                <a:schemeClr val="tx1"/>
              </a:solidFill>
            </a:endParaRPr>
          </a:p>
          <a:p>
            <a:pPr marL="742950" indent="-742950" algn="just">
              <a:buFont typeface="+mj-lt"/>
              <a:buAutoNum type="arabicPeriod"/>
            </a:pPr>
            <a:r>
              <a:rPr lang="en-GB" sz="3600">
                <a:solidFill>
                  <a:schemeClr val="tx1"/>
                </a:solidFill>
              </a:rPr>
              <a:t>Select a data file</a:t>
            </a:r>
            <a:r>
              <a:rPr lang="pl-PL" sz="3600">
                <a:solidFill>
                  <a:schemeClr val="tx1"/>
                </a:solidFill>
              </a:rPr>
              <a:t> </a:t>
            </a:r>
            <a:r>
              <a:rPr lang="pl-PL" sz="3600" err="1">
                <a:solidFill>
                  <a:schemeClr val="tx1"/>
                </a:solidFill>
              </a:rPr>
              <a:t>e.g</a:t>
            </a:r>
            <a:r>
              <a:rPr lang="pl-PL" sz="3600">
                <a:solidFill>
                  <a:schemeClr val="tx1"/>
                </a:solidFill>
              </a:rPr>
              <a:t>., from </a:t>
            </a:r>
            <a:r>
              <a:rPr lang="en-US" sz="3600">
                <a:hlinkClick r:id="rId2"/>
              </a:rPr>
              <a:t>16 Best </a:t>
            </a:r>
            <a:r>
              <a:rPr lang="en-US" sz="3600" err="1">
                <a:hlinkClick r:id="rId2"/>
              </a:rPr>
              <a:t>Sklearn</a:t>
            </a:r>
            <a:r>
              <a:rPr lang="en-US" sz="3600">
                <a:hlinkClick r:id="rId2"/>
              </a:rPr>
              <a:t> Datasets for Building Machine Learning Models | </a:t>
            </a:r>
            <a:r>
              <a:rPr lang="en-US" sz="3600" err="1">
                <a:hlinkClick r:id="rId2"/>
              </a:rPr>
              <a:t>HackerNoon</a:t>
            </a:r>
            <a:r>
              <a:rPr lang="en-GB" sz="3600">
                <a:solidFill>
                  <a:schemeClr val="tx1"/>
                </a:solidFill>
              </a:rPr>
              <a:t>. Read carefully its description!!</a:t>
            </a:r>
            <a:r>
              <a:rPr lang="pl-PL" sz="3600">
                <a:solidFill>
                  <a:schemeClr val="tx1"/>
                </a:solidFill>
              </a:rPr>
              <a:t> Use </a:t>
            </a:r>
            <a:r>
              <a:rPr lang="pl-PL" sz="3600" err="1">
                <a:solidFill>
                  <a:schemeClr val="tx1"/>
                </a:solidFill>
              </a:rPr>
              <a:t>rather</a:t>
            </a:r>
            <a:r>
              <a:rPr lang="pl-PL" sz="3600">
                <a:solidFill>
                  <a:schemeClr val="tx1"/>
                </a:solidFill>
              </a:rPr>
              <a:t> a </a:t>
            </a:r>
            <a:r>
              <a:rPr lang="pl-PL" sz="3600" err="1">
                <a:solidFill>
                  <a:schemeClr val="tx1"/>
                </a:solidFill>
              </a:rPr>
              <a:t>larger</a:t>
            </a:r>
            <a:r>
              <a:rPr lang="pl-PL" sz="3600">
                <a:solidFill>
                  <a:schemeClr val="tx1"/>
                </a:solidFill>
              </a:rPr>
              <a:t> dataset </a:t>
            </a:r>
            <a:r>
              <a:rPr lang="pl-PL" sz="3600" err="1">
                <a:solidFill>
                  <a:schemeClr val="tx1"/>
                </a:solidFill>
              </a:rPr>
              <a:t>starting</a:t>
            </a:r>
            <a:r>
              <a:rPr lang="pl-PL" sz="3600">
                <a:solidFill>
                  <a:schemeClr val="tx1"/>
                </a:solidFill>
              </a:rPr>
              <a:t> from </a:t>
            </a:r>
            <a:r>
              <a:rPr lang="pl-PL" sz="3600" err="1">
                <a:solidFill>
                  <a:schemeClr val="tx1"/>
                </a:solidFill>
              </a:rPr>
              <a:t>position</a:t>
            </a:r>
            <a:r>
              <a:rPr lang="pl-PL" sz="3600">
                <a:solidFill>
                  <a:schemeClr val="tx1"/>
                </a:solidFill>
              </a:rPr>
              <a:t> 9 (California </a:t>
            </a:r>
            <a:r>
              <a:rPr lang="pl-PL" sz="3600" err="1">
                <a:solidFill>
                  <a:schemeClr val="tx1"/>
                </a:solidFill>
              </a:rPr>
              <a:t>housing</a:t>
            </a:r>
            <a:r>
              <a:rPr lang="pl-PL" sz="3600">
                <a:solidFill>
                  <a:schemeClr val="tx1"/>
                </a:solidFill>
              </a:rPr>
              <a:t>).</a:t>
            </a:r>
            <a:endParaRPr lang="en-GB" sz="3600">
              <a:solidFill>
                <a:schemeClr val="tx1"/>
              </a:solidFill>
            </a:endParaRPr>
          </a:p>
          <a:p>
            <a:pPr marL="742950" indent="-742950" algn="just">
              <a:buFont typeface="+mj-lt"/>
              <a:buAutoNum type="arabicPeriod"/>
            </a:pPr>
            <a:r>
              <a:rPr lang="pl-PL" sz="3600">
                <a:solidFill>
                  <a:schemeClr val="tx1"/>
                </a:solidFill>
              </a:rPr>
              <a:t>Use UMAP implementation from </a:t>
            </a:r>
            <a:r>
              <a:rPr lang="en-US" sz="3600">
                <a:hlinkClick r:id="rId3"/>
              </a:rPr>
              <a:t>GitHub - </a:t>
            </a:r>
            <a:r>
              <a:rPr lang="en-US" sz="3600" err="1">
                <a:hlinkClick r:id="rId3"/>
              </a:rPr>
              <a:t>lmcinnes</a:t>
            </a:r>
            <a:r>
              <a:rPr lang="en-US" sz="3600">
                <a:hlinkClick r:id="rId3"/>
              </a:rPr>
              <a:t>/</a:t>
            </a:r>
            <a:r>
              <a:rPr lang="en-US" sz="3600" err="1">
                <a:hlinkClick r:id="rId3"/>
              </a:rPr>
              <a:t>umap</a:t>
            </a:r>
            <a:r>
              <a:rPr lang="en-US" sz="3600">
                <a:hlinkClick r:id="rId3"/>
              </a:rPr>
              <a:t>: Uniform Manifold Approximation and Projection</a:t>
            </a:r>
            <a:endParaRPr lang="en-GB" sz="3600">
              <a:solidFill>
                <a:schemeClr val="tx1"/>
              </a:solidFill>
            </a:endParaRPr>
          </a:p>
          <a:p>
            <a:pPr marL="742950" indent="-742950" algn="just">
              <a:buFont typeface="+mj-lt"/>
              <a:buAutoNum type="arabicPeriod"/>
            </a:pPr>
            <a:r>
              <a:rPr lang="pl-PL" sz="3600" err="1">
                <a:solidFill>
                  <a:schemeClr val="tx1"/>
                </a:solidFill>
              </a:rPr>
              <a:t>Assess</a:t>
            </a:r>
            <a:r>
              <a:rPr lang="pl-PL" sz="3600">
                <a:solidFill>
                  <a:schemeClr val="tx1"/>
                </a:solidFill>
              </a:rPr>
              <a:t> the </a:t>
            </a:r>
            <a:r>
              <a:rPr lang="pl-PL" sz="3600" err="1">
                <a:solidFill>
                  <a:schemeClr val="tx1"/>
                </a:solidFill>
              </a:rPr>
              <a:t>quality</a:t>
            </a:r>
            <a:r>
              <a:rPr lang="pl-PL" sz="3600">
                <a:solidFill>
                  <a:schemeClr val="tx1"/>
                </a:solidFill>
              </a:rPr>
              <a:t> of UMAP embedding </a:t>
            </a:r>
            <a:r>
              <a:rPr lang="pl-PL" sz="3600" err="1">
                <a:solidFill>
                  <a:schemeClr val="tx1"/>
                </a:solidFill>
              </a:rPr>
              <a:t>using</a:t>
            </a:r>
            <a:r>
              <a:rPr lang="pl-PL" sz="3600">
                <a:solidFill>
                  <a:schemeClr val="tx1"/>
                </a:solidFill>
              </a:rPr>
              <a:t> Shepard plot and k-nearest </a:t>
            </a:r>
            <a:r>
              <a:rPr lang="pl-PL" sz="3600" err="1">
                <a:solidFill>
                  <a:schemeClr val="tx1"/>
                </a:solidFill>
              </a:rPr>
              <a:t>neighbor</a:t>
            </a:r>
            <a:r>
              <a:rPr lang="pl-PL" sz="3600">
                <a:solidFill>
                  <a:schemeClr val="tx1"/>
                </a:solidFill>
              </a:rPr>
              <a:t> classifiers.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GB" sz="3600" err="1">
                <a:solidFill>
                  <a:schemeClr val="tx1"/>
                </a:solidFill>
              </a:rPr>
              <a:t>Wh</a:t>
            </a:r>
            <a:r>
              <a:rPr lang="pl-PL" sz="3600" err="1">
                <a:solidFill>
                  <a:schemeClr val="tx1"/>
                </a:solidFill>
              </a:rPr>
              <a:t>at</a:t>
            </a:r>
            <a:r>
              <a:rPr lang="pl-PL" sz="3600">
                <a:solidFill>
                  <a:schemeClr val="tx1"/>
                </a:solidFill>
              </a:rPr>
              <a:t> do you </a:t>
            </a:r>
            <a:r>
              <a:rPr lang="pl-PL" sz="3600" err="1">
                <a:solidFill>
                  <a:schemeClr val="tx1"/>
                </a:solidFill>
              </a:rPr>
              <a:t>observe</a:t>
            </a:r>
            <a:r>
              <a:rPr lang="pl-PL" sz="3600">
                <a:solidFill>
                  <a:schemeClr val="tx1"/>
                </a:solidFill>
              </a:rPr>
              <a:t> </a:t>
            </a:r>
            <a:r>
              <a:rPr lang="pl-PL" sz="3600" err="1">
                <a:solidFill>
                  <a:schemeClr val="tx1"/>
                </a:solidFill>
              </a:rPr>
              <a:t>changing</a:t>
            </a:r>
            <a:r>
              <a:rPr lang="pl-PL" sz="3600">
                <a:solidFill>
                  <a:schemeClr val="tx1"/>
                </a:solidFill>
              </a:rPr>
              <a:t> the UMAP </a:t>
            </a:r>
            <a:r>
              <a:rPr lang="pl-PL" sz="3600" err="1">
                <a:solidFill>
                  <a:schemeClr val="tx1"/>
                </a:solidFill>
              </a:rPr>
              <a:t>parameters</a:t>
            </a:r>
            <a:r>
              <a:rPr lang="pl-PL" sz="3600">
                <a:solidFill>
                  <a:schemeClr val="tx1"/>
                </a:solidFill>
              </a:rPr>
              <a:t>:  </a:t>
            </a:r>
            <a:endParaRPr lang="en-GB" sz="3600">
              <a:solidFill>
                <a:schemeClr val="tx1"/>
              </a:solidFill>
            </a:endParaRPr>
          </a:p>
          <a:p>
            <a:pPr marL="742950" indent="-742950" algn="just">
              <a:buFont typeface="+mj-lt"/>
              <a:buAutoNum type="arabicPeriod"/>
            </a:pPr>
            <a:endParaRPr lang="en-US" sz="3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07178"/>
      </p:ext>
    </p:extLst>
  </p:cSld>
  <p:clrMapOvr>
    <a:masterClrMapping/>
  </p:clrMapOvr>
</p:sld>
</file>

<file path=ppt/theme/theme1.xml><?xml version="1.0" encoding="utf-8"?>
<a:theme xmlns:a="http://schemas.openxmlformats.org/drawingml/2006/main" name="1_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994C37FB4565E479B4D503E11466F0B" ma:contentTypeVersion="11" ma:contentTypeDescription="Utwórz nowy dokument." ma:contentTypeScope="" ma:versionID="44407027920581db54694cbd888a2cbb">
  <xsd:schema xmlns:xsd="http://www.w3.org/2001/XMLSchema" xmlns:xs="http://www.w3.org/2001/XMLSchema" xmlns:p="http://schemas.microsoft.com/office/2006/metadata/properties" xmlns:ns2="9e157981-813c-4fec-aef9-e158f144c627" xmlns:ns3="49eb9e30-8846-4aa5-9805-0032af37e2ff" targetNamespace="http://schemas.microsoft.com/office/2006/metadata/properties" ma:root="true" ma:fieldsID="ff57816f601ef8c59896487e9b45c1f0" ns2:_="" ns3:_="">
    <xsd:import namespace="9e157981-813c-4fec-aef9-e158f144c627"/>
    <xsd:import namespace="49eb9e30-8846-4aa5-9805-0032af37e2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157981-813c-4fec-aef9-e158f144c6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i obrazów" ma:readOnly="false" ma:fieldId="{5cf76f15-5ced-4ddc-b409-7134ff3c332f}" ma:taxonomyMulti="true" ma:sspId="b7b31e59-74a4-4436-bc03-9931855e0d9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b9e30-8846-4aa5-9805-0032af37e2f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3ff5e9c-40d6-49fe-aec6-a7bb6d6263d7}" ma:internalName="TaxCatchAll" ma:showField="CatchAllData" ma:web="49eb9e30-8846-4aa5-9805-0032af37e2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e157981-813c-4fec-aef9-e158f144c627">
      <Terms xmlns="http://schemas.microsoft.com/office/infopath/2007/PartnerControls"/>
    </lcf76f155ced4ddcb4097134ff3c332f>
    <TaxCatchAll xmlns="49eb9e30-8846-4aa5-9805-0032af37e2ff" xsi:nil="true"/>
  </documentManagement>
</p:properties>
</file>

<file path=customXml/itemProps1.xml><?xml version="1.0" encoding="utf-8"?>
<ds:datastoreItem xmlns:ds="http://schemas.openxmlformats.org/officeDocument/2006/customXml" ds:itemID="{A959DD15-17DB-4D07-B7BD-D4562A8B3B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711C96-C874-44FE-A1BD-AB7F6739BAD8}">
  <ds:schemaRefs>
    <ds:schemaRef ds:uri="49eb9e30-8846-4aa5-9805-0032af37e2ff"/>
    <ds:schemaRef ds:uri="9e157981-813c-4fec-aef9-e158f144c62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CD5EEE1-585B-4E92-BB53-8C4F6208B535}">
  <ds:schemaRefs>
    <ds:schemaRef ds:uri="49eb9e30-8846-4aa5-9805-0032af37e2ff"/>
    <ds:schemaRef ds:uri="9e157981-813c-4fec-aef9-e158f144c627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1_Motyw pakietu Office</vt:lpstr>
      <vt:lpstr>Galeria</vt:lpstr>
      <vt:lpstr>PowerPoint Presentation</vt:lpstr>
      <vt:lpstr>Topic →   interactive visualization via                                       embedding of                                  large                                         high  dim data </vt:lpstr>
      <vt:lpstr>UMAP</vt:lpstr>
      <vt:lpstr>constructing a fuzzy topological representation </vt:lpstr>
      <vt:lpstr>How to guess the space topology</vt:lpstr>
      <vt:lpstr>UMAP</vt:lpstr>
      <vt:lpstr>UMAP- optimizing</vt:lpstr>
      <vt:lpstr>PowerPoint Presentation</vt:lpstr>
      <vt:lpstr>Task #1 Visualizing a dataset using UMAP</vt:lpstr>
      <vt:lpstr>PowerPoint Presentation</vt:lpstr>
      <vt:lpstr>Task #2 Visualizing a dataset using t-SNE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Witold Dzwinel</dc:creator>
  <cp:revision>1</cp:revision>
  <dcterms:created xsi:type="dcterms:W3CDTF">2020-02-24T09:45:25Z</dcterms:created>
  <dcterms:modified xsi:type="dcterms:W3CDTF">2024-05-06T17:05:05Z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0x010100B994C37FB4565E479B4D503E11466F0B</vt:lpwstr>
  </property>
  <property fmtid="{D5CDD505-2E9C-101B-9397-08002B2CF9AE}" pid="3" name="MediaServiceImageTags">
    <vt:lpwstr/>
  </property>
</Properties>
</file>