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335" r:id="rId6"/>
    <p:sldId id="340" r:id="rId7"/>
    <p:sldId id="336" r:id="rId8"/>
    <p:sldId id="338" r:id="rId9"/>
    <p:sldId id="341" r:id="rId10"/>
    <p:sldId id="339" r:id="rId11"/>
    <p:sldId id="337" r:id="rId12"/>
    <p:sldId id="332" r:id="rId13"/>
    <p:sldId id="333" r:id="rId14"/>
    <p:sldId id="33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8CC477-D23F-6653-EFD8-A000317284E5}" v="2" dt="2025-10-16T08:55:15.521"/>
    <p1510:client id="{E8D97572-7FB3-D172-43AB-EB73A39A9A18}" v="7" dt="2025-10-16T17:38:39.886"/>
    <p1510:client id="{F5DE84DB-F1CB-F5AE-2775-8D37991F3B2A}" v="2" dt="2025-10-16T18:10:44.9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ojciech Suski" userId="S::wsuski@student.agh.edu.pl::0a683fd3-b07c-4e5c-bb29-0538233aa268" providerId="AD" clId="Web-{F5DE84DB-F1CB-F5AE-2775-8D37991F3B2A}"/>
    <pc:docChg chg="modSld">
      <pc:chgData name="Wojciech Suski" userId="S::wsuski@student.agh.edu.pl::0a683fd3-b07c-4e5c-bb29-0538233aa268" providerId="AD" clId="Web-{F5DE84DB-F1CB-F5AE-2775-8D37991F3B2A}" dt="2025-10-16T18:10:44.966" v="1" actId="1076"/>
      <pc:docMkLst>
        <pc:docMk/>
      </pc:docMkLst>
      <pc:sldChg chg="modSp">
        <pc:chgData name="Wojciech Suski" userId="S::wsuski@student.agh.edu.pl::0a683fd3-b07c-4e5c-bb29-0538233aa268" providerId="AD" clId="Web-{F5DE84DB-F1CB-F5AE-2775-8D37991F3B2A}" dt="2025-10-16T18:10:44.966" v="1" actId="1076"/>
        <pc:sldMkLst>
          <pc:docMk/>
          <pc:sldMk cId="3152329070" sldId="332"/>
        </pc:sldMkLst>
        <pc:picChg chg="mod">
          <ac:chgData name="Wojciech Suski" userId="S::wsuski@student.agh.edu.pl::0a683fd3-b07c-4e5c-bb29-0538233aa268" providerId="AD" clId="Web-{F5DE84DB-F1CB-F5AE-2775-8D37991F3B2A}" dt="2025-10-16T18:10:44.966" v="1" actId="1076"/>
          <ac:picMkLst>
            <pc:docMk/>
            <pc:sldMk cId="3152329070" sldId="332"/>
            <ac:picMk id="5" creationId="{359D1BA9-5C82-4553-AEC1-CF447E70633C}"/>
          </ac:picMkLst>
        </pc:picChg>
      </pc:sldChg>
    </pc:docChg>
  </pc:docChgLst>
  <pc:docChgLst>
    <pc:chgData name="Piotr Wiercigroch" userId="S::wiercigrochp@student.agh.edu.pl::51f49394-9ffe-46bd-bbd7-75f5a3197bf0" providerId="AD" clId="Web-{1F8CC477-D23F-6653-EFD8-A000317284E5}"/>
    <pc:docChg chg="modSld">
      <pc:chgData name="Piotr Wiercigroch" userId="S::wiercigrochp@student.agh.edu.pl::51f49394-9ffe-46bd-bbd7-75f5a3197bf0" providerId="AD" clId="Web-{1F8CC477-D23F-6653-EFD8-A000317284E5}" dt="2025-10-16T08:55:15.521" v="1" actId="1076"/>
      <pc:docMkLst>
        <pc:docMk/>
      </pc:docMkLst>
      <pc:sldChg chg="modSp">
        <pc:chgData name="Piotr Wiercigroch" userId="S::wiercigrochp@student.agh.edu.pl::51f49394-9ffe-46bd-bbd7-75f5a3197bf0" providerId="AD" clId="Web-{1F8CC477-D23F-6653-EFD8-A000317284E5}" dt="2025-10-16T08:55:15.521" v="1" actId="1076"/>
        <pc:sldMkLst>
          <pc:docMk/>
          <pc:sldMk cId="3152329070" sldId="332"/>
        </pc:sldMkLst>
        <pc:picChg chg="mod">
          <ac:chgData name="Piotr Wiercigroch" userId="S::wiercigrochp@student.agh.edu.pl::51f49394-9ffe-46bd-bbd7-75f5a3197bf0" providerId="AD" clId="Web-{1F8CC477-D23F-6653-EFD8-A000317284E5}" dt="2025-10-16T08:55:15.521" v="1" actId="1076"/>
          <ac:picMkLst>
            <pc:docMk/>
            <pc:sldMk cId="3152329070" sldId="332"/>
            <ac:picMk id="5" creationId="{359D1BA9-5C82-4553-AEC1-CF447E70633C}"/>
          </ac:picMkLst>
        </pc:picChg>
      </pc:sldChg>
    </pc:docChg>
  </pc:docChgLst>
  <pc:docChgLst>
    <pc:chgData name="Wojciech Suski" userId="S::wsuski@student.agh.edu.pl::0a683fd3-b07c-4e5c-bb29-0538233aa268" providerId="AD" clId="Web-{E8D97572-7FB3-D172-43AB-EB73A39A9A18}"/>
    <pc:docChg chg="modSld">
      <pc:chgData name="Wojciech Suski" userId="S::wsuski@student.agh.edu.pl::0a683fd3-b07c-4e5c-bb29-0538233aa268" providerId="AD" clId="Web-{E8D97572-7FB3-D172-43AB-EB73A39A9A18}" dt="2025-10-16T17:38:39.886" v="6" actId="1076"/>
      <pc:docMkLst>
        <pc:docMk/>
      </pc:docMkLst>
      <pc:sldChg chg="modSp">
        <pc:chgData name="Wojciech Suski" userId="S::wsuski@student.agh.edu.pl::0a683fd3-b07c-4e5c-bb29-0538233aa268" providerId="AD" clId="Web-{E8D97572-7FB3-D172-43AB-EB73A39A9A18}" dt="2025-10-16T17:38:39.886" v="6" actId="1076"/>
        <pc:sldMkLst>
          <pc:docMk/>
          <pc:sldMk cId="3152329070" sldId="332"/>
        </pc:sldMkLst>
        <pc:picChg chg="mod">
          <ac:chgData name="Wojciech Suski" userId="S::wsuski@student.agh.edu.pl::0a683fd3-b07c-4e5c-bb29-0538233aa268" providerId="AD" clId="Web-{E8D97572-7FB3-D172-43AB-EB73A39A9A18}" dt="2025-10-16T17:38:39.886" v="6" actId="1076"/>
          <ac:picMkLst>
            <pc:docMk/>
            <pc:sldMk cId="3152329070" sldId="332"/>
            <ac:picMk id="5" creationId="{359D1BA9-5C82-4553-AEC1-CF447E70633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832EAE-F786-465D-B62E-2AE284A7C971}" type="datetimeFigureOut">
              <a:rPr lang="en-US" smtClean="0"/>
              <a:t>10/16/2025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58AFF-9BE1-4E68-B8E0-5D3C6A1D7360}" type="slidenum">
              <a:rPr lang="en-US" smtClean="0"/>
              <a:t>‹#›</a:t>
            </a:fld>
            <a:endParaRPr lang="en-US"/>
          </a:p>
        </p:txBody>
      </p:sp>
    </p:spTree>
    <p:extLst>
      <p:ext uri="{BB962C8B-B14F-4D97-AF65-F5344CB8AC3E}">
        <p14:creationId xmlns:p14="http://schemas.microsoft.com/office/powerpoint/2010/main" val="1432107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a:t>SHAP ujawni indywidualny wkład każdego gracza (lub cechy) na wyjściu modelu, dla każdego przykładu lub obserwacji.</a:t>
            </a:r>
            <a:endParaRPr lang="en-US"/>
          </a:p>
        </p:txBody>
      </p:sp>
      <p:sp>
        <p:nvSpPr>
          <p:cNvPr id="4" name="Slide Number Placeholder 3"/>
          <p:cNvSpPr>
            <a:spLocks noGrp="1"/>
          </p:cNvSpPr>
          <p:nvPr>
            <p:ph type="sldNum" sz="quarter" idx="5"/>
          </p:nvPr>
        </p:nvSpPr>
        <p:spPr/>
        <p:txBody>
          <a:bodyPr/>
          <a:lstStyle/>
          <a:p>
            <a:fld id="{61D58AFF-9BE1-4E68-B8E0-5D3C6A1D7360}" type="slidenum">
              <a:rPr lang="en-US" smtClean="0"/>
              <a:t>3</a:t>
            </a:fld>
            <a:endParaRPr lang="en-US"/>
          </a:p>
        </p:txBody>
      </p:sp>
    </p:spTree>
    <p:extLst>
      <p:ext uri="{BB962C8B-B14F-4D97-AF65-F5344CB8AC3E}">
        <p14:creationId xmlns:p14="http://schemas.microsoft.com/office/powerpoint/2010/main" val="2469581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a:t>SHAP ujawni indywidualny wkład każdego gracza (lub cechy) na wyjściu modelu, dla każdego przykładu lub obserwacji. </a:t>
            </a:r>
            <a:r>
              <a:rPr lang="en-US"/>
              <a:t>The reason the partial dependence plots of linear models have such a close connection to SHAP values is because each feature in the model is handled independently of every other feature (the effects are just added together). We can keep this additive nature while relaxing the linear requirement of straight lines. This results in the well-known class of generalized additive models (GAMs). </a:t>
            </a:r>
          </a:p>
        </p:txBody>
      </p:sp>
      <p:sp>
        <p:nvSpPr>
          <p:cNvPr id="4" name="Slide Number Placeholder 3"/>
          <p:cNvSpPr>
            <a:spLocks noGrp="1"/>
          </p:cNvSpPr>
          <p:nvPr>
            <p:ph type="sldNum" sz="quarter" idx="5"/>
          </p:nvPr>
        </p:nvSpPr>
        <p:spPr/>
        <p:txBody>
          <a:bodyPr/>
          <a:lstStyle/>
          <a:p>
            <a:fld id="{61D58AFF-9BE1-4E68-B8E0-5D3C6A1D7360}" type="slidenum">
              <a:rPr lang="en-US" smtClean="0"/>
              <a:t>4</a:t>
            </a:fld>
            <a:endParaRPr lang="en-US"/>
          </a:p>
        </p:txBody>
      </p:sp>
    </p:spTree>
    <p:extLst>
      <p:ext uri="{BB962C8B-B14F-4D97-AF65-F5344CB8AC3E}">
        <p14:creationId xmlns:p14="http://schemas.microsoft.com/office/powerpoint/2010/main" val="3412841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92929"/>
                </a:solidFill>
                <a:effectLst/>
                <a:latin typeface="source-serif-pro"/>
              </a:rPr>
              <a:t>the bee swarm plot</a:t>
            </a:r>
            <a:r>
              <a:rPr lang="pl-PL" b="0" i="0">
                <a:solidFill>
                  <a:srgbClr val="292929"/>
                </a:solidFill>
                <a:effectLst/>
                <a:latin typeface="source-serif-pro"/>
              </a:rPr>
              <a:t>, </a:t>
            </a:r>
            <a:r>
              <a:rPr lang="en-US" b="0" i="0">
                <a:solidFill>
                  <a:srgbClr val="292929"/>
                </a:solidFill>
                <a:effectLst/>
                <a:latin typeface="source-serif-pro"/>
              </a:rPr>
              <a:t>The reason the partial dependence plots of linear models have such a close connection to SHAP values is because each feature in the model is handled independently of every other feature (the effects are just added together). We can keep this additive nature while relaxing the linear requirement of straight lines. This results in the well-known class of generalized additive models (GAMs). </a:t>
            </a:r>
            <a:endParaRPr lang="en-US"/>
          </a:p>
        </p:txBody>
      </p:sp>
      <p:sp>
        <p:nvSpPr>
          <p:cNvPr id="4" name="Slide Number Placeholder 3"/>
          <p:cNvSpPr>
            <a:spLocks noGrp="1"/>
          </p:cNvSpPr>
          <p:nvPr>
            <p:ph type="sldNum" sz="quarter" idx="5"/>
          </p:nvPr>
        </p:nvSpPr>
        <p:spPr/>
        <p:txBody>
          <a:bodyPr/>
          <a:lstStyle/>
          <a:p>
            <a:fld id="{61D58AFF-9BE1-4E68-B8E0-5D3C6A1D7360}" type="slidenum">
              <a:rPr lang="en-US" smtClean="0"/>
              <a:t>5</a:t>
            </a:fld>
            <a:endParaRPr lang="en-US"/>
          </a:p>
        </p:txBody>
      </p:sp>
    </p:spTree>
    <p:extLst>
      <p:ext uri="{BB962C8B-B14F-4D97-AF65-F5344CB8AC3E}">
        <p14:creationId xmlns:p14="http://schemas.microsoft.com/office/powerpoint/2010/main" val="138576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D58AFF-9BE1-4E68-B8E0-5D3C6A1D736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6866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1D58AFF-9BE1-4E68-B8E0-5D3C6A1D7360}" type="slidenum">
              <a:rPr lang="en-US" smtClean="0"/>
              <a:t>7</a:t>
            </a:fld>
            <a:endParaRPr lang="en-US"/>
          </a:p>
        </p:txBody>
      </p:sp>
    </p:spTree>
    <p:extLst>
      <p:ext uri="{BB962C8B-B14F-4D97-AF65-F5344CB8AC3E}">
        <p14:creationId xmlns:p14="http://schemas.microsoft.com/office/powerpoint/2010/main" val="3041339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10/16/2025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10/16/2025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10/16/2025</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10/16/2025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10/16/2025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10/16/2025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10/16/2025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10/16/2025</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10/16/2025</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ypi.org/project/shap"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anaconda.org/conda-forge/shap"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hyperlink" Target="https://shap.readthedocs.io/en/latest/example_notebooks/overviews/An%20introduction%20to%20explainable%20AI%20with%20Shapley%20values.html"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64371" y="1169343"/>
            <a:ext cx="11709400" cy="1267008"/>
          </a:xfrm>
        </p:spPr>
        <p:txBody>
          <a:bodyPr>
            <a:normAutofit/>
          </a:bodyPr>
          <a:lstStyle/>
          <a:p>
            <a:r>
              <a:rPr lang="pl-PL"/>
              <a:t>Uczenie maszynowe</a:t>
            </a:r>
            <a:r>
              <a:rPr lang="en-GB"/>
              <a:t> –</a:t>
            </a:r>
            <a:r>
              <a:rPr lang="pl-PL"/>
              <a:t> LAB 1  Interpretability </a:t>
            </a:r>
            <a:r>
              <a:rPr lang="pl-PL" err="1"/>
              <a:t>shap</a:t>
            </a:r>
            <a:endParaRPr lang="en-GB"/>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pl-PL"/>
              <a:t>Witold Dzwinel, </a:t>
            </a:r>
            <a:endParaRPr lang="en-US"/>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10" name="TextBox 9">
            <a:extLst>
              <a:ext uri="{FF2B5EF4-FFF2-40B4-BE49-F238E27FC236}">
                <a16:creationId xmlns:a16="http://schemas.microsoft.com/office/drawing/2014/main" id="{73A70DEC-8780-4ADC-85C2-9B7D2EF24938}"/>
              </a:ext>
            </a:extLst>
          </p:cNvPr>
          <p:cNvSpPr txBox="1"/>
          <p:nvPr/>
        </p:nvSpPr>
        <p:spPr>
          <a:xfrm>
            <a:off x="0" y="568657"/>
            <a:ext cx="6188362" cy="369332"/>
          </a:xfrm>
          <a:prstGeom prst="rect">
            <a:avLst/>
          </a:prstGeom>
          <a:noFill/>
        </p:spPr>
        <p:txBody>
          <a:bodyPr wrap="square">
            <a:spAutoFit/>
          </a:bodyPr>
          <a:lstStyle/>
          <a:p>
            <a:r>
              <a:rPr lang="en-US"/>
              <a:t>SHAP can be installed from either </a:t>
            </a:r>
            <a:r>
              <a:rPr lang="en-US" err="1">
                <a:hlinkClick r:id="rId3"/>
              </a:rPr>
              <a:t>PyPI</a:t>
            </a:r>
            <a:r>
              <a:rPr lang="en-US"/>
              <a:t> or </a:t>
            </a:r>
            <a:r>
              <a:rPr lang="en-US" err="1">
                <a:hlinkClick r:id="rId4"/>
              </a:rPr>
              <a:t>conda</a:t>
            </a:r>
            <a:r>
              <a:rPr lang="en-US">
                <a:hlinkClick r:id="rId4"/>
              </a:rPr>
              <a:t>-forge</a:t>
            </a:r>
            <a:endParaRPr lang="en-US"/>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41A72C-B3C9-4612-BAD6-B6D8C0B9D198}"/>
              </a:ext>
            </a:extLst>
          </p:cNvPr>
          <p:cNvSpPr>
            <a:spLocks noGrp="1"/>
          </p:cNvSpPr>
          <p:nvPr>
            <p:ph idx="1"/>
          </p:nvPr>
        </p:nvSpPr>
        <p:spPr>
          <a:xfrm>
            <a:off x="0" y="1297154"/>
            <a:ext cx="12192000" cy="5403828"/>
          </a:xfrm>
        </p:spPr>
        <p:txBody>
          <a:bodyPr>
            <a:noAutofit/>
          </a:bodyPr>
          <a:lstStyle/>
          <a:p>
            <a:r>
              <a:rPr lang="pl-PL" sz="2400">
                <a:latin typeface="Arial" panose="020B0604020202020204" pitchFamily="34" charset="0"/>
                <a:cs typeface="Arial" panose="020B0604020202020204" pitchFamily="34" charset="0"/>
              </a:rPr>
              <a:t>Wykorzystaj schemat </a:t>
            </a:r>
            <a:r>
              <a:rPr lang="pl-PL" sz="2400" err="1">
                <a:latin typeface="Arial" panose="020B0604020202020204" pitchFamily="34" charset="0"/>
                <a:cs typeface="Arial" panose="020B0604020202020204" pitchFamily="34" charset="0"/>
              </a:rPr>
              <a:t>explain_exmple_titanic_tree.ows</a:t>
            </a:r>
            <a:r>
              <a:rPr lang="pl-PL" sz="2400">
                <a:latin typeface="Arial" panose="020B0604020202020204" pitchFamily="34" charset="0"/>
                <a:cs typeface="Arial" panose="020B0604020202020204" pitchFamily="34" charset="0"/>
              </a:rPr>
              <a:t>. Dla zbioru danych </a:t>
            </a:r>
            <a:r>
              <a:rPr lang="pl-PL" sz="2400" i="1">
                <a:latin typeface="Arial" panose="020B0604020202020204" pitchFamily="34" charset="0"/>
                <a:cs typeface="Arial" panose="020B0604020202020204" pitchFamily="34" charset="0"/>
              </a:rPr>
              <a:t>titanic3.csv </a:t>
            </a:r>
            <a:r>
              <a:rPr lang="pl-PL" sz="2400">
                <a:latin typeface="Arial" panose="020B0604020202020204" pitchFamily="34" charset="0"/>
                <a:cs typeface="Arial" panose="020B0604020202020204" pitchFamily="34" charset="0"/>
              </a:rPr>
              <a:t>znaleźć najważniejsze cechy przy pomocy </a:t>
            </a:r>
            <a:r>
              <a:rPr lang="pl-PL" sz="2400" err="1">
                <a:latin typeface="Arial" panose="020B0604020202020204" pitchFamily="34" charset="0"/>
                <a:cs typeface="Arial" panose="020B0604020202020204" pitchFamily="34" charset="0"/>
              </a:rPr>
              <a:t>widgetów</a:t>
            </a:r>
            <a:r>
              <a:rPr lang="pl-PL" sz="2400">
                <a:latin typeface="Arial" panose="020B0604020202020204" pitchFamily="34" charset="0"/>
                <a:cs typeface="Arial" panose="020B0604020202020204" pitchFamily="34" charset="0"/>
              </a:rPr>
              <a:t> pakietu </a:t>
            </a:r>
            <a:r>
              <a:rPr lang="pl-PL" sz="2400" err="1">
                <a:latin typeface="Arial" panose="020B0604020202020204" pitchFamily="34" charset="0"/>
                <a:cs typeface="Arial" panose="020B0604020202020204" pitchFamily="34" charset="0"/>
              </a:rPr>
              <a:t>Explain</a:t>
            </a:r>
            <a:r>
              <a:rPr lang="pl-PL" sz="2400">
                <a:latin typeface="Arial" panose="020B0604020202020204" pitchFamily="34" charset="0"/>
                <a:cs typeface="Arial" panose="020B0604020202020204" pitchFamily="34" charset="0"/>
              </a:rPr>
              <a:t>: </a:t>
            </a:r>
            <a:r>
              <a:rPr lang="pl-PL" sz="2400" err="1">
                <a:latin typeface="Arial" panose="020B0604020202020204" pitchFamily="34" charset="0"/>
                <a:cs typeface="Arial" panose="020B0604020202020204" pitchFamily="34" charset="0"/>
              </a:rPr>
              <a:t>Feature</a:t>
            </a:r>
            <a:r>
              <a:rPr lang="pl-PL" sz="2400">
                <a:latin typeface="Arial" panose="020B0604020202020204" pitchFamily="34" charset="0"/>
                <a:cs typeface="Arial" panose="020B0604020202020204" pitchFamily="34" charset="0"/>
              </a:rPr>
              <a:t> </a:t>
            </a:r>
            <a:r>
              <a:rPr lang="pl-PL" sz="2400" err="1">
                <a:latin typeface="Arial" panose="020B0604020202020204" pitchFamily="34" charset="0"/>
                <a:cs typeface="Arial" panose="020B0604020202020204" pitchFamily="34" charset="0"/>
              </a:rPr>
              <a:t>importance</a:t>
            </a:r>
            <a:r>
              <a:rPr lang="pl-PL" sz="2400">
                <a:latin typeface="Arial" panose="020B0604020202020204" pitchFamily="34" charset="0"/>
                <a:cs typeface="Arial" panose="020B0604020202020204" pitchFamily="34" charset="0"/>
              </a:rPr>
              <a:t>, </a:t>
            </a:r>
            <a:r>
              <a:rPr lang="pl-PL" sz="2400" err="1">
                <a:latin typeface="Arial" panose="020B0604020202020204" pitchFamily="34" charset="0"/>
                <a:cs typeface="Arial" panose="020B0604020202020204" pitchFamily="34" charset="0"/>
              </a:rPr>
              <a:t>Explain</a:t>
            </a:r>
            <a:r>
              <a:rPr lang="pl-PL" sz="2400">
                <a:latin typeface="Arial" panose="020B0604020202020204" pitchFamily="34" charset="0"/>
                <a:cs typeface="Arial" panose="020B0604020202020204" pitchFamily="34" charset="0"/>
              </a:rPr>
              <a:t> Model, </a:t>
            </a:r>
            <a:r>
              <a:rPr lang="pl-PL" sz="2400" err="1">
                <a:latin typeface="Arial" panose="020B0604020202020204" pitchFamily="34" charset="0"/>
                <a:cs typeface="Arial" panose="020B0604020202020204" pitchFamily="34" charset="0"/>
              </a:rPr>
              <a:t>Explain</a:t>
            </a:r>
            <a:r>
              <a:rPr lang="pl-PL" sz="2400">
                <a:latin typeface="Arial" panose="020B0604020202020204" pitchFamily="34" charset="0"/>
                <a:cs typeface="Arial" panose="020B0604020202020204" pitchFamily="34" charset="0"/>
              </a:rPr>
              <a:t> </a:t>
            </a:r>
            <a:r>
              <a:rPr lang="pl-PL" sz="2400" err="1">
                <a:latin typeface="Arial" panose="020B0604020202020204" pitchFamily="34" charset="0"/>
                <a:cs typeface="Arial" panose="020B0604020202020204" pitchFamily="34" charset="0"/>
              </a:rPr>
              <a:t>prediction</a:t>
            </a:r>
            <a:r>
              <a:rPr lang="pl-PL" sz="2400">
                <a:latin typeface="Arial" panose="020B0604020202020204" pitchFamily="34" charset="0"/>
                <a:cs typeface="Arial" panose="020B0604020202020204" pitchFamily="34" charset="0"/>
              </a:rPr>
              <a:t>. Bazują one na wartościach Shapleya.</a:t>
            </a:r>
          </a:p>
          <a:p>
            <a:r>
              <a:rPr lang="pl-PL" sz="2400">
                <a:latin typeface="Arial" panose="020B0604020202020204" pitchFamily="34" charset="0"/>
                <a:cs typeface="Arial" panose="020B0604020202020204" pitchFamily="34" charset="0"/>
              </a:rPr>
              <a:t>Wybierz ze zbioru testowego ciekawe przykłady (max 2), które będziemy analizować. Porównaj rankingi cech wyszukanych metodami klasycznymi w poprzednim zadaniu i metodą SHAPA. </a:t>
            </a:r>
          </a:p>
          <a:p>
            <a:r>
              <a:rPr lang="pl-PL" sz="2400">
                <a:latin typeface="Arial" panose="020B0604020202020204" pitchFamily="34" charset="0"/>
                <a:cs typeface="Arial" panose="020B0604020202020204" pitchFamily="34" charset="0"/>
              </a:rPr>
              <a:t>Wyjaśnij jak działa cały model (</a:t>
            </a:r>
            <a:r>
              <a:rPr lang="pl-PL" sz="2400" err="1">
                <a:latin typeface="Arial" panose="020B0604020202020204" pitchFamily="34" charset="0"/>
                <a:cs typeface="Arial" panose="020B0604020202020204" pitchFamily="34" charset="0"/>
              </a:rPr>
              <a:t>Explain</a:t>
            </a:r>
            <a:r>
              <a:rPr lang="pl-PL" sz="2400">
                <a:latin typeface="Arial" panose="020B0604020202020204" pitchFamily="34" charset="0"/>
                <a:cs typeface="Arial" panose="020B0604020202020204" pitchFamily="34" charset="0"/>
              </a:rPr>
              <a:t> model).</a:t>
            </a:r>
          </a:p>
          <a:p>
            <a:r>
              <a:rPr lang="pl-PL" sz="2400">
                <a:latin typeface="Arial" panose="020B0604020202020204" pitchFamily="34" charset="0"/>
                <a:cs typeface="Arial" panose="020B0604020202020204" pitchFamily="34" charset="0"/>
              </a:rPr>
              <a:t>Wytłumacz dlaczego wybrane przykłady trafiły do wyznaczonych przez model klas. (</a:t>
            </a:r>
            <a:r>
              <a:rPr lang="pl-PL" sz="2400" err="1">
                <a:latin typeface="Arial" panose="020B0604020202020204" pitchFamily="34" charset="0"/>
                <a:cs typeface="Arial" panose="020B0604020202020204" pitchFamily="34" charset="0"/>
              </a:rPr>
              <a:t>Explain</a:t>
            </a:r>
            <a:r>
              <a:rPr lang="pl-PL" sz="2400">
                <a:latin typeface="Arial" panose="020B0604020202020204" pitchFamily="34" charset="0"/>
                <a:cs typeface="Arial" panose="020B0604020202020204" pitchFamily="34" charset="0"/>
              </a:rPr>
              <a:t> </a:t>
            </a:r>
            <a:r>
              <a:rPr lang="pl-PL" sz="2400" err="1">
                <a:latin typeface="Arial" panose="020B0604020202020204" pitchFamily="34" charset="0"/>
                <a:cs typeface="Arial" panose="020B0604020202020204" pitchFamily="34" charset="0"/>
              </a:rPr>
              <a:t>prediction</a:t>
            </a:r>
            <a:r>
              <a:rPr lang="pl-PL" sz="2400">
                <a:latin typeface="Arial" panose="020B0604020202020204" pitchFamily="34" charset="0"/>
                <a:cs typeface="Arial" panose="020B0604020202020204" pitchFamily="34" charset="0"/>
              </a:rPr>
              <a:t>)</a:t>
            </a:r>
          </a:p>
          <a:p>
            <a:r>
              <a:rPr lang="pl-PL" sz="2400">
                <a:latin typeface="Arial" panose="020B0604020202020204" pitchFamily="34" charset="0"/>
                <a:cs typeface="Arial" panose="020B0604020202020204" pitchFamily="34" charset="0"/>
              </a:rPr>
              <a:t>Zadanie wykonaj dla dwóch modeli: drzew decyzyjnych oraz SVM (lub odpowiedników w przypadku regresji). Porównaj wyniki interpretacji.</a:t>
            </a:r>
            <a:endParaRPr lang="en-US" sz="240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7D022652-9A83-4A4C-B771-61AE8E49C6C0}"/>
              </a:ext>
            </a:extLst>
          </p:cNvPr>
          <p:cNvSpPr>
            <a:spLocks noGrp="1"/>
          </p:cNvSpPr>
          <p:nvPr>
            <p:ph type="title"/>
          </p:nvPr>
        </p:nvSpPr>
        <p:spPr>
          <a:xfrm>
            <a:off x="0" y="544946"/>
            <a:ext cx="12192000" cy="597622"/>
          </a:xfrm>
        </p:spPr>
        <p:txBody>
          <a:bodyPr>
            <a:noAutofit/>
          </a:bodyPr>
          <a:lstStyle/>
          <a:p>
            <a:r>
              <a:rPr lang="pl-PL" sz="2700"/>
              <a:t>Zadania LAB </a:t>
            </a:r>
            <a:r>
              <a:rPr lang="pl-PL" sz="2700" err="1"/>
              <a:t>WStĘPNE</a:t>
            </a:r>
            <a:r>
              <a:rPr lang="pl-PL" sz="2700"/>
              <a:t> 2</a:t>
            </a:r>
            <a:endParaRPr lang="en-US" sz="2700"/>
          </a:p>
        </p:txBody>
      </p:sp>
    </p:spTree>
    <p:extLst>
      <p:ext uri="{BB962C8B-B14F-4D97-AF65-F5344CB8AC3E}">
        <p14:creationId xmlns:p14="http://schemas.microsoft.com/office/powerpoint/2010/main" val="238315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41A72C-B3C9-4612-BAD6-B6D8C0B9D198}"/>
              </a:ext>
            </a:extLst>
          </p:cNvPr>
          <p:cNvSpPr>
            <a:spLocks noGrp="1"/>
          </p:cNvSpPr>
          <p:nvPr>
            <p:ph idx="1"/>
          </p:nvPr>
        </p:nvSpPr>
        <p:spPr>
          <a:xfrm>
            <a:off x="0" y="1320368"/>
            <a:ext cx="12192000" cy="5403828"/>
          </a:xfrm>
        </p:spPr>
        <p:txBody>
          <a:bodyPr>
            <a:noAutofit/>
          </a:bodyPr>
          <a:lstStyle/>
          <a:p>
            <a:r>
              <a:rPr lang="pl-PL" sz="2400">
                <a:latin typeface="Arial" panose="020B0604020202020204" pitchFamily="34" charset="0"/>
                <a:cs typeface="Arial" panose="020B0604020202020204" pitchFamily="34" charset="0"/>
              </a:rPr>
              <a:t>Zadanie wstępne numer dwa wykonaj na wybranym zbiorze danych. </a:t>
            </a:r>
            <a:endParaRPr lang="pl-PL" sz="2100">
              <a:latin typeface="Arial" panose="020B0604020202020204" pitchFamily="34" charset="0"/>
              <a:cs typeface="Arial" panose="020B0604020202020204" pitchFamily="34" charset="0"/>
            </a:endParaRPr>
          </a:p>
          <a:p>
            <a:r>
              <a:rPr lang="pl-PL" sz="2400">
                <a:latin typeface="Arial" panose="020B0604020202020204" pitchFamily="34" charset="0"/>
                <a:cs typeface="Arial" panose="020B0604020202020204" pitchFamily="34" charset="0"/>
              </a:rPr>
              <a:t>Zwróć uwagę by zbiór zawierał ciekawe i zróżnicowane przykłady. Wykorzystaj do wybierania przykładów ciekawych  </a:t>
            </a:r>
            <a:r>
              <a:rPr lang="pl-PL" sz="2400" err="1">
                <a:latin typeface="Arial" panose="020B0604020202020204" pitchFamily="34" charset="0"/>
                <a:cs typeface="Arial" panose="020B0604020202020204" pitchFamily="34" charset="0"/>
              </a:rPr>
              <a:t>widget</a:t>
            </a:r>
            <a:r>
              <a:rPr lang="pl-PL" sz="2400">
                <a:latin typeface="Arial" panose="020B0604020202020204" pitchFamily="34" charset="0"/>
                <a:cs typeface="Arial" panose="020B0604020202020204" pitchFamily="34" charset="0"/>
              </a:rPr>
              <a:t> ICE oraz </a:t>
            </a:r>
            <a:r>
              <a:rPr lang="pl-PL" sz="2400" err="1">
                <a:latin typeface="Arial" panose="020B0604020202020204" pitchFamily="34" charset="0"/>
                <a:cs typeface="Arial" panose="020B0604020202020204" pitchFamily="34" charset="0"/>
              </a:rPr>
              <a:t>Explain</a:t>
            </a:r>
            <a:r>
              <a:rPr lang="pl-PL" sz="2400">
                <a:latin typeface="Arial" panose="020B0604020202020204" pitchFamily="34" charset="0"/>
                <a:cs typeface="Arial" panose="020B0604020202020204" pitchFamily="34" charset="0"/>
              </a:rPr>
              <a:t> </a:t>
            </a:r>
            <a:r>
              <a:rPr lang="pl-PL" sz="2400" err="1">
                <a:latin typeface="Arial" panose="020B0604020202020204" pitchFamily="34" charset="0"/>
                <a:cs typeface="Arial" panose="020B0604020202020204" pitchFamily="34" charset="0"/>
              </a:rPr>
              <a:t>Predictions</a:t>
            </a:r>
            <a:r>
              <a:rPr lang="pl-PL" sz="2400">
                <a:latin typeface="Arial" panose="020B0604020202020204" pitchFamily="34" charset="0"/>
                <a:cs typeface="Arial" panose="020B0604020202020204" pitchFamily="34" charset="0"/>
              </a:rPr>
              <a:t> (nie myl z </a:t>
            </a:r>
            <a:r>
              <a:rPr lang="pl-PL" sz="2400" err="1">
                <a:latin typeface="Arial" panose="020B0604020202020204" pitchFamily="34" charset="0"/>
                <a:cs typeface="Arial" panose="020B0604020202020204" pitchFamily="34" charset="0"/>
              </a:rPr>
              <a:t>ExplainPrediction</a:t>
            </a:r>
            <a:r>
              <a:rPr lang="pl-PL" sz="2400">
                <a:latin typeface="Arial" panose="020B0604020202020204" pitchFamily="34" charset="0"/>
                <a:cs typeface="Arial" panose="020B0604020202020204" pitchFamily="34" charset="0"/>
              </a:rPr>
              <a:t>!!)</a:t>
            </a:r>
          </a:p>
          <a:p>
            <a:r>
              <a:rPr lang="pl-PL" sz="2400">
                <a:latin typeface="Arial" panose="020B0604020202020204" pitchFamily="34" charset="0"/>
                <a:cs typeface="Arial" panose="020B0604020202020204" pitchFamily="34" charset="0"/>
              </a:rPr>
              <a:t>Jako modele wybierz drzewa decyzyjne i lasy losowe. Zwróć uwagę na to by silniejszy model dawał lepszą dokładność dla danych testowych. Pokaż jak wpływa wybór lasów losowych (</a:t>
            </a:r>
            <a:r>
              <a:rPr lang="pl-PL" sz="2400" err="1">
                <a:latin typeface="Arial" panose="020B0604020202020204" pitchFamily="34" charset="0"/>
                <a:cs typeface="Arial" panose="020B0604020202020204" pitchFamily="34" charset="0"/>
              </a:rPr>
              <a:t>boosting</a:t>
            </a:r>
            <a:r>
              <a:rPr lang="pl-PL" sz="2400">
                <a:latin typeface="Arial" panose="020B0604020202020204" pitchFamily="34" charset="0"/>
                <a:cs typeface="Arial" panose="020B0604020202020204" pitchFamily="34" charset="0"/>
              </a:rPr>
              <a:t> i random subsets) na zmianę rankingu cech </a:t>
            </a:r>
            <a:r>
              <a:rPr lang="pl-PL" sz="2400" err="1">
                <a:latin typeface="Arial" panose="020B0604020202020204" pitchFamily="34" charset="0"/>
                <a:cs typeface="Arial" panose="020B0604020202020204" pitchFamily="34" charset="0"/>
              </a:rPr>
              <a:t>Shapleya</a:t>
            </a:r>
            <a:r>
              <a:rPr lang="pl-PL" sz="2400">
                <a:latin typeface="Arial" panose="020B0604020202020204" pitchFamily="34" charset="0"/>
                <a:cs typeface="Arial" panose="020B0604020202020204" pitchFamily="34" charset="0"/>
              </a:rPr>
              <a:t>.</a:t>
            </a:r>
          </a:p>
          <a:p>
            <a:r>
              <a:rPr lang="pl-PL" sz="2400">
                <a:latin typeface="Arial" panose="020B0604020202020204" pitchFamily="34" charset="0"/>
                <a:cs typeface="Arial" panose="020B0604020202020204" pitchFamily="34" charset="0"/>
              </a:rPr>
              <a:t>Dokonaj analizy wyników przy pomocy: </a:t>
            </a:r>
            <a:r>
              <a:rPr lang="pl-PL" sz="2400" err="1">
                <a:latin typeface="Arial" panose="020B0604020202020204" pitchFamily="34" charset="0"/>
                <a:cs typeface="Arial" panose="020B0604020202020204" pitchFamily="34" charset="0"/>
              </a:rPr>
              <a:t>Feature</a:t>
            </a:r>
            <a:r>
              <a:rPr lang="pl-PL" sz="2400">
                <a:latin typeface="Arial" panose="020B0604020202020204" pitchFamily="34" charset="0"/>
                <a:cs typeface="Arial" panose="020B0604020202020204" pitchFamily="34" charset="0"/>
              </a:rPr>
              <a:t> </a:t>
            </a:r>
            <a:r>
              <a:rPr lang="pl-PL" sz="2400" err="1">
                <a:latin typeface="Arial" panose="020B0604020202020204" pitchFamily="34" charset="0"/>
                <a:cs typeface="Arial" panose="020B0604020202020204" pitchFamily="34" charset="0"/>
              </a:rPr>
              <a:t>importance</a:t>
            </a:r>
            <a:r>
              <a:rPr lang="pl-PL" sz="2400">
                <a:latin typeface="Arial" panose="020B0604020202020204" pitchFamily="34" charset="0"/>
                <a:cs typeface="Arial" panose="020B0604020202020204" pitchFamily="34" charset="0"/>
              </a:rPr>
              <a:t>, </a:t>
            </a:r>
            <a:r>
              <a:rPr lang="pl-PL" sz="2400" err="1">
                <a:latin typeface="Arial" panose="020B0604020202020204" pitchFamily="34" charset="0"/>
                <a:cs typeface="Arial" panose="020B0604020202020204" pitchFamily="34" charset="0"/>
              </a:rPr>
              <a:t>Explain</a:t>
            </a:r>
            <a:r>
              <a:rPr lang="pl-PL" sz="2400">
                <a:latin typeface="Arial" panose="020B0604020202020204" pitchFamily="34" charset="0"/>
                <a:cs typeface="Arial" panose="020B0604020202020204" pitchFamily="34" charset="0"/>
              </a:rPr>
              <a:t> model.</a:t>
            </a:r>
          </a:p>
          <a:p>
            <a:r>
              <a:rPr lang="pl-PL" sz="2400">
                <a:latin typeface="Arial" panose="020B0604020202020204" pitchFamily="34" charset="0"/>
                <a:cs typeface="Arial" panose="020B0604020202020204" pitchFamily="34" charset="0"/>
              </a:rPr>
              <a:t>Wytłumacz (</a:t>
            </a:r>
            <a:r>
              <a:rPr lang="pl-PL" sz="2400" err="1">
                <a:latin typeface="Arial" panose="020B0604020202020204" pitchFamily="34" charset="0"/>
                <a:cs typeface="Arial" panose="020B0604020202020204" pitchFamily="34" charset="0"/>
              </a:rPr>
              <a:t>Explain</a:t>
            </a:r>
            <a:r>
              <a:rPr lang="pl-PL" sz="2400">
                <a:latin typeface="Arial" panose="020B0604020202020204" pitchFamily="34" charset="0"/>
                <a:cs typeface="Arial" panose="020B0604020202020204" pitchFamily="34" charset="0"/>
              </a:rPr>
              <a:t> </a:t>
            </a:r>
            <a:r>
              <a:rPr lang="pl-PL" sz="2400" err="1">
                <a:latin typeface="Arial" panose="020B0604020202020204" pitchFamily="34" charset="0"/>
                <a:cs typeface="Arial" panose="020B0604020202020204" pitchFamily="34" charset="0"/>
              </a:rPr>
              <a:t>prediction</a:t>
            </a:r>
            <a:r>
              <a:rPr lang="pl-PL" sz="2400">
                <a:latin typeface="Arial" panose="020B0604020202020204" pitchFamily="34" charset="0"/>
                <a:cs typeface="Arial" panose="020B0604020202020204" pitchFamily="34" charset="0"/>
              </a:rPr>
              <a:t>) dla obu modeli dlaczego wybrane (2) przykłady testowe zostały zaklasyfikowane do danych klas. Porównaj wynik działania dla różnych modeli. Przedyskutuj krótko otrzymany wynik.</a:t>
            </a:r>
            <a:endParaRPr lang="en-US" sz="240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7D022652-9A83-4A4C-B771-61AE8E49C6C0}"/>
              </a:ext>
            </a:extLst>
          </p:cNvPr>
          <p:cNvSpPr>
            <a:spLocks noGrp="1"/>
          </p:cNvSpPr>
          <p:nvPr>
            <p:ph type="title"/>
          </p:nvPr>
        </p:nvSpPr>
        <p:spPr>
          <a:xfrm>
            <a:off x="0" y="544946"/>
            <a:ext cx="12192000" cy="597622"/>
          </a:xfrm>
        </p:spPr>
        <p:txBody>
          <a:bodyPr>
            <a:noAutofit/>
          </a:bodyPr>
          <a:lstStyle/>
          <a:p>
            <a:r>
              <a:rPr lang="pl-PL" sz="2700" err="1"/>
              <a:t>ZadaniE</a:t>
            </a:r>
            <a:r>
              <a:rPr lang="pl-PL" sz="2700"/>
              <a:t> LAB Finalne</a:t>
            </a:r>
            <a:endParaRPr lang="en-US" sz="2700"/>
          </a:p>
        </p:txBody>
      </p:sp>
    </p:spTree>
    <p:extLst>
      <p:ext uri="{BB962C8B-B14F-4D97-AF65-F5344CB8AC3E}">
        <p14:creationId xmlns:p14="http://schemas.microsoft.com/office/powerpoint/2010/main" val="27346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3B870C-FCB8-3FA4-B7EC-32E46DF16890}"/>
              </a:ext>
            </a:extLst>
          </p:cNvPr>
          <p:cNvSpPr txBox="1"/>
          <p:nvPr/>
        </p:nvSpPr>
        <p:spPr>
          <a:xfrm>
            <a:off x="581191" y="5753528"/>
            <a:ext cx="9518306" cy="400110"/>
          </a:xfrm>
          <a:prstGeom prst="rect">
            <a:avLst/>
          </a:prstGeom>
          <a:noFill/>
        </p:spPr>
        <p:txBody>
          <a:bodyPr wrap="square" rtlCol="0">
            <a:spAutoFit/>
          </a:bodyPr>
          <a:lstStyle/>
          <a:p>
            <a:r>
              <a:rPr lang="en-US" sz="2000"/>
              <a:t>What does contribute the most to the mortality increase from 0.1 to 0.4 </a:t>
            </a:r>
          </a:p>
        </p:txBody>
      </p:sp>
      <p:sp>
        <p:nvSpPr>
          <p:cNvPr id="2" name="Title 1">
            <a:extLst>
              <a:ext uri="{FF2B5EF4-FFF2-40B4-BE49-F238E27FC236}">
                <a16:creationId xmlns:a16="http://schemas.microsoft.com/office/drawing/2014/main" id="{6C42C6B3-5B32-482F-BF4C-CD26A498A732}"/>
              </a:ext>
            </a:extLst>
          </p:cNvPr>
          <p:cNvSpPr>
            <a:spLocks noGrp="1"/>
          </p:cNvSpPr>
          <p:nvPr>
            <p:ph type="title"/>
          </p:nvPr>
        </p:nvSpPr>
        <p:spPr>
          <a:xfrm>
            <a:off x="581191" y="951331"/>
            <a:ext cx="11029616" cy="526487"/>
          </a:xfrm>
        </p:spPr>
        <p:txBody>
          <a:bodyPr>
            <a:noAutofit/>
          </a:bodyPr>
          <a:lstStyle/>
          <a:p>
            <a:r>
              <a:rPr lang="pl-PL" sz="3200" err="1"/>
              <a:t>Explantions</a:t>
            </a:r>
            <a:r>
              <a:rPr lang="pl-PL" sz="3200"/>
              <a:t> by </a:t>
            </a:r>
            <a:r>
              <a:rPr lang="pl-PL" sz="3200" err="1"/>
              <a:t>using</a:t>
            </a:r>
            <a:r>
              <a:rPr lang="pl-PL" sz="3200"/>
              <a:t> </a:t>
            </a:r>
            <a:r>
              <a:rPr lang="pl-PL" sz="3200" err="1"/>
              <a:t>shapley</a:t>
            </a:r>
            <a:r>
              <a:rPr lang="pl-PL" sz="3200"/>
              <a:t> values</a:t>
            </a:r>
            <a:endParaRPr lang="en-US" sz="3200"/>
          </a:p>
        </p:txBody>
      </p:sp>
      <p:pic>
        <p:nvPicPr>
          <p:cNvPr id="4" name="Picture 3">
            <a:extLst>
              <a:ext uri="{FF2B5EF4-FFF2-40B4-BE49-F238E27FC236}">
                <a16:creationId xmlns:a16="http://schemas.microsoft.com/office/drawing/2014/main" id="{314B1BC4-89B8-4866-8377-DE53AD69A879}"/>
              </a:ext>
            </a:extLst>
          </p:cNvPr>
          <p:cNvPicPr>
            <a:picLocks noChangeAspect="1"/>
          </p:cNvPicPr>
          <p:nvPr/>
        </p:nvPicPr>
        <p:blipFill>
          <a:blip r:embed="rId2"/>
          <a:stretch>
            <a:fillRect/>
          </a:stretch>
        </p:blipFill>
        <p:spPr>
          <a:xfrm>
            <a:off x="0" y="2067790"/>
            <a:ext cx="12148996" cy="3474027"/>
          </a:xfrm>
          <a:prstGeom prst="rect">
            <a:avLst/>
          </a:prstGeom>
        </p:spPr>
      </p:pic>
      <p:pic>
        <p:nvPicPr>
          <p:cNvPr id="6" name="Picture 5">
            <a:extLst>
              <a:ext uri="{FF2B5EF4-FFF2-40B4-BE49-F238E27FC236}">
                <a16:creationId xmlns:a16="http://schemas.microsoft.com/office/drawing/2014/main" id="{5091F6A5-1939-4E4B-A0DD-714267776E2D}"/>
              </a:ext>
            </a:extLst>
          </p:cNvPr>
          <p:cNvPicPr>
            <a:picLocks noChangeAspect="1"/>
          </p:cNvPicPr>
          <p:nvPr/>
        </p:nvPicPr>
        <p:blipFill>
          <a:blip r:embed="rId3"/>
          <a:stretch>
            <a:fillRect/>
          </a:stretch>
        </p:blipFill>
        <p:spPr>
          <a:xfrm>
            <a:off x="272966" y="1680024"/>
            <a:ext cx="8058490" cy="4941469"/>
          </a:xfrm>
          <a:prstGeom prst="rect">
            <a:avLst/>
          </a:prstGeom>
        </p:spPr>
      </p:pic>
      <p:pic>
        <p:nvPicPr>
          <p:cNvPr id="8" name="Picture 7">
            <a:extLst>
              <a:ext uri="{FF2B5EF4-FFF2-40B4-BE49-F238E27FC236}">
                <a16:creationId xmlns:a16="http://schemas.microsoft.com/office/drawing/2014/main" id="{3B717EDA-004F-4103-B742-6EFC8B5FE371}"/>
              </a:ext>
            </a:extLst>
          </p:cNvPr>
          <p:cNvPicPr>
            <a:picLocks noChangeAspect="1"/>
          </p:cNvPicPr>
          <p:nvPr/>
        </p:nvPicPr>
        <p:blipFill>
          <a:blip r:embed="rId4"/>
          <a:stretch>
            <a:fillRect/>
          </a:stretch>
        </p:blipFill>
        <p:spPr>
          <a:xfrm>
            <a:off x="336331" y="422179"/>
            <a:ext cx="11855669" cy="1279003"/>
          </a:xfrm>
          <a:prstGeom prst="rect">
            <a:avLst/>
          </a:prstGeom>
        </p:spPr>
      </p:pic>
      <p:sp>
        <p:nvSpPr>
          <p:cNvPr id="5" name="TextBox 4">
            <a:extLst>
              <a:ext uri="{FF2B5EF4-FFF2-40B4-BE49-F238E27FC236}">
                <a16:creationId xmlns:a16="http://schemas.microsoft.com/office/drawing/2014/main" id="{13D27D65-2AAD-A7EB-8A9F-46FF8ABA257F}"/>
              </a:ext>
            </a:extLst>
          </p:cNvPr>
          <p:cNvSpPr txBox="1"/>
          <p:nvPr/>
        </p:nvSpPr>
        <p:spPr>
          <a:xfrm>
            <a:off x="116576" y="6488668"/>
            <a:ext cx="12075424" cy="369332"/>
          </a:xfrm>
          <a:prstGeom prst="rect">
            <a:avLst/>
          </a:prstGeom>
          <a:noFill/>
        </p:spPr>
        <p:txBody>
          <a:bodyPr wrap="square">
            <a:spAutoFit/>
          </a:bodyPr>
          <a:lstStyle/>
          <a:p>
            <a:r>
              <a:rPr lang="en-US">
                <a:hlinkClick r:id="rId5"/>
              </a:rPr>
              <a:t>An introduction to explainable AI with Shapley values — SHAP latest documentation</a:t>
            </a:r>
            <a:endParaRPr lang="en-US"/>
          </a:p>
        </p:txBody>
      </p:sp>
    </p:spTree>
    <p:extLst>
      <p:ext uri="{BB962C8B-B14F-4D97-AF65-F5344CB8AC3E}">
        <p14:creationId xmlns:p14="http://schemas.microsoft.com/office/powerpoint/2010/main" val="205903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ABA4F-89BC-40F5-AE6E-4ED9FDC47A15}"/>
              </a:ext>
            </a:extLst>
          </p:cNvPr>
          <p:cNvSpPr>
            <a:spLocks noGrp="1"/>
          </p:cNvSpPr>
          <p:nvPr>
            <p:ph type="title"/>
          </p:nvPr>
        </p:nvSpPr>
        <p:spPr>
          <a:xfrm>
            <a:off x="0" y="637308"/>
            <a:ext cx="11444553" cy="597785"/>
          </a:xfrm>
        </p:spPr>
        <p:txBody>
          <a:bodyPr>
            <a:normAutofit/>
          </a:bodyPr>
          <a:lstStyle/>
          <a:p>
            <a:r>
              <a:rPr lang="pl-PL" sz="3200" err="1"/>
              <a:t>Explantions</a:t>
            </a:r>
            <a:r>
              <a:rPr lang="pl-PL" sz="3200"/>
              <a:t> by </a:t>
            </a:r>
            <a:r>
              <a:rPr lang="pl-PL" sz="3200" err="1"/>
              <a:t>using</a:t>
            </a:r>
            <a:r>
              <a:rPr lang="pl-PL" sz="3200"/>
              <a:t> </a:t>
            </a:r>
            <a:r>
              <a:rPr lang="pl-PL" sz="3200" err="1"/>
              <a:t>shapley</a:t>
            </a:r>
            <a:r>
              <a:rPr lang="pl-PL" sz="3200"/>
              <a:t> values </a:t>
            </a:r>
            <a:r>
              <a:rPr lang="pl-PL" sz="2000"/>
              <a:t>– </a:t>
            </a:r>
            <a:r>
              <a:rPr lang="pl-PL" sz="2000" err="1"/>
              <a:t>partial</a:t>
            </a:r>
            <a:r>
              <a:rPr lang="pl-PL" sz="2000"/>
              <a:t> </a:t>
            </a:r>
            <a:r>
              <a:rPr lang="pl-PL" sz="2000" err="1"/>
              <a:t>dependence</a:t>
            </a:r>
            <a:r>
              <a:rPr lang="pl-PL" sz="2000"/>
              <a:t> </a:t>
            </a:r>
            <a:r>
              <a:rPr lang="pl-PL" sz="2000" err="1"/>
              <a:t>plots</a:t>
            </a:r>
            <a:endParaRPr lang="en-US" sz="2000"/>
          </a:p>
        </p:txBody>
      </p:sp>
      <p:pic>
        <p:nvPicPr>
          <p:cNvPr id="5" name="Picture 4">
            <a:extLst>
              <a:ext uri="{FF2B5EF4-FFF2-40B4-BE49-F238E27FC236}">
                <a16:creationId xmlns:a16="http://schemas.microsoft.com/office/drawing/2014/main" id="{E3055E03-6003-417E-9DB0-5EB0798AACB9}"/>
              </a:ext>
            </a:extLst>
          </p:cNvPr>
          <p:cNvPicPr>
            <a:picLocks noChangeAspect="1"/>
          </p:cNvPicPr>
          <p:nvPr/>
        </p:nvPicPr>
        <p:blipFill>
          <a:blip r:embed="rId3"/>
          <a:stretch>
            <a:fillRect/>
          </a:stretch>
        </p:blipFill>
        <p:spPr>
          <a:xfrm>
            <a:off x="1246621" y="1365451"/>
            <a:ext cx="9310541" cy="5492549"/>
          </a:xfrm>
          <a:prstGeom prst="rect">
            <a:avLst/>
          </a:prstGeom>
        </p:spPr>
      </p:pic>
      <p:pic>
        <p:nvPicPr>
          <p:cNvPr id="9" name="Picture 8">
            <a:extLst>
              <a:ext uri="{FF2B5EF4-FFF2-40B4-BE49-F238E27FC236}">
                <a16:creationId xmlns:a16="http://schemas.microsoft.com/office/drawing/2014/main" id="{DDDF1439-369A-4881-8B16-919A2F7E4703}"/>
              </a:ext>
            </a:extLst>
          </p:cNvPr>
          <p:cNvPicPr>
            <a:picLocks noChangeAspect="1"/>
          </p:cNvPicPr>
          <p:nvPr/>
        </p:nvPicPr>
        <p:blipFill>
          <a:blip r:embed="rId4"/>
          <a:stretch>
            <a:fillRect/>
          </a:stretch>
        </p:blipFill>
        <p:spPr>
          <a:xfrm>
            <a:off x="1385887" y="1365451"/>
            <a:ext cx="8810625" cy="5295900"/>
          </a:xfrm>
          <a:prstGeom prst="rect">
            <a:avLst/>
          </a:prstGeom>
        </p:spPr>
      </p:pic>
      <p:pic>
        <p:nvPicPr>
          <p:cNvPr id="11" name="Picture 10">
            <a:extLst>
              <a:ext uri="{FF2B5EF4-FFF2-40B4-BE49-F238E27FC236}">
                <a16:creationId xmlns:a16="http://schemas.microsoft.com/office/drawing/2014/main" id="{1C3C66A8-E2E8-4617-93E2-1D37D8562F59}"/>
              </a:ext>
            </a:extLst>
          </p:cNvPr>
          <p:cNvPicPr>
            <a:picLocks noChangeAspect="1"/>
          </p:cNvPicPr>
          <p:nvPr/>
        </p:nvPicPr>
        <p:blipFill>
          <a:blip r:embed="rId5"/>
          <a:stretch>
            <a:fillRect/>
          </a:stretch>
        </p:blipFill>
        <p:spPr>
          <a:xfrm>
            <a:off x="1298045" y="1100610"/>
            <a:ext cx="7998689" cy="5625745"/>
          </a:xfrm>
          <a:prstGeom prst="rect">
            <a:avLst/>
          </a:prstGeom>
        </p:spPr>
      </p:pic>
      <p:sp>
        <p:nvSpPr>
          <p:cNvPr id="15" name="TextBox 14">
            <a:extLst>
              <a:ext uri="{FF2B5EF4-FFF2-40B4-BE49-F238E27FC236}">
                <a16:creationId xmlns:a16="http://schemas.microsoft.com/office/drawing/2014/main" id="{933CC1FF-822C-4D5C-8454-BFA20D82D53C}"/>
              </a:ext>
            </a:extLst>
          </p:cNvPr>
          <p:cNvSpPr txBox="1"/>
          <p:nvPr/>
        </p:nvSpPr>
        <p:spPr>
          <a:xfrm>
            <a:off x="-28412" y="6461514"/>
            <a:ext cx="7416800" cy="461665"/>
          </a:xfrm>
          <a:prstGeom prst="rect">
            <a:avLst/>
          </a:prstGeom>
          <a:noFill/>
        </p:spPr>
        <p:txBody>
          <a:bodyPr wrap="square">
            <a:spAutoFit/>
          </a:bodyPr>
          <a:lstStyle/>
          <a:p>
            <a:r>
              <a:rPr lang="en-US" sz="1200"/>
              <a:t>https://shap.readthedocs.io/en/latest/example_notebooks/overviews/An%20introduction%20to%20explainable%20AI%20with%20Shapley%20values.html</a:t>
            </a:r>
          </a:p>
        </p:txBody>
      </p:sp>
    </p:spTree>
    <p:extLst>
      <p:ext uri="{BB962C8B-B14F-4D97-AF65-F5344CB8AC3E}">
        <p14:creationId xmlns:p14="http://schemas.microsoft.com/office/powerpoint/2010/main" val="214372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ABA4F-89BC-40F5-AE6E-4ED9FDC47A15}"/>
              </a:ext>
            </a:extLst>
          </p:cNvPr>
          <p:cNvSpPr>
            <a:spLocks noGrp="1"/>
          </p:cNvSpPr>
          <p:nvPr>
            <p:ph type="title"/>
          </p:nvPr>
        </p:nvSpPr>
        <p:spPr>
          <a:xfrm>
            <a:off x="0" y="637308"/>
            <a:ext cx="4221647" cy="1975263"/>
          </a:xfrm>
        </p:spPr>
        <p:txBody>
          <a:bodyPr>
            <a:normAutofit/>
          </a:bodyPr>
          <a:lstStyle/>
          <a:p>
            <a:r>
              <a:rPr lang="pl-PL" sz="3200"/>
              <a:t>EXPLANATIONS</a:t>
            </a:r>
            <a:r>
              <a:rPr lang="en-GB" sz="3200"/>
              <a:t> by using </a:t>
            </a:r>
            <a:r>
              <a:rPr lang="en-GB" sz="3200" err="1"/>
              <a:t>shapley</a:t>
            </a:r>
            <a:r>
              <a:rPr lang="en-GB" sz="3200"/>
              <a:t> values </a:t>
            </a:r>
            <a:r>
              <a:rPr lang="en-GB" sz="2000"/>
              <a:t>– partial dependence plots</a:t>
            </a:r>
          </a:p>
        </p:txBody>
      </p:sp>
      <p:pic>
        <p:nvPicPr>
          <p:cNvPr id="13" name="Picture 12">
            <a:extLst>
              <a:ext uri="{FF2B5EF4-FFF2-40B4-BE49-F238E27FC236}">
                <a16:creationId xmlns:a16="http://schemas.microsoft.com/office/drawing/2014/main" id="{7E23BC18-1386-46E2-B448-6FE97EA04DB3}"/>
              </a:ext>
            </a:extLst>
          </p:cNvPr>
          <p:cNvPicPr>
            <a:picLocks noChangeAspect="1"/>
          </p:cNvPicPr>
          <p:nvPr/>
        </p:nvPicPr>
        <p:blipFill>
          <a:blip r:embed="rId3"/>
          <a:stretch>
            <a:fillRect/>
          </a:stretch>
        </p:blipFill>
        <p:spPr>
          <a:xfrm>
            <a:off x="4113349" y="0"/>
            <a:ext cx="8027520" cy="6858000"/>
          </a:xfrm>
          <a:prstGeom prst="rect">
            <a:avLst/>
          </a:prstGeom>
        </p:spPr>
      </p:pic>
      <p:sp>
        <p:nvSpPr>
          <p:cNvPr id="15" name="TextBox 14">
            <a:extLst>
              <a:ext uri="{FF2B5EF4-FFF2-40B4-BE49-F238E27FC236}">
                <a16:creationId xmlns:a16="http://schemas.microsoft.com/office/drawing/2014/main" id="{933CC1FF-822C-4D5C-8454-BFA20D82D53C}"/>
              </a:ext>
            </a:extLst>
          </p:cNvPr>
          <p:cNvSpPr txBox="1"/>
          <p:nvPr/>
        </p:nvSpPr>
        <p:spPr>
          <a:xfrm>
            <a:off x="-28412" y="6461514"/>
            <a:ext cx="7416800" cy="461665"/>
          </a:xfrm>
          <a:prstGeom prst="rect">
            <a:avLst/>
          </a:prstGeom>
          <a:noFill/>
        </p:spPr>
        <p:txBody>
          <a:bodyPr wrap="square">
            <a:spAutoFit/>
          </a:bodyPr>
          <a:lstStyle/>
          <a:p>
            <a:r>
              <a:rPr lang="en-US" sz="1200"/>
              <a:t>https://shap.readthedocs.io/en/latest/example_notebooks/overviews/An%20introduction%20to%20explainable%20AI%20with%20Shapley%20values.html</a:t>
            </a:r>
          </a:p>
        </p:txBody>
      </p:sp>
      <p:pic>
        <p:nvPicPr>
          <p:cNvPr id="8" name="Picture 7">
            <a:extLst>
              <a:ext uri="{FF2B5EF4-FFF2-40B4-BE49-F238E27FC236}">
                <a16:creationId xmlns:a16="http://schemas.microsoft.com/office/drawing/2014/main" id="{B122D4B4-650E-4349-A3FA-FD87ACDC3B55}"/>
              </a:ext>
            </a:extLst>
          </p:cNvPr>
          <p:cNvPicPr>
            <a:picLocks noChangeAspect="1"/>
          </p:cNvPicPr>
          <p:nvPr/>
        </p:nvPicPr>
        <p:blipFill>
          <a:blip r:embed="rId4"/>
          <a:stretch>
            <a:fillRect/>
          </a:stretch>
        </p:blipFill>
        <p:spPr>
          <a:xfrm>
            <a:off x="126711" y="3819230"/>
            <a:ext cx="4094936" cy="2511016"/>
          </a:xfrm>
          <a:prstGeom prst="rect">
            <a:avLst/>
          </a:prstGeom>
        </p:spPr>
      </p:pic>
    </p:spTree>
    <p:extLst>
      <p:ext uri="{BB962C8B-B14F-4D97-AF65-F5344CB8AC3E}">
        <p14:creationId xmlns:p14="http://schemas.microsoft.com/office/powerpoint/2010/main" val="158810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17D95-2405-40C6-A22E-DCB177874245}"/>
              </a:ext>
            </a:extLst>
          </p:cNvPr>
          <p:cNvSpPr>
            <a:spLocks noGrp="1"/>
          </p:cNvSpPr>
          <p:nvPr>
            <p:ph type="title"/>
          </p:nvPr>
        </p:nvSpPr>
        <p:spPr>
          <a:xfrm>
            <a:off x="575894" y="729658"/>
            <a:ext cx="11029616" cy="552604"/>
          </a:xfrm>
        </p:spPr>
        <p:txBody>
          <a:bodyPr/>
          <a:lstStyle/>
          <a:p>
            <a:endParaRPr lang="en-US"/>
          </a:p>
        </p:txBody>
      </p:sp>
      <p:pic>
        <p:nvPicPr>
          <p:cNvPr id="3" name="Picture 2">
            <a:extLst>
              <a:ext uri="{FF2B5EF4-FFF2-40B4-BE49-F238E27FC236}">
                <a16:creationId xmlns:a16="http://schemas.microsoft.com/office/drawing/2014/main" id="{A5E0E890-6E7B-4778-B051-049AD7E13FA5}"/>
              </a:ext>
            </a:extLst>
          </p:cNvPr>
          <p:cNvPicPr>
            <a:picLocks noChangeAspect="1"/>
          </p:cNvPicPr>
          <p:nvPr/>
        </p:nvPicPr>
        <p:blipFill>
          <a:blip r:embed="rId3"/>
          <a:stretch>
            <a:fillRect/>
          </a:stretch>
        </p:blipFill>
        <p:spPr>
          <a:xfrm>
            <a:off x="1389172" y="1512596"/>
            <a:ext cx="8467725" cy="5191125"/>
          </a:xfrm>
          <a:prstGeom prst="rect">
            <a:avLst/>
          </a:prstGeom>
        </p:spPr>
      </p:pic>
      <p:pic>
        <p:nvPicPr>
          <p:cNvPr id="5" name="Picture 4">
            <a:extLst>
              <a:ext uri="{FF2B5EF4-FFF2-40B4-BE49-F238E27FC236}">
                <a16:creationId xmlns:a16="http://schemas.microsoft.com/office/drawing/2014/main" id="{E1724E54-98A2-45B9-8EC1-4BC84B87908D}"/>
              </a:ext>
            </a:extLst>
          </p:cNvPr>
          <p:cNvPicPr>
            <a:picLocks noChangeAspect="1"/>
          </p:cNvPicPr>
          <p:nvPr/>
        </p:nvPicPr>
        <p:blipFill>
          <a:blip r:embed="rId4"/>
          <a:stretch>
            <a:fillRect/>
          </a:stretch>
        </p:blipFill>
        <p:spPr>
          <a:xfrm>
            <a:off x="638799" y="548628"/>
            <a:ext cx="7253965" cy="6032245"/>
          </a:xfrm>
          <a:prstGeom prst="rect">
            <a:avLst/>
          </a:prstGeom>
        </p:spPr>
      </p:pic>
      <p:pic>
        <p:nvPicPr>
          <p:cNvPr id="7" name="Picture 6">
            <a:extLst>
              <a:ext uri="{FF2B5EF4-FFF2-40B4-BE49-F238E27FC236}">
                <a16:creationId xmlns:a16="http://schemas.microsoft.com/office/drawing/2014/main" id="{ED4443FF-1E84-4D7E-BCF1-FF7ADDDD5055}"/>
              </a:ext>
            </a:extLst>
          </p:cNvPr>
          <p:cNvPicPr>
            <a:picLocks noChangeAspect="1"/>
          </p:cNvPicPr>
          <p:nvPr/>
        </p:nvPicPr>
        <p:blipFill>
          <a:blip r:embed="rId5"/>
          <a:stretch>
            <a:fillRect/>
          </a:stretch>
        </p:blipFill>
        <p:spPr>
          <a:xfrm>
            <a:off x="638799" y="729658"/>
            <a:ext cx="7795116" cy="6128342"/>
          </a:xfrm>
          <a:prstGeom prst="rect">
            <a:avLst/>
          </a:prstGeom>
        </p:spPr>
      </p:pic>
      <p:pic>
        <p:nvPicPr>
          <p:cNvPr id="11" name="Picture 10">
            <a:extLst>
              <a:ext uri="{FF2B5EF4-FFF2-40B4-BE49-F238E27FC236}">
                <a16:creationId xmlns:a16="http://schemas.microsoft.com/office/drawing/2014/main" id="{B2ABDCF7-9C77-4A7A-A837-A1B41C5FD4D3}"/>
              </a:ext>
            </a:extLst>
          </p:cNvPr>
          <p:cNvPicPr>
            <a:picLocks noChangeAspect="1"/>
          </p:cNvPicPr>
          <p:nvPr/>
        </p:nvPicPr>
        <p:blipFill>
          <a:blip r:embed="rId6"/>
          <a:stretch>
            <a:fillRect/>
          </a:stretch>
        </p:blipFill>
        <p:spPr>
          <a:xfrm>
            <a:off x="1637491" y="53383"/>
            <a:ext cx="8039100" cy="676275"/>
          </a:xfrm>
          <a:prstGeom prst="rect">
            <a:avLst/>
          </a:prstGeom>
        </p:spPr>
      </p:pic>
      <p:pic>
        <p:nvPicPr>
          <p:cNvPr id="8" name="Picture 7">
            <a:extLst>
              <a:ext uri="{FF2B5EF4-FFF2-40B4-BE49-F238E27FC236}">
                <a16:creationId xmlns:a16="http://schemas.microsoft.com/office/drawing/2014/main" id="{4A4C9709-6106-4661-90C0-C8A435E22DFD}"/>
              </a:ext>
            </a:extLst>
          </p:cNvPr>
          <p:cNvPicPr>
            <a:picLocks noChangeAspect="1"/>
          </p:cNvPicPr>
          <p:nvPr/>
        </p:nvPicPr>
        <p:blipFill>
          <a:blip r:embed="rId7"/>
          <a:stretch>
            <a:fillRect/>
          </a:stretch>
        </p:blipFill>
        <p:spPr>
          <a:xfrm>
            <a:off x="8423563" y="1316130"/>
            <a:ext cx="3667025" cy="2248621"/>
          </a:xfrm>
          <a:prstGeom prst="rect">
            <a:avLst/>
          </a:prstGeom>
        </p:spPr>
      </p:pic>
      <p:pic>
        <p:nvPicPr>
          <p:cNvPr id="6" name="Picture 5">
            <a:extLst>
              <a:ext uri="{FF2B5EF4-FFF2-40B4-BE49-F238E27FC236}">
                <a16:creationId xmlns:a16="http://schemas.microsoft.com/office/drawing/2014/main" id="{1DCBF4F4-096C-691A-4168-4BB937AE062D}"/>
              </a:ext>
            </a:extLst>
          </p:cNvPr>
          <p:cNvPicPr>
            <a:picLocks noChangeAspect="1"/>
          </p:cNvPicPr>
          <p:nvPr/>
        </p:nvPicPr>
        <p:blipFill>
          <a:blip r:embed="rId8"/>
          <a:stretch>
            <a:fillRect/>
          </a:stretch>
        </p:blipFill>
        <p:spPr>
          <a:xfrm>
            <a:off x="6391275" y="5266473"/>
            <a:ext cx="5800725" cy="733425"/>
          </a:xfrm>
          <a:prstGeom prst="rect">
            <a:avLst/>
          </a:prstGeom>
        </p:spPr>
      </p:pic>
    </p:spTree>
    <p:extLst>
      <p:ext uri="{BB962C8B-B14F-4D97-AF65-F5344CB8AC3E}">
        <p14:creationId xmlns:p14="http://schemas.microsoft.com/office/powerpoint/2010/main" val="82233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E0E890-6E7B-4778-B051-049AD7E13FA5}"/>
              </a:ext>
            </a:extLst>
          </p:cNvPr>
          <p:cNvPicPr>
            <a:picLocks noChangeAspect="1"/>
          </p:cNvPicPr>
          <p:nvPr/>
        </p:nvPicPr>
        <p:blipFill>
          <a:blip r:embed="rId3"/>
          <a:stretch>
            <a:fillRect/>
          </a:stretch>
        </p:blipFill>
        <p:spPr>
          <a:xfrm>
            <a:off x="1176736" y="1124669"/>
            <a:ext cx="8467725" cy="5191125"/>
          </a:xfrm>
          <a:prstGeom prst="rect">
            <a:avLst/>
          </a:prstGeom>
        </p:spPr>
      </p:pic>
      <p:pic>
        <p:nvPicPr>
          <p:cNvPr id="6" name="Picture 5">
            <a:extLst>
              <a:ext uri="{FF2B5EF4-FFF2-40B4-BE49-F238E27FC236}">
                <a16:creationId xmlns:a16="http://schemas.microsoft.com/office/drawing/2014/main" id="{7A88A200-A1AE-43DB-9E69-D990E6F6C17D}"/>
              </a:ext>
            </a:extLst>
          </p:cNvPr>
          <p:cNvPicPr>
            <a:picLocks noChangeAspect="1"/>
          </p:cNvPicPr>
          <p:nvPr/>
        </p:nvPicPr>
        <p:blipFill>
          <a:blip r:embed="rId4"/>
          <a:stretch>
            <a:fillRect/>
          </a:stretch>
        </p:blipFill>
        <p:spPr>
          <a:xfrm>
            <a:off x="1274872" y="0"/>
            <a:ext cx="8582025" cy="828675"/>
          </a:xfrm>
          <a:prstGeom prst="rect">
            <a:avLst/>
          </a:prstGeom>
        </p:spPr>
      </p:pic>
      <p:pic>
        <p:nvPicPr>
          <p:cNvPr id="12" name="Picture 11">
            <a:extLst>
              <a:ext uri="{FF2B5EF4-FFF2-40B4-BE49-F238E27FC236}">
                <a16:creationId xmlns:a16="http://schemas.microsoft.com/office/drawing/2014/main" id="{F24056F2-F3F7-438A-B4DD-69B871366DA1}"/>
              </a:ext>
            </a:extLst>
          </p:cNvPr>
          <p:cNvPicPr>
            <a:picLocks noChangeAspect="1"/>
          </p:cNvPicPr>
          <p:nvPr/>
        </p:nvPicPr>
        <p:blipFill>
          <a:blip r:embed="rId5"/>
          <a:stretch>
            <a:fillRect/>
          </a:stretch>
        </p:blipFill>
        <p:spPr>
          <a:xfrm>
            <a:off x="1176735" y="907255"/>
            <a:ext cx="8141937" cy="5262849"/>
          </a:xfrm>
          <a:prstGeom prst="rect">
            <a:avLst/>
          </a:prstGeom>
        </p:spPr>
      </p:pic>
      <p:pic>
        <p:nvPicPr>
          <p:cNvPr id="2" name="Picture 1">
            <a:extLst>
              <a:ext uri="{FF2B5EF4-FFF2-40B4-BE49-F238E27FC236}">
                <a16:creationId xmlns:a16="http://schemas.microsoft.com/office/drawing/2014/main" id="{546878CA-7AD5-EB10-259B-B82AEBAAB42E}"/>
              </a:ext>
            </a:extLst>
          </p:cNvPr>
          <p:cNvPicPr>
            <a:picLocks noChangeAspect="1"/>
          </p:cNvPicPr>
          <p:nvPr/>
        </p:nvPicPr>
        <p:blipFill>
          <a:blip r:embed="rId6"/>
          <a:stretch>
            <a:fillRect/>
          </a:stretch>
        </p:blipFill>
        <p:spPr>
          <a:xfrm>
            <a:off x="6540668" y="5215391"/>
            <a:ext cx="5556007" cy="1470708"/>
          </a:xfrm>
          <a:prstGeom prst="rect">
            <a:avLst/>
          </a:prstGeom>
        </p:spPr>
      </p:pic>
    </p:spTree>
    <p:extLst>
      <p:ext uri="{BB962C8B-B14F-4D97-AF65-F5344CB8AC3E}">
        <p14:creationId xmlns:p14="http://schemas.microsoft.com/office/powerpoint/2010/main" val="171120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BF9C2AD-50A3-41BE-ADFA-10DA1BE77EFC}"/>
              </a:ext>
            </a:extLst>
          </p:cNvPr>
          <p:cNvPicPr>
            <a:picLocks noChangeAspect="1"/>
          </p:cNvPicPr>
          <p:nvPr/>
        </p:nvPicPr>
        <p:blipFill>
          <a:blip r:embed="rId3"/>
          <a:stretch>
            <a:fillRect/>
          </a:stretch>
        </p:blipFill>
        <p:spPr>
          <a:xfrm>
            <a:off x="2443331" y="864413"/>
            <a:ext cx="8141937" cy="5993587"/>
          </a:xfrm>
          <a:prstGeom prst="rect">
            <a:avLst/>
          </a:prstGeom>
        </p:spPr>
      </p:pic>
      <p:pic>
        <p:nvPicPr>
          <p:cNvPr id="18" name="Picture 17">
            <a:extLst>
              <a:ext uri="{FF2B5EF4-FFF2-40B4-BE49-F238E27FC236}">
                <a16:creationId xmlns:a16="http://schemas.microsoft.com/office/drawing/2014/main" id="{9D2291FF-7700-434D-BAF6-F93F36BEEC95}"/>
              </a:ext>
            </a:extLst>
          </p:cNvPr>
          <p:cNvPicPr>
            <a:picLocks noChangeAspect="1"/>
          </p:cNvPicPr>
          <p:nvPr/>
        </p:nvPicPr>
        <p:blipFill>
          <a:blip r:embed="rId4"/>
          <a:stretch>
            <a:fillRect/>
          </a:stretch>
        </p:blipFill>
        <p:spPr>
          <a:xfrm>
            <a:off x="2443331" y="925843"/>
            <a:ext cx="9127203" cy="5870726"/>
          </a:xfrm>
          <a:prstGeom prst="rect">
            <a:avLst/>
          </a:prstGeom>
        </p:spPr>
      </p:pic>
      <p:pic>
        <p:nvPicPr>
          <p:cNvPr id="6" name="Picture 5">
            <a:extLst>
              <a:ext uri="{FF2B5EF4-FFF2-40B4-BE49-F238E27FC236}">
                <a16:creationId xmlns:a16="http://schemas.microsoft.com/office/drawing/2014/main" id="{7A88A200-A1AE-43DB-9E69-D990E6F6C17D}"/>
              </a:ext>
            </a:extLst>
          </p:cNvPr>
          <p:cNvPicPr>
            <a:picLocks noChangeAspect="1"/>
          </p:cNvPicPr>
          <p:nvPr/>
        </p:nvPicPr>
        <p:blipFill>
          <a:blip r:embed="rId5"/>
          <a:stretch>
            <a:fillRect/>
          </a:stretch>
        </p:blipFill>
        <p:spPr>
          <a:xfrm>
            <a:off x="1274872" y="0"/>
            <a:ext cx="8582025" cy="828675"/>
          </a:xfrm>
          <a:prstGeom prst="rect">
            <a:avLst/>
          </a:prstGeom>
        </p:spPr>
      </p:pic>
    </p:spTree>
    <p:extLst>
      <p:ext uri="{BB962C8B-B14F-4D97-AF65-F5344CB8AC3E}">
        <p14:creationId xmlns:p14="http://schemas.microsoft.com/office/powerpoint/2010/main" val="91796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ABA4F-89BC-40F5-AE6E-4ED9FDC47A15}"/>
              </a:ext>
            </a:extLst>
          </p:cNvPr>
          <p:cNvSpPr>
            <a:spLocks noGrp="1"/>
          </p:cNvSpPr>
          <p:nvPr>
            <p:ph type="title"/>
          </p:nvPr>
        </p:nvSpPr>
        <p:spPr>
          <a:xfrm>
            <a:off x="0" y="766617"/>
            <a:ext cx="11444553" cy="597785"/>
          </a:xfrm>
        </p:spPr>
        <p:txBody>
          <a:bodyPr>
            <a:normAutofit/>
          </a:bodyPr>
          <a:lstStyle/>
          <a:p>
            <a:r>
              <a:rPr lang="pl-PL" sz="3200" err="1"/>
              <a:t>Explantions</a:t>
            </a:r>
            <a:r>
              <a:rPr lang="pl-PL" sz="3200"/>
              <a:t> by </a:t>
            </a:r>
            <a:r>
              <a:rPr lang="pl-PL" sz="3200" err="1"/>
              <a:t>using</a:t>
            </a:r>
            <a:r>
              <a:rPr lang="pl-PL" sz="3200"/>
              <a:t> </a:t>
            </a:r>
            <a:r>
              <a:rPr lang="pl-PL" sz="3200" err="1"/>
              <a:t>shapley</a:t>
            </a:r>
            <a:r>
              <a:rPr lang="pl-PL" sz="3200"/>
              <a:t> values </a:t>
            </a:r>
            <a:r>
              <a:rPr lang="pl-PL" sz="2000"/>
              <a:t>– </a:t>
            </a:r>
            <a:r>
              <a:rPr lang="pl-PL" sz="2000" err="1"/>
              <a:t>partial</a:t>
            </a:r>
            <a:r>
              <a:rPr lang="pl-PL" sz="2000"/>
              <a:t> </a:t>
            </a:r>
            <a:r>
              <a:rPr lang="pl-PL" sz="2000" err="1"/>
              <a:t>dependence</a:t>
            </a:r>
            <a:r>
              <a:rPr lang="pl-PL" sz="2000"/>
              <a:t> </a:t>
            </a:r>
            <a:r>
              <a:rPr lang="pl-PL" sz="2000" err="1"/>
              <a:t>plots</a:t>
            </a:r>
            <a:endParaRPr lang="en-US" sz="2000"/>
          </a:p>
        </p:txBody>
      </p:sp>
      <p:sp>
        <p:nvSpPr>
          <p:cNvPr id="3" name="Content Placeholder 2">
            <a:extLst>
              <a:ext uri="{FF2B5EF4-FFF2-40B4-BE49-F238E27FC236}">
                <a16:creationId xmlns:a16="http://schemas.microsoft.com/office/drawing/2014/main" id="{3EE581EB-9735-4FE8-8892-D39F7D1B212C}"/>
              </a:ext>
            </a:extLst>
          </p:cNvPr>
          <p:cNvSpPr>
            <a:spLocks noGrp="1"/>
          </p:cNvSpPr>
          <p:nvPr>
            <p:ph idx="1"/>
          </p:nvPr>
        </p:nvSpPr>
        <p:spPr>
          <a:xfrm>
            <a:off x="73191" y="1758973"/>
            <a:ext cx="12118809" cy="4817318"/>
          </a:xfrm>
        </p:spPr>
        <p:txBody>
          <a:bodyPr>
            <a:normAutofit fontScale="92500" lnSpcReduction="10000"/>
          </a:bodyPr>
          <a:lstStyle/>
          <a:p>
            <a:r>
              <a:rPr lang="en-US" sz="2800"/>
              <a:t>The reason the partial dependence plots of linear models have such a close connection to SHAP values is </a:t>
            </a:r>
            <a:r>
              <a:rPr lang="en-US" sz="2800">
                <a:solidFill>
                  <a:srgbClr val="FF0000"/>
                </a:solidFill>
              </a:rPr>
              <a:t>because each feature in the model is handled independently of every other feature </a:t>
            </a:r>
            <a:r>
              <a:rPr lang="en-US" sz="2800"/>
              <a:t>(the effects are just added together).</a:t>
            </a:r>
          </a:p>
          <a:p>
            <a:r>
              <a:rPr lang="en-US" sz="2800"/>
              <a:t>We can keep this additive nature while relaxing the linear requirement of straight lines (</a:t>
            </a:r>
            <a:r>
              <a:rPr lang="en-US" sz="2800">
                <a:solidFill>
                  <a:schemeClr val="tx1"/>
                </a:solidFill>
              </a:rPr>
              <a:t>generalized additive models (GAMs)).</a:t>
            </a:r>
            <a:r>
              <a:rPr lang="en-US" sz="2800">
                <a:solidFill>
                  <a:srgbClr val="FF0000"/>
                </a:solidFill>
              </a:rPr>
              <a:t> </a:t>
            </a:r>
          </a:p>
          <a:p>
            <a:r>
              <a:rPr lang="en-US" sz="2800" b="1">
                <a:solidFill>
                  <a:srgbClr val="C00000"/>
                </a:solidFill>
              </a:rPr>
              <a:t>In general, the features are non-linearly dependent, and all the combinations of features should be </a:t>
            </a:r>
            <a:r>
              <a:rPr lang="en-US" sz="2800" b="1" err="1">
                <a:solidFill>
                  <a:srgbClr val="C00000"/>
                </a:solidFill>
              </a:rPr>
              <a:t>analized</a:t>
            </a:r>
            <a:r>
              <a:rPr lang="en-US" sz="2800" b="1">
                <a:solidFill>
                  <a:srgbClr val="C00000"/>
                </a:solidFill>
              </a:rPr>
              <a:t>. Then the Shapley </a:t>
            </a:r>
            <a:r>
              <a:rPr lang="en-US" sz="2800" b="1" err="1">
                <a:solidFill>
                  <a:srgbClr val="C00000"/>
                </a:solidFill>
              </a:rPr>
              <a:t>game_theory</a:t>
            </a:r>
            <a:r>
              <a:rPr lang="en-US" sz="2800" b="1">
                <a:solidFill>
                  <a:srgbClr val="C00000"/>
                </a:solidFill>
              </a:rPr>
              <a:t>-based algorithms should be used</a:t>
            </a:r>
            <a:r>
              <a:rPr lang="en-US" sz="2800">
                <a:solidFill>
                  <a:srgbClr val="C00000"/>
                </a:solidFill>
              </a:rPr>
              <a:t>.</a:t>
            </a:r>
          </a:p>
          <a:p>
            <a:r>
              <a:rPr lang="en-US" sz="2800"/>
              <a:t>The role of this lab is to show the </a:t>
            </a:r>
            <a:r>
              <a:rPr lang="en-US" sz="2800">
                <a:solidFill>
                  <a:srgbClr val="FF0000"/>
                </a:solidFill>
              </a:rPr>
              <a:t>differences between explanations for linear models and Shapley approach.</a:t>
            </a:r>
            <a:r>
              <a:rPr lang="en-US" sz="2800"/>
              <a:t> </a:t>
            </a:r>
          </a:p>
          <a:p>
            <a:endParaRPr lang="en-US" sz="2800"/>
          </a:p>
        </p:txBody>
      </p:sp>
    </p:spTree>
    <p:extLst>
      <p:ext uri="{BB962C8B-B14F-4D97-AF65-F5344CB8AC3E}">
        <p14:creationId xmlns:p14="http://schemas.microsoft.com/office/powerpoint/2010/main" val="1791835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41A72C-B3C9-4612-BAD6-B6D8C0B9D198}"/>
              </a:ext>
            </a:extLst>
          </p:cNvPr>
          <p:cNvSpPr>
            <a:spLocks noGrp="1"/>
          </p:cNvSpPr>
          <p:nvPr>
            <p:ph idx="1"/>
          </p:nvPr>
        </p:nvSpPr>
        <p:spPr>
          <a:xfrm>
            <a:off x="0" y="1297154"/>
            <a:ext cx="12192000" cy="5403828"/>
          </a:xfrm>
        </p:spPr>
        <p:txBody>
          <a:bodyPr>
            <a:noAutofit/>
          </a:bodyPr>
          <a:lstStyle/>
          <a:p>
            <a:r>
              <a:rPr lang="pl-PL" sz="2400">
                <a:latin typeface="Arial" panose="020B0604020202020204" pitchFamily="34" charset="0"/>
                <a:cs typeface="Arial" panose="020B0604020202020204" pitchFamily="34" charset="0"/>
              </a:rPr>
              <a:t>Wykorzystaj schemat </a:t>
            </a:r>
            <a:r>
              <a:rPr lang="pl-PL" sz="2400" err="1">
                <a:latin typeface="Arial" panose="020B0604020202020204" pitchFamily="34" charset="0"/>
                <a:cs typeface="Arial" panose="020B0604020202020204" pitchFamily="34" charset="0"/>
              </a:rPr>
              <a:t>explain_old_global_titanic.ows</a:t>
            </a:r>
            <a:r>
              <a:rPr lang="pl-PL" sz="2400">
                <a:latin typeface="Arial" panose="020B0604020202020204" pitchFamily="34" charset="0"/>
                <a:cs typeface="Arial" panose="020B0604020202020204" pitchFamily="34" charset="0"/>
              </a:rPr>
              <a:t>. Dla zbioru danych </a:t>
            </a:r>
            <a:r>
              <a:rPr lang="pl-PL" sz="2400" i="1">
                <a:latin typeface="Arial" panose="020B0604020202020204" pitchFamily="34" charset="0"/>
                <a:cs typeface="Arial" panose="020B0604020202020204" pitchFamily="34" charset="0"/>
              </a:rPr>
              <a:t>titanic3.csv </a:t>
            </a:r>
            <a:r>
              <a:rPr lang="pl-PL" sz="2400">
                <a:latin typeface="Arial" panose="020B0604020202020204" pitchFamily="34" charset="0"/>
                <a:cs typeface="Arial" panose="020B0604020202020204" pitchFamily="34" charset="0"/>
              </a:rPr>
              <a:t>znaleźć najważniejsze cechy metodami klasycznymi (</a:t>
            </a:r>
            <a:r>
              <a:rPr lang="pl-PL" sz="2400" err="1">
                <a:latin typeface="Arial" panose="020B0604020202020204" pitchFamily="34" charset="0"/>
                <a:cs typeface="Arial" panose="020B0604020202020204" pitchFamily="34" charset="0"/>
              </a:rPr>
              <a:t>widget</a:t>
            </a:r>
            <a:r>
              <a:rPr lang="pl-PL" sz="2400">
                <a:latin typeface="Arial" panose="020B0604020202020204" pitchFamily="34" charset="0"/>
                <a:cs typeface="Arial" panose="020B0604020202020204" pitchFamily="34" charset="0"/>
              </a:rPr>
              <a:t> Data/Rank). Wykorzystaj </a:t>
            </a:r>
            <a:r>
              <a:rPr lang="pl-PL" sz="2400" err="1">
                <a:latin typeface="Arial" panose="020B0604020202020204" pitchFamily="34" charset="0"/>
                <a:cs typeface="Arial" panose="020B0604020202020204" pitchFamily="34" charset="0"/>
              </a:rPr>
              <a:t>widget</a:t>
            </a:r>
            <a:r>
              <a:rPr lang="pl-PL" sz="2400">
                <a:latin typeface="Arial" panose="020B0604020202020204" pitchFamily="34" charset="0"/>
                <a:cs typeface="Arial" panose="020B0604020202020204" pitchFamily="34" charset="0"/>
              </a:rPr>
              <a:t> Data/CSV file import do wczytania zbioru danych. Zbuduj interpreter globalny liniowy bazujący na modelu liniowej regresji i regresji logistycznej. </a:t>
            </a:r>
          </a:p>
          <a:p>
            <a:r>
              <a:rPr lang="pl-PL" sz="2400">
                <a:latin typeface="Arial" panose="020B0604020202020204" pitchFamily="34" charset="0"/>
                <a:cs typeface="Arial" panose="020B0604020202020204" pitchFamily="34" charset="0"/>
              </a:rPr>
              <a:t>Porównaj rankingi cech wyszukanych metodami selekcji cech, oraz te wynikające z wykorzystania interpretowalnego klasyfikatora (regresja logistyczna) i modelu regresji liniowej. Zmień parametry klasyfikatorów i porównaj otrzymane wyniki. Zwróć uwagę na fakt iż używane są w schemacie modele regresji (regresja liniowa) oraz klasyfikacji (regresja logistyczna).</a:t>
            </a:r>
          </a:p>
          <a:p>
            <a:r>
              <a:rPr lang="pl-PL" sz="2400">
                <a:latin typeface="Arial" panose="020B0604020202020204" pitchFamily="34" charset="0"/>
                <a:cs typeface="Arial" panose="020B0604020202020204" pitchFamily="34" charset="0"/>
              </a:rPr>
              <a:t>Wykonaj to ćwiczenie dla innego zbioru danych (</a:t>
            </a:r>
            <a:r>
              <a:rPr lang="pl-PL" sz="2400" err="1">
                <a:latin typeface="Arial" panose="020B0604020202020204" pitchFamily="34" charset="0"/>
                <a:cs typeface="Arial" panose="020B0604020202020204" pitchFamily="34" charset="0"/>
              </a:rPr>
              <a:t>np.Glass</a:t>
            </a:r>
            <a:r>
              <a:rPr lang="pl-PL" sz="2400">
                <a:latin typeface="Arial" panose="020B0604020202020204" pitchFamily="34" charset="0"/>
                <a:cs typeface="Arial" panose="020B0604020202020204" pitchFamily="34" charset="0"/>
              </a:rPr>
              <a:t> – wykorzystaj </a:t>
            </a:r>
            <a:r>
              <a:rPr lang="pl-PL" sz="2400" err="1">
                <a:latin typeface="Arial" panose="020B0604020202020204" pitchFamily="34" charset="0"/>
                <a:cs typeface="Arial" panose="020B0604020202020204" pitchFamily="34" charset="0"/>
              </a:rPr>
              <a:t>widget</a:t>
            </a:r>
            <a:r>
              <a:rPr lang="pl-PL" sz="2400">
                <a:latin typeface="Arial" panose="020B0604020202020204" pitchFamily="34" charset="0"/>
                <a:cs typeface="Arial" panose="020B0604020202020204" pitchFamily="34" charset="0"/>
              </a:rPr>
              <a:t>: Data/dataset)</a:t>
            </a:r>
            <a:endParaRPr lang="en-US" sz="240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7D022652-9A83-4A4C-B771-61AE8E49C6C0}"/>
              </a:ext>
            </a:extLst>
          </p:cNvPr>
          <p:cNvSpPr>
            <a:spLocks noGrp="1"/>
          </p:cNvSpPr>
          <p:nvPr>
            <p:ph type="title"/>
          </p:nvPr>
        </p:nvSpPr>
        <p:spPr>
          <a:xfrm>
            <a:off x="0" y="544946"/>
            <a:ext cx="12192000" cy="597622"/>
          </a:xfrm>
        </p:spPr>
        <p:txBody>
          <a:bodyPr>
            <a:noAutofit/>
          </a:bodyPr>
          <a:lstStyle/>
          <a:p>
            <a:r>
              <a:rPr lang="pl-PL" sz="2700"/>
              <a:t>Zadania LAB </a:t>
            </a:r>
            <a:r>
              <a:rPr lang="pl-PL" sz="2700" err="1"/>
              <a:t>WStĘPNE</a:t>
            </a:r>
            <a:r>
              <a:rPr lang="pl-PL" sz="2700"/>
              <a:t> 1</a:t>
            </a:r>
            <a:endParaRPr lang="en-US" sz="2700"/>
          </a:p>
        </p:txBody>
      </p:sp>
      <p:pic>
        <p:nvPicPr>
          <p:cNvPr id="5" name="Picture 4">
            <a:extLst>
              <a:ext uri="{FF2B5EF4-FFF2-40B4-BE49-F238E27FC236}">
                <a16:creationId xmlns:a16="http://schemas.microsoft.com/office/drawing/2014/main" id="{359D1BA9-5C82-4553-AEC1-CF447E70633C}"/>
              </a:ext>
            </a:extLst>
          </p:cNvPr>
          <p:cNvPicPr>
            <a:picLocks noChangeAspect="1"/>
          </p:cNvPicPr>
          <p:nvPr/>
        </p:nvPicPr>
        <p:blipFill>
          <a:blip r:embed="rId2"/>
          <a:stretch>
            <a:fillRect/>
          </a:stretch>
        </p:blipFill>
        <p:spPr>
          <a:xfrm>
            <a:off x="190709" y="-611049"/>
            <a:ext cx="8763000" cy="4038600"/>
          </a:xfrm>
          <a:prstGeom prst="rect">
            <a:avLst/>
          </a:prstGeom>
        </p:spPr>
      </p:pic>
    </p:spTree>
    <p:extLst>
      <p:ext uri="{BB962C8B-B14F-4D97-AF65-F5344CB8AC3E}">
        <p14:creationId xmlns:p14="http://schemas.microsoft.com/office/powerpoint/2010/main" val="315232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FC18A3E61A078C4AAB55000B1FFAF92A" ma:contentTypeVersion="3" ma:contentTypeDescription="Utwórz nowy dokument." ma:contentTypeScope="" ma:versionID="380fb689df672a1ae3da3888dff1a97e">
  <xsd:schema xmlns:xsd="http://www.w3.org/2001/XMLSchema" xmlns:xs="http://www.w3.org/2001/XMLSchema" xmlns:p="http://schemas.microsoft.com/office/2006/metadata/properties" xmlns:ns2="8d073000-6ba3-4c6e-9acb-15a428a2c175" targetNamespace="http://schemas.microsoft.com/office/2006/metadata/properties" ma:root="true" ma:fieldsID="d734744c71fbfee25840d8303d6c447c" ns2:_="">
    <xsd:import namespace="8d073000-6ba3-4c6e-9acb-15a428a2c175"/>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073000-6ba3-4c6e-9acb-15a428a2c1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79046E3-50BC-4A2F-A2FE-C61FEF896B16}">
  <ds:schemaRefs>
    <ds:schemaRef ds:uri="8d073000-6ba3-4c6e-9acb-15a428a2c17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71af3243-3dd4-4a8d-8c0d-dd76da1f02a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{DCDB090E-C5D2-411C-8147-311539E7391D}tf33552983_win32</Template>
  <Application>Microsoft Office PowerPoint</Application>
  <PresentationFormat>Panoramiczny</PresentationFormat>
  <Slides>11</Slides>
  <Notes>5</Notes>
  <HiddenSlides>0</HiddenSlides>
  <ScaleCrop>false</ScaleCrop>
  <HeadingPairs>
    <vt:vector size="4" baseType="variant">
      <vt:variant>
        <vt:lpstr>Motyw</vt:lpstr>
      </vt:variant>
      <vt:variant>
        <vt:i4>1</vt:i4>
      </vt:variant>
      <vt:variant>
        <vt:lpstr>Tytuły slajdów</vt:lpstr>
      </vt:variant>
      <vt:variant>
        <vt:i4>11</vt:i4>
      </vt:variant>
    </vt:vector>
  </HeadingPairs>
  <TitlesOfParts>
    <vt:vector size="12" baseType="lpstr">
      <vt:lpstr>DividendVTI</vt:lpstr>
      <vt:lpstr>Uczenie maszynowe – LAB 1  Interpretability shap</vt:lpstr>
      <vt:lpstr>Explantions by using shapley values</vt:lpstr>
      <vt:lpstr>Explantions by using shapley values – partial dependence plots</vt:lpstr>
      <vt:lpstr>EXPLANATIONS by using shapley values – partial dependence plots</vt:lpstr>
      <vt:lpstr>Prezentacja programu PowerPoint</vt:lpstr>
      <vt:lpstr>Prezentacja programu PowerPoint</vt:lpstr>
      <vt:lpstr>Prezentacja programu PowerPoint</vt:lpstr>
      <vt:lpstr>Explantions by using shapley values – partial dependence plots</vt:lpstr>
      <vt:lpstr>Zadania LAB WStĘPNE 1</vt:lpstr>
      <vt:lpstr>Zadania LAB WStĘPNE 2</vt:lpstr>
      <vt:lpstr>ZadaniE LAB Finalne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projects and lab organization in complex systems</dc:title>
  <dc:creator>Witold Dzwinel</dc:creator>
  <cp:revision>2</cp:revision>
  <dcterms:created xsi:type="dcterms:W3CDTF">2021-10-09T10:27:50Z</dcterms:created>
  <dcterms:modified xsi:type="dcterms:W3CDTF">2025-10-16T18:10:45Z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0x010100FC18A3E61A078C4AAB55000B1FFAF92A</vt:lpwstr>
  </property>
</Properties>
</file>