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1309350" cx="20104100"/>
  <p:notesSz cx="20104100" cy="11309350"/>
  <p:embeddedFontLst>
    <p:embeddedFont>
      <p:font typeface="Nuni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F5ifbuFbKyznxEBuVwjn9V5O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9995b4bf_4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159995b4bf_4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85bdbd836_0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785bdbd836_0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85bdbd836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785bdbd836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85bdbd836_0_3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785bdbd836_0_3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85bdbd836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785bdbd836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785bdbd836_0_28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85bdbd836_0_4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785bdbd836_0_4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b78ad9423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7b78ad9423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7b78ad9423_0_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8553d2a378_0_1278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38553d2a378_0_1278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38553d2a378_0_1278"/>
          <p:cNvSpPr/>
          <p:nvPr/>
        </p:nvSpPr>
        <p:spPr>
          <a:xfrm rot="10800000">
            <a:off x="11122710" y="-14"/>
            <a:ext cx="8981400" cy="451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8553d2a378_0_1278"/>
          <p:cNvSpPr/>
          <p:nvPr/>
        </p:nvSpPr>
        <p:spPr>
          <a:xfrm>
            <a:off x="44692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38553d2a378_0_1278"/>
          <p:cNvGrpSpPr/>
          <p:nvPr/>
        </p:nvGrpSpPr>
        <p:grpSpPr>
          <a:xfrm>
            <a:off x="561084" y="1303"/>
            <a:ext cx="4947648" cy="2296207"/>
            <a:chOff x="255200" y="592"/>
            <a:chExt cx="2250363" cy="1044300"/>
          </a:xfrm>
        </p:grpSpPr>
        <p:sp>
          <p:nvSpPr>
            <p:cNvPr id="19" name="Google Shape;19;g38553d2a378_0_127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8553d2a378_0_127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8553d2a378_0_127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38553d2a378_0_1278"/>
          <p:cNvGrpSpPr/>
          <p:nvPr/>
        </p:nvGrpSpPr>
        <p:grpSpPr>
          <a:xfrm>
            <a:off x="1990601" y="1303"/>
            <a:ext cx="4947648" cy="2296207"/>
            <a:chOff x="905395" y="592"/>
            <a:chExt cx="2250363" cy="1044300"/>
          </a:xfrm>
        </p:grpSpPr>
        <p:sp>
          <p:nvSpPr>
            <p:cNvPr id="23" name="Google Shape;23;g38553d2a378_0_127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8553d2a378_0_127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8553d2a378_0_127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38553d2a378_0_1278"/>
          <p:cNvGrpSpPr/>
          <p:nvPr/>
        </p:nvGrpSpPr>
        <p:grpSpPr>
          <a:xfrm>
            <a:off x="15516310" y="11188"/>
            <a:ext cx="4070148" cy="1653670"/>
            <a:chOff x="6917201" y="0"/>
            <a:chExt cx="2227777" cy="863400"/>
          </a:xfrm>
        </p:grpSpPr>
        <p:sp>
          <p:nvSpPr>
            <p:cNvPr id="27" name="Google Shape;27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38553d2a378_0_1278"/>
          <p:cNvGrpSpPr/>
          <p:nvPr/>
        </p:nvGrpSpPr>
        <p:grpSpPr>
          <a:xfrm>
            <a:off x="14407633" y="9274066"/>
            <a:ext cx="5252652" cy="2035466"/>
            <a:chOff x="6917201" y="0"/>
            <a:chExt cx="2227777" cy="863400"/>
          </a:xfrm>
        </p:grpSpPr>
        <p:sp>
          <p:nvSpPr>
            <p:cNvPr id="31" name="Google Shape;31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38553d2a378_0_1278"/>
          <p:cNvGrpSpPr/>
          <p:nvPr/>
        </p:nvGrpSpPr>
        <p:grpSpPr>
          <a:xfrm>
            <a:off x="437732" y="8917427"/>
            <a:ext cx="6145990" cy="2381948"/>
            <a:chOff x="6917201" y="0"/>
            <a:chExt cx="2227777" cy="863400"/>
          </a:xfrm>
        </p:grpSpPr>
        <p:sp>
          <p:nvSpPr>
            <p:cNvPr id="35" name="Google Shape;35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38553d2a378_0_1278"/>
          <p:cNvSpPr txBox="1"/>
          <p:nvPr>
            <p:ph type="ctrTitle"/>
          </p:nvPr>
        </p:nvSpPr>
        <p:spPr>
          <a:xfrm>
            <a:off x="4086565" y="4007983"/>
            <a:ext cx="11787300" cy="31839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38553d2a378_0_1278"/>
          <p:cNvSpPr txBox="1"/>
          <p:nvPr>
            <p:ph idx="1" type="subTitle"/>
          </p:nvPr>
        </p:nvSpPr>
        <p:spPr>
          <a:xfrm>
            <a:off x="4086558" y="7504734"/>
            <a:ext cx="11787300" cy="11490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8553d2a378_0_127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553d2a378_0_1378"/>
          <p:cNvSpPr/>
          <p:nvPr/>
        </p:nvSpPr>
        <p:spPr>
          <a:xfrm flipH="1">
            <a:off x="12244400" y="6231466"/>
            <a:ext cx="7859700" cy="5077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38553d2a378_0_1378"/>
          <p:cNvGrpSpPr/>
          <p:nvPr/>
        </p:nvGrpSpPr>
        <p:grpSpPr>
          <a:xfrm>
            <a:off x="13101677" y="9057982"/>
            <a:ext cx="5542485" cy="2251920"/>
            <a:chOff x="6917201" y="0"/>
            <a:chExt cx="2227777" cy="863400"/>
          </a:xfrm>
        </p:grpSpPr>
        <p:sp>
          <p:nvSpPr>
            <p:cNvPr id="116" name="Google Shape;116;g38553d2a378_0_13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8553d2a378_0_13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8553d2a378_0_13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38553d2a378_0_1378"/>
          <p:cNvGrpSpPr/>
          <p:nvPr/>
        </p:nvGrpSpPr>
        <p:grpSpPr>
          <a:xfrm>
            <a:off x="437732" y="5"/>
            <a:ext cx="6145990" cy="2381948"/>
            <a:chOff x="6917201" y="0"/>
            <a:chExt cx="2227777" cy="863400"/>
          </a:xfrm>
        </p:grpSpPr>
        <p:sp>
          <p:nvSpPr>
            <p:cNvPr id="120" name="Google Shape;120;g38553d2a378_0_13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8553d2a378_0_13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8553d2a378_0_13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38553d2a378_0_1378"/>
          <p:cNvSpPr txBox="1"/>
          <p:nvPr>
            <p:ph hasCustomPrompt="1" type="title"/>
          </p:nvPr>
        </p:nvSpPr>
        <p:spPr>
          <a:xfrm>
            <a:off x="3046945" y="3042762"/>
            <a:ext cx="14010300" cy="30336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38553d2a378_0_1378"/>
          <p:cNvSpPr txBox="1"/>
          <p:nvPr>
            <p:ph idx="1" type="body"/>
          </p:nvPr>
        </p:nvSpPr>
        <p:spPr>
          <a:xfrm>
            <a:off x="3046945" y="6296934"/>
            <a:ext cx="14010300" cy="14097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5" name="Google Shape;125;g38553d2a378_0_137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3d2a378_0_1391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8553d2a378_0_13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7" cy="113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8553d2a378_0_1393"/>
          <p:cNvSpPr txBox="1"/>
          <p:nvPr>
            <p:ph type="title"/>
          </p:nvPr>
        </p:nvSpPr>
        <p:spPr>
          <a:xfrm>
            <a:off x="4794250" y="6950075"/>
            <a:ext cx="9782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53d2a378_0_1396"/>
          <p:cNvSpPr txBox="1"/>
          <p:nvPr>
            <p:ph type="title"/>
          </p:nvPr>
        </p:nvSpPr>
        <p:spPr>
          <a:xfrm>
            <a:off x="2432050" y="714594"/>
            <a:ext cx="16988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8553d2a378_0_1396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8553d2a378_0_1396"/>
          <p:cNvSpPr/>
          <p:nvPr/>
        </p:nvSpPr>
        <p:spPr>
          <a:xfrm>
            <a:off x="16938421" y="10202309"/>
            <a:ext cx="1576069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8553d2a378_0_1396"/>
          <p:cNvSpPr/>
          <p:nvPr/>
        </p:nvSpPr>
        <p:spPr>
          <a:xfrm>
            <a:off x="18623540" y="10245307"/>
            <a:ext cx="378459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g38553d2a378_0_139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137" name="Google Shape;137;g38553d2a378_0_1396"/>
            <p:cNvSpPr/>
            <p:nvPr/>
          </p:nvSpPr>
          <p:spPr>
            <a:xfrm>
              <a:off x="19053919" y="10237764"/>
              <a:ext cx="366394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g38553d2a378_0_13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8553d2a378_0_14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8553d2a378_0_1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7" cy="113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8553d2a378_0_1404"/>
          <p:cNvSpPr/>
          <p:nvPr/>
        </p:nvSpPr>
        <p:spPr>
          <a:xfrm>
            <a:off x="4413250" y="4206875"/>
            <a:ext cx="9892500" cy="2286000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8553d2a378_0_1404"/>
          <p:cNvSpPr txBox="1"/>
          <p:nvPr>
            <p:ph type="title"/>
          </p:nvPr>
        </p:nvSpPr>
        <p:spPr>
          <a:xfrm>
            <a:off x="4842028" y="4534001"/>
            <a:ext cx="9020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553d2a378_0_1306"/>
          <p:cNvSpPr/>
          <p:nvPr/>
        </p:nvSpPr>
        <p:spPr>
          <a:xfrm flipH="1">
            <a:off x="10459100" y="5077829"/>
            <a:ext cx="9645000" cy="6231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38553d2a378_0_1306"/>
          <p:cNvGrpSpPr/>
          <p:nvPr/>
        </p:nvGrpSpPr>
        <p:grpSpPr>
          <a:xfrm>
            <a:off x="12299134" y="8709562"/>
            <a:ext cx="6398174" cy="2599697"/>
            <a:chOff x="6917201" y="0"/>
            <a:chExt cx="2227777" cy="863400"/>
          </a:xfrm>
        </p:grpSpPr>
        <p:sp>
          <p:nvSpPr>
            <p:cNvPr id="44" name="Google Shape;44;g38553d2a378_0_13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8553d2a378_0_13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38553d2a378_0_13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38553d2a378_0_1306"/>
          <p:cNvGrpSpPr/>
          <p:nvPr/>
        </p:nvGrpSpPr>
        <p:grpSpPr>
          <a:xfrm>
            <a:off x="437732" y="5"/>
            <a:ext cx="6145990" cy="2381948"/>
            <a:chOff x="6917201" y="0"/>
            <a:chExt cx="2227777" cy="863400"/>
          </a:xfrm>
        </p:grpSpPr>
        <p:sp>
          <p:nvSpPr>
            <p:cNvPr id="48" name="Google Shape;48;g38553d2a378_0_13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38553d2a378_0_13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38553d2a378_0_13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38553d2a378_0_1306"/>
          <p:cNvSpPr txBox="1"/>
          <p:nvPr>
            <p:ph type="title"/>
          </p:nvPr>
        </p:nvSpPr>
        <p:spPr>
          <a:xfrm>
            <a:off x="4152481" y="3839264"/>
            <a:ext cx="11823000" cy="3619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38553d2a378_0_1306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553d2a378_0_1318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8553d2a378_0_1318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8553d2a378_0_1318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8553d2a378_0_1318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58" name="Google Shape;58;g38553d2a378_0_1318"/>
          <p:cNvSpPr txBox="1"/>
          <p:nvPr>
            <p:ph idx="1" type="body"/>
          </p:nvPr>
        </p:nvSpPr>
        <p:spPr>
          <a:xfrm>
            <a:off x="1800992" y="4377137"/>
            <a:ext cx="165021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9" name="Google Shape;59;g38553d2a378_0_131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553d2a378_0_1325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8553d2a378_0_1325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8553d2a378_0_1325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8553d2a378_0_1325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65" name="Google Shape;65;g38553d2a378_0_1325"/>
          <p:cNvSpPr txBox="1"/>
          <p:nvPr>
            <p:ph idx="1" type="body"/>
          </p:nvPr>
        </p:nvSpPr>
        <p:spPr>
          <a:xfrm>
            <a:off x="1800992" y="4377137"/>
            <a:ext cx="81042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6" name="Google Shape;66;g38553d2a378_0_1325"/>
          <p:cNvSpPr txBox="1"/>
          <p:nvPr>
            <p:ph idx="2" type="body"/>
          </p:nvPr>
        </p:nvSpPr>
        <p:spPr>
          <a:xfrm>
            <a:off x="10198642" y="4377137"/>
            <a:ext cx="81042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7" name="Google Shape;67;g38553d2a378_0_1325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553d2a378_0_1333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8553d2a378_0_1333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8553d2a378_0_1333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8553d2a378_0_1333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3" name="Google Shape;73;g38553d2a378_0_1333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553d2a378_0_1339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8553d2a378_0_1339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8553d2a378_0_1339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8553d2a378_0_1339"/>
          <p:cNvSpPr txBox="1"/>
          <p:nvPr>
            <p:ph type="title"/>
          </p:nvPr>
        </p:nvSpPr>
        <p:spPr>
          <a:xfrm>
            <a:off x="1800992" y="1859276"/>
            <a:ext cx="8155200" cy="3040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9" name="Google Shape;79;g38553d2a378_0_1339"/>
          <p:cNvSpPr txBox="1"/>
          <p:nvPr>
            <p:ph idx="1" type="body"/>
          </p:nvPr>
        </p:nvSpPr>
        <p:spPr>
          <a:xfrm>
            <a:off x="1826386" y="5099047"/>
            <a:ext cx="8155200" cy="4660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0" name="Google Shape;80;g38553d2a378_0_1339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53d2a378_0_1346"/>
          <p:cNvSpPr/>
          <p:nvPr/>
        </p:nvSpPr>
        <p:spPr>
          <a:xfrm>
            <a:off x="0" y="6207432"/>
            <a:ext cx="16202100" cy="5094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8553d2a378_0_1346"/>
          <p:cNvSpPr/>
          <p:nvPr/>
        </p:nvSpPr>
        <p:spPr>
          <a:xfrm flipH="1">
            <a:off x="7878163" y="3417129"/>
            <a:ext cx="12225300" cy="789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38553d2a378_0_1346"/>
          <p:cNvGrpSpPr/>
          <p:nvPr/>
        </p:nvGrpSpPr>
        <p:grpSpPr>
          <a:xfrm>
            <a:off x="562882" y="-139"/>
            <a:ext cx="4949853" cy="2294224"/>
            <a:chOff x="3961956" y="4383950"/>
            <a:chExt cx="1160548" cy="548700"/>
          </a:xfrm>
        </p:grpSpPr>
        <p:sp>
          <p:nvSpPr>
            <p:cNvPr id="85" name="Google Shape;85;g38553d2a378_0_134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8553d2a378_0_134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8553d2a378_0_134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38553d2a378_0_1346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38553d2a378_0_1346"/>
          <p:cNvGrpSpPr/>
          <p:nvPr/>
        </p:nvGrpSpPr>
        <p:grpSpPr>
          <a:xfrm>
            <a:off x="76484" y="9943093"/>
            <a:ext cx="3502956" cy="1356833"/>
            <a:chOff x="6917201" y="0"/>
            <a:chExt cx="2227777" cy="863400"/>
          </a:xfrm>
        </p:grpSpPr>
        <p:sp>
          <p:nvSpPr>
            <p:cNvPr id="90" name="Google Shape;90;g38553d2a378_0_13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38553d2a378_0_13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38553d2a378_0_13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38553d2a378_0_1346"/>
          <p:cNvGrpSpPr/>
          <p:nvPr/>
        </p:nvGrpSpPr>
        <p:grpSpPr>
          <a:xfrm>
            <a:off x="12941737" y="2733"/>
            <a:ext cx="7161856" cy="2773759"/>
            <a:chOff x="6917201" y="0"/>
            <a:chExt cx="2227777" cy="863400"/>
          </a:xfrm>
        </p:grpSpPr>
        <p:sp>
          <p:nvSpPr>
            <p:cNvPr id="94" name="Google Shape;94;g38553d2a378_0_13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38553d2a378_0_13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38553d2a378_0_13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38553d2a378_0_1346"/>
          <p:cNvSpPr txBox="1"/>
          <p:nvPr>
            <p:ph type="title"/>
          </p:nvPr>
        </p:nvSpPr>
        <p:spPr>
          <a:xfrm>
            <a:off x="3064708" y="2860914"/>
            <a:ext cx="13998300" cy="55830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8" name="Google Shape;98;g38553d2a378_0_1346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53d2a378_0_1364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8553d2a378_0_1364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553d2a378_0_1364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8553d2a378_0_1364"/>
          <p:cNvSpPr txBox="1"/>
          <p:nvPr>
            <p:ph type="title"/>
          </p:nvPr>
        </p:nvSpPr>
        <p:spPr>
          <a:xfrm>
            <a:off x="1800992" y="1859276"/>
            <a:ext cx="14124300" cy="1550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04" name="Google Shape;104;g38553d2a378_0_1364"/>
          <p:cNvSpPr txBox="1"/>
          <p:nvPr>
            <p:ph idx="1" type="subTitle"/>
          </p:nvPr>
        </p:nvSpPr>
        <p:spPr>
          <a:xfrm>
            <a:off x="1800992" y="3409626"/>
            <a:ext cx="12883500" cy="8655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38553d2a378_0_1364"/>
          <p:cNvSpPr txBox="1"/>
          <p:nvPr>
            <p:ph idx="2" type="body"/>
          </p:nvPr>
        </p:nvSpPr>
        <p:spPr>
          <a:xfrm>
            <a:off x="1800992" y="5424464"/>
            <a:ext cx="12883500" cy="46074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6" name="Google Shape;106;g38553d2a378_0_1364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53d2a378_0_1372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8553d2a378_0_1372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553d2a378_0_1372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553d2a378_0_1372"/>
          <p:cNvSpPr txBox="1"/>
          <p:nvPr>
            <p:ph idx="1" type="body"/>
          </p:nvPr>
        </p:nvSpPr>
        <p:spPr>
          <a:xfrm>
            <a:off x="721199" y="9154560"/>
            <a:ext cx="16302900" cy="13305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112" name="Google Shape;112;g38553d2a378_0_1372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553d2a378_0_1274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38553d2a378_0_1274"/>
          <p:cNvSpPr txBox="1"/>
          <p:nvPr>
            <p:ph idx="1" type="body"/>
          </p:nvPr>
        </p:nvSpPr>
        <p:spPr>
          <a:xfrm>
            <a:off x="685307" y="2534022"/>
            <a:ext cx="18733500" cy="7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●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38553d2a378_0_1274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12263" y="7388393"/>
            <a:ext cx="180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Capstone -005D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12275" y="7927200"/>
            <a:ext cx="8388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Cristobal Maluenda - Matías Rodríguez - Eugenio Astrosa</a:t>
            </a:r>
            <a:r>
              <a:rPr lang="es-CL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-Tomas Olivares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401" y="1169728"/>
            <a:ext cx="6709299" cy="67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4152481" y="3839264"/>
            <a:ext cx="1182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GRACIAS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800992" y="1859276"/>
            <a:ext cx="1650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EL PROBLEMA</a:t>
            </a:r>
            <a:endParaRPr sz="6600"/>
          </a:p>
        </p:txBody>
      </p:sp>
      <p:sp>
        <p:nvSpPr>
          <p:cNvPr id="156" name="Google Shape;156;p2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125" y="4248913"/>
            <a:ext cx="5329625" cy="5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9995b4bf_4_12"/>
          <p:cNvSpPr txBox="1"/>
          <p:nvPr>
            <p:ph type="title"/>
          </p:nvPr>
        </p:nvSpPr>
        <p:spPr>
          <a:xfrm>
            <a:off x="1800992" y="1373676"/>
            <a:ext cx="1650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Problema</a:t>
            </a:r>
            <a:endParaRPr/>
          </a:p>
        </p:txBody>
      </p:sp>
      <p:sp>
        <p:nvSpPr>
          <p:cNvPr id="163" name="Google Shape;163;g2159995b4bf_4_12"/>
          <p:cNvSpPr txBox="1"/>
          <p:nvPr/>
        </p:nvSpPr>
        <p:spPr>
          <a:xfrm>
            <a:off x="485600" y="2201450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Durante una emergencia médica, cada segundo cuenta. Sin embargo, la mayoría de las personas no tienen la capacitación o la confianza para administrar primeros auxilios de manera efectiva.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El pánico, la falta de conocimiento o el miedo a causar más daño a menudo llevan a la inacción, un tiempo vital que podría marcar la diferencia entre la vida y la muerte mientras se espera la llegada de los servicios de emergencia.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Aunque existe información en línea, no está diseñada para ser accedida y comprendida rápidamente bajo el estrés de una situación real, faltando una guía clara, secuencial y fácil de seguir.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164" name="Google Shape;164;g2159995b4bf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375" y="2086969"/>
            <a:ext cx="5813701" cy="58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85bdbd836_0_16"/>
          <p:cNvSpPr txBox="1"/>
          <p:nvPr>
            <p:ph type="title"/>
          </p:nvPr>
        </p:nvSpPr>
        <p:spPr>
          <a:xfrm>
            <a:off x="5974442" y="208587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SOLUCIÓN</a:t>
            </a:r>
            <a:endParaRPr sz="6600"/>
          </a:p>
        </p:txBody>
      </p:sp>
      <p:sp>
        <p:nvSpPr>
          <p:cNvPr id="170" name="Google Shape;170;g3785bdbd836_0_1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785bdbd83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3650" y="37516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85bdbd836_0_22"/>
          <p:cNvSpPr txBox="1"/>
          <p:nvPr>
            <p:ph type="title"/>
          </p:nvPr>
        </p:nvSpPr>
        <p:spPr>
          <a:xfrm>
            <a:off x="1826367" y="1433851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Solución</a:t>
            </a:r>
            <a:endParaRPr/>
          </a:p>
        </p:txBody>
      </p:sp>
      <p:sp>
        <p:nvSpPr>
          <p:cNvPr id="177" name="Google Shape;177;g3785bdbd836_0_22"/>
          <p:cNvSpPr txBox="1"/>
          <p:nvPr/>
        </p:nvSpPr>
        <p:spPr>
          <a:xfrm>
            <a:off x="518000" y="2449650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Presentamos </a:t>
            </a:r>
            <a:r>
              <a:rPr b="1" lang="es-CL" sz="2900">
                <a:solidFill>
                  <a:schemeClr val="dk2"/>
                </a:solidFill>
              </a:rPr>
              <a:t>Imbitis</a:t>
            </a:r>
            <a:r>
              <a:rPr lang="es-CL" sz="2900">
                <a:solidFill>
                  <a:schemeClr val="dk2"/>
                </a:solidFill>
              </a:rPr>
              <a:t>, una aplicación móvil diseñada para ser un asistente de primeros auxilios claro, calmado y eficiente en los momentos más críticos.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Imbitis guía al usuario a través de un menú intuitivo de situaciones de emergencia comunes (ej: "Atragantamiento", "Accidente de moto", "Quemadura").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Para cada escenario, la aplicación proporciona instrucciones paso a paso utilizando: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1" lang="es-CL" sz="2900">
                <a:solidFill>
                  <a:schemeClr val="dk2"/>
                </a:solidFill>
              </a:rPr>
              <a:t>Imágenes claras y sencillas.</a:t>
            </a:r>
            <a:endParaRPr b="1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1" lang="es-CL" sz="2900">
                <a:solidFill>
                  <a:schemeClr val="dk2"/>
                </a:solidFill>
              </a:rPr>
              <a:t>Una voz guía calmada y directa</a:t>
            </a:r>
            <a:r>
              <a:rPr lang="es-CL" sz="2900">
                <a:solidFill>
                  <a:schemeClr val="dk2"/>
                </a:solidFill>
              </a:rPr>
              <a:t> que explica qué hacer y, crucialmente, qué no hacer 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Además, la aplicación cuenta con un </a:t>
            </a:r>
            <a:r>
              <a:rPr b="1" lang="es-CL" sz="2900">
                <a:solidFill>
                  <a:schemeClr val="dk2"/>
                </a:solidFill>
              </a:rPr>
              <a:t>botón de emergencia prominente en el menú de inicio</a:t>
            </a:r>
            <a:r>
              <a:rPr lang="es-CL" sz="2900">
                <a:solidFill>
                  <a:schemeClr val="dk2"/>
                </a:solidFill>
              </a:rPr>
              <a:t> que permite al usuario llamar automáticamente al número de ambulancia local 131 sin tener que buscar el número o salir de la app.</a:t>
            </a:r>
            <a:endParaRPr sz="2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78" name="Google Shape;178;g3785bdbd83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650" y="2136694"/>
            <a:ext cx="5802900" cy="58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85bdbd836_0_33"/>
          <p:cNvSpPr txBox="1"/>
          <p:nvPr>
            <p:ph type="title"/>
          </p:nvPr>
        </p:nvSpPr>
        <p:spPr>
          <a:xfrm>
            <a:off x="5974442" y="2073151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PLAN DE NEGOCIOS</a:t>
            </a:r>
            <a:endParaRPr sz="6600"/>
          </a:p>
        </p:txBody>
      </p:sp>
      <p:sp>
        <p:nvSpPr>
          <p:cNvPr id="184" name="Google Shape;184;g3785bdbd836_0_33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785bdbd83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600" y="3088950"/>
            <a:ext cx="7254876" cy="7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85bdbd836_0_28"/>
          <p:cNvSpPr txBox="1"/>
          <p:nvPr>
            <p:ph type="title"/>
          </p:nvPr>
        </p:nvSpPr>
        <p:spPr>
          <a:xfrm>
            <a:off x="1800992" y="1859276"/>
            <a:ext cx="815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2" name="Google Shape;192;g3785bdbd836_0_28" title="Botánicos y Micólogos Para validar la base de datos y la precisión del modelo. Agencias de Ecoturismo y Parques Nacionales Para promover la aplicación como una herramienta de seguridad oficial. U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25" y="426969"/>
            <a:ext cx="16979654" cy="955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85bdbd836_0_46"/>
          <p:cNvSpPr txBox="1"/>
          <p:nvPr>
            <p:ph type="title"/>
          </p:nvPr>
        </p:nvSpPr>
        <p:spPr>
          <a:xfrm>
            <a:off x="5974442" y="325137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CONCLUSIÓN</a:t>
            </a:r>
            <a:endParaRPr sz="6600"/>
          </a:p>
        </p:txBody>
      </p:sp>
      <p:sp>
        <p:nvSpPr>
          <p:cNvPr id="198" name="Google Shape;198;g3785bdbd836_0_4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3785bdbd83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3650" y="48830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78ad9423_0_6"/>
          <p:cNvSpPr txBox="1"/>
          <p:nvPr>
            <p:ph type="title"/>
          </p:nvPr>
        </p:nvSpPr>
        <p:spPr>
          <a:xfrm>
            <a:off x="2819192" y="180532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206" name="Google Shape;206;g37b78ad9423_0_6"/>
          <p:cNvSpPr txBox="1"/>
          <p:nvPr/>
        </p:nvSpPr>
        <p:spPr>
          <a:xfrm>
            <a:off x="1332375" y="2490275"/>
            <a:ext cx="17082900" cy="7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7b78ad9423_0_6"/>
          <p:cNvSpPr txBox="1"/>
          <p:nvPr/>
        </p:nvSpPr>
        <p:spPr>
          <a:xfrm>
            <a:off x="2819200" y="2569625"/>
            <a:ext cx="14465700" cy="6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En resumen, la brecha entre presenciar una emergencia y saber cómo actuar es una barrera crítica que le cuesta vidas a la sociedad.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Nuestra solución, </a:t>
            </a:r>
            <a:r>
              <a:rPr b="1" lang="es-CL" sz="2600">
                <a:solidFill>
                  <a:schemeClr val="dk2"/>
                </a:solidFill>
              </a:rPr>
              <a:t>Imbitis</a:t>
            </a:r>
            <a:r>
              <a:rPr lang="es-CL" sz="2600">
                <a:solidFill>
                  <a:schemeClr val="dk2"/>
                </a:solidFill>
              </a:rPr>
              <a:t>, no busca reemplazar a los profesionales médicos, sino ser el "puente" de conocimiento y calma en esos minutos cruciales antes de que llegue la ayuda profesional.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Es una herramienta de empoderamiento que transforma a un espectador asustado en un primer interviniente capaz.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Creemos firmemente que, al hacer que el conocimiento de primeros auxilios sea accesible, intuitivo y fácil de seguir para todos, podemos crear una comunidad más preparada y resiliente. Con Imbitis, ponemos en manos de todos la capacidad de salvar una vida.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600"/>
              </a:spcBef>
              <a:spcAft>
                <a:spcPts val="6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0x010100731C10CFB9C44048ADCF64E430DCC69F</vt:lpwstr>
  </property>
</Properties>
</file>