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  <p:sldMasterId id="2147483940" r:id="rId2"/>
  </p:sldMasterIdLst>
  <p:notesMasterIdLst>
    <p:notesMasterId r:id="rId10"/>
  </p:notesMasterIdLst>
  <p:sldIdLst>
    <p:sldId id="2147471481" r:id="rId3"/>
    <p:sldId id="2147471451" r:id="rId4"/>
    <p:sldId id="2147471484" r:id="rId5"/>
    <p:sldId id="2147471482" r:id="rId6"/>
    <p:sldId id="2147471483" r:id="rId7"/>
    <p:sldId id="2147471480" r:id="rId8"/>
    <p:sldId id="2147471485" r:id="rId9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3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5E20"/>
    <a:srgbClr val="903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2607" autoAdjust="0"/>
  </p:normalViewPr>
  <p:slideViewPr>
    <p:cSldViewPr>
      <p:cViewPr varScale="1">
        <p:scale>
          <a:sx n="95" d="100"/>
          <a:sy n="95" d="100"/>
        </p:scale>
        <p:origin x="690" y="84"/>
      </p:cViewPr>
      <p:guideLst>
        <p:guide orient="horz" pos="2883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CBBCA-55AE-7348-9468-AA5CAA490A7F}" type="datetimeFigureOut">
              <a:rPr lang="es-ES_tradnl" smtClean="0"/>
              <a:t>31/08/2024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1437-6C4E-A548-9AB6-9330A40A7852}" type="slidenum">
              <a:rPr lang="es-ES_tradnl" smtClean="0"/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6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58" y="1"/>
            <a:ext cx="9156636" cy="515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9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139303"/>
            <a:ext cx="3169920" cy="1369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 dirty="0"/>
          </a:p>
        </p:txBody>
      </p:sp>
    </p:spTree>
    <p:extLst>
      <p:ext uri="{BB962C8B-B14F-4D97-AF65-F5344CB8AC3E}">
        <p14:creationId xmlns:p14="http://schemas.microsoft.com/office/powerpoint/2010/main" val="303300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51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8/31/2024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5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42764" y="624169"/>
            <a:ext cx="8478000" cy="5679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42764" y="292281"/>
            <a:ext cx="8478000" cy="2505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65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974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320C8E4-7802-6F08-35F7-3DF50F6E7C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9144000" cy="523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01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EDCCC-814B-5935-7AD9-DF075082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79288A-BA6D-159D-2FCB-2D6E96042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18B7E-B29B-926D-2511-7E6B80E2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3577-455C-0145-B54C-96E32F249424}" type="datetimeFigureOut">
              <a:rPr lang="es-ES_tradnl" smtClean="0"/>
              <a:t>31/08/2024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C950E9-A9A9-789F-9336-F5C3A302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8986CF-DE71-63AA-C006-2C78CE22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9BE1-4708-8A4E-93F4-9B1D3581542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21035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839B3-B12A-8676-7957-D731C8A3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28897B-7362-6C04-84FA-036355CF1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5450D1-C01D-F700-B483-A88DD27B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3577-455C-0145-B54C-96E32F249424}" type="datetimeFigureOut">
              <a:rPr lang="es-ES_tradnl" smtClean="0"/>
              <a:t>31/08/2024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4A4693-F6E6-89B6-D7F3-200CF0D4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8B4EF-ACFF-7357-D01F-2C08CC71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9BE1-4708-8A4E-93F4-9B1D3581542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36679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56BD8-F105-D7DD-77CF-E0D891B8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B38CA-C698-C254-402B-305B1CA54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5B5FD5-3B49-7896-2DE5-82A0C678D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5E7494-4D65-2E8A-86DD-D2DEC516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3577-455C-0145-B54C-96E32F249424}" type="datetimeFigureOut">
              <a:rPr lang="es-ES_tradnl" smtClean="0"/>
              <a:t>31/08/2024</a:t>
            </a:fld>
            <a:endParaRPr lang="es-ES_tradnl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9ADCCE-31C8-E76B-5FFD-6C8C9E3E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889556-DA7B-147B-3321-735CFF7F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9BE1-4708-8A4E-93F4-9B1D3581542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28695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06732-16BF-E5CC-8B07-7E10EFE3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891DBA-2E2F-3BEA-1FCE-CF4FB3A1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CAB9C8-B911-EB8A-BB3F-DCD2C376C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673B4A-527C-53C4-7412-16B8D1F62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6BC4F7-8C39-5FFB-7631-72F366200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49BC5E-1D64-9988-44B7-3AAC46F8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3577-455C-0145-B54C-96E32F249424}" type="datetimeFigureOut">
              <a:rPr lang="es-ES_tradnl" smtClean="0"/>
              <a:t>31/08/2024</a:t>
            </a:fld>
            <a:endParaRPr lang="es-ES_tradnl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B42822-B9C5-7378-AF29-37252EB5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D8E372-6001-50BF-3AC6-48C162A2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9BE1-4708-8A4E-93F4-9B1D3581542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8618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394570"/>
          </a:xfrm>
          <a:prstGeom prst="rect">
            <a:avLst/>
          </a:prstGeom>
        </p:spPr>
      </p:pic>
      <p:sp>
        <p:nvSpPr>
          <p:cNvPr id="6" name="Rectángulo 5"/>
          <p:cNvSpPr/>
          <p:nvPr userDrawn="1"/>
        </p:nvSpPr>
        <p:spPr>
          <a:xfrm>
            <a:off x="0" y="908685"/>
            <a:ext cx="6526530" cy="51435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 dirty="0"/>
          </a:p>
        </p:txBody>
      </p:sp>
    </p:spTree>
    <p:extLst>
      <p:ext uri="{BB962C8B-B14F-4D97-AF65-F5344CB8AC3E}">
        <p14:creationId xmlns:p14="http://schemas.microsoft.com/office/powerpoint/2010/main" val="59232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0FDAA-4885-1F66-FE62-0928F55A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C55DD2-CE04-7703-88D9-AB99EE88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3577-455C-0145-B54C-96E32F249424}" type="datetimeFigureOut">
              <a:rPr lang="es-ES_tradnl" smtClean="0"/>
              <a:t>31/08/2024</a:t>
            </a:fld>
            <a:endParaRPr lang="es-ES_tradn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7EDE65-AD6C-A320-982F-B0BC5D24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3AFBE4-ED1C-3142-5F50-03FA8EC8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9BE1-4708-8A4E-93F4-9B1D3581542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52184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F8DD80-EF0A-5F1D-2407-DB5379A8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3577-455C-0145-B54C-96E32F249424}" type="datetimeFigureOut">
              <a:rPr lang="es-ES_tradnl" smtClean="0"/>
              <a:t>31/08/2024</a:t>
            </a:fld>
            <a:endParaRPr lang="es-ES_tradnl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9B271A-726D-DD04-DCD9-6D608C8C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BAF656-C599-B914-70F9-ED4AC48E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9BE1-4708-8A4E-93F4-9B1D3581542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87003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3BD29-C432-DBA3-1473-6A5CEB7B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DBDBCE-88E5-4892-8B79-E57C9CEF6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C656E0-1E80-52BD-BDBE-9B014240E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835996-67EC-CB48-3497-AFF0BF46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3577-455C-0145-B54C-96E32F249424}" type="datetimeFigureOut">
              <a:rPr lang="es-ES_tradnl" smtClean="0"/>
              <a:t>31/08/2024</a:t>
            </a:fld>
            <a:endParaRPr lang="es-ES_tradnl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CCB897-C0C8-DB43-68C2-6420FFAA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40268D-7AA1-FFA7-018E-5605513B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9BE1-4708-8A4E-93F4-9B1D3581542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29070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83392-5196-0D57-DC55-BD315A6B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191CA5-3435-E4DE-4460-FD213B9A1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_tradn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EA7582-CF88-7686-1B67-0084CD544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76ADAC-E259-B71C-5ADB-4DAA4A14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3577-455C-0145-B54C-96E32F249424}" type="datetimeFigureOut">
              <a:rPr lang="es-ES_tradnl" smtClean="0"/>
              <a:t>31/08/2024</a:t>
            </a:fld>
            <a:endParaRPr lang="es-ES_tradnl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55D64C-78BC-0BC2-7B2F-833AF55C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FD6266-844B-D28B-AAFE-CC37D66F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9BE1-4708-8A4E-93F4-9B1D3581542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35394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19292-4235-2644-6663-20DA9D55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BBDEA2-42C2-44B7-C414-D7E42F584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0349A9-8DE8-9E20-1E89-D765A1AC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3577-455C-0145-B54C-96E32F249424}" type="datetimeFigureOut">
              <a:rPr lang="es-ES_tradnl" smtClean="0"/>
              <a:t>31/08/2024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2D39EF-0FC9-BD3D-B6A5-0AD7DEEC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B9B408-016B-DD90-FD5D-C0F0502B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9BE1-4708-8A4E-93F4-9B1D3581542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00177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E09E63-358F-5257-1597-EE3F87C22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89E23C-10BA-5F33-0909-4B3381C39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ECDB7D-3545-12BA-9611-2EF39054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3577-455C-0145-B54C-96E32F249424}" type="datetimeFigureOut">
              <a:rPr lang="es-ES_tradnl" smtClean="0"/>
              <a:t>31/08/2024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C42D2D-62AC-E887-1F72-20A53064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742A9C-0ADE-29DB-7CE0-3D7D34D3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9BE1-4708-8A4E-93F4-9B1D3581542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578394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20000" y="1969881"/>
            <a:ext cx="4206300" cy="13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latin typeface="Montserrat" pitchFamily="2" charset="7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280500" y="872481"/>
            <a:ext cx="1645800" cy="10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lt1"/>
                </a:solidFill>
                <a:latin typeface="Montserrat" pitchFamily="2" charset="7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20000" y="3493881"/>
            <a:ext cx="4206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 pitchFamily="2" charset="7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3193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646000" y="3652224"/>
            <a:ext cx="3852000" cy="4572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500">
                <a:solidFill>
                  <a:schemeClr val="dk1"/>
                </a:solidFill>
                <a:latin typeface="Montserrat" pitchFamily="2" charset="7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720000" y="1684108"/>
            <a:ext cx="7704000" cy="14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500">
                <a:solidFill>
                  <a:schemeClr val="dk1"/>
                </a:solidFill>
                <a:latin typeface="Montserrat" pitchFamily="2" charset="7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6322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userDrawn="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>
            <a:off x="742875" y="2343150"/>
            <a:ext cx="2377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 pitchFamily="2" charset="7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0000" y="425514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16B88C-0589-17BE-5922-FECDD1148B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78300" y="1782763"/>
            <a:ext cx="3843338" cy="2152650"/>
          </a:xfrm>
        </p:spPr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550416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4373675" y="3112976"/>
            <a:ext cx="40503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 pitchFamily="2" charset="77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4373675" y="2004451"/>
            <a:ext cx="40503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latin typeface="Montserrat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862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39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userDrawn="1">
  <p:cSld name="Thank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80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08994" y="1714201"/>
            <a:ext cx="7193425" cy="45182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3"/>
          </p:nvPr>
        </p:nvSpPr>
        <p:spPr>
          <a:xfrm>
            <a:off x="1008993" y="2342180"/>
            <a:ext cx="7193426" cy="2252442"/>
          </a:xfrm>
        </p:spPr>
        <p:txBody>
          <a:bodyPr/>
          <a:lstStyle>
            <a:lvl1pPr>
              <a:defRPr sz="1350">
                <a:solidFill>
                  <a:schemeClr val="bg1">
                    <a:lumMod val="50000"/>
                  </a:schemeClr>
                </a:solidFill>
                <a:latin typeface="Arial"/>
              </a:defRPr>
            </a:lvl1pPr>
            <a:lvl2pPr>
              <a:defRPr sz="1350">
                <a:solidFill>
                  <a:schemeClr val="bg1">
                    <a:lumMod val="50000"/>
                  </a:schemeClr>
                </a:solidFill>
                <a:latin typeface="Arial"/>
              </a:defRPr>
            </a:lvl2pPr>
            <a:lvl3pPr>
              <a:defRPr sz="1350">
                <a:solidFill>
                  <a:schemeClr val="bg1">
                    <a:lumMod val="50000"/>
                  </a:schemeClr>
                </a:solidFill>
                <a:latin typeface="Arial"/>
              </a:defRPr>
            </a:lvl3pPr>
            <a:lvl4pPr>
              <a:defRPr sz="1350">
                <a:solidFill>
                  <a:schemeClr val="bg1">
                    <a:lumMod val="50000"/>
                  </a:schemeClr>
                </a:solidFill>
                <a:latin typeface="Arial"/>
              </a:defRPr>
            </a:lvl4pPr>
            <a:lvl5pPr>
              <a:defRPr sz="1350">
                <a:solidFill>
                  <a:schemeClr val="bg1">
                    <a:lumMod val="50000"/>
                  </a:schemeClr>
                </a:solidFill>
                <a:latin typeface="Arial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400411" y="959055"/>
            <a:ext cx="6932479" cy="528460"/>
          </a:xfrm>
          <a:prstGeom prst="rect">
            <a:avLst/>
          </a:prstGeom>
        </p:spPr>
        <p:txBody>
          <a:bodyPr/>
          <a:lstStyle>
            <a:lvl1pPr>
              <a:defRPr sz="3000" b="1" i="0" cap="all">
                <a:solidFill>
                  <a:schemeClr val="bg1">
                    <a:lumMod val="50000"/>
                  </a:schemeClr>
                </a:solidFill>
                <a:latin typeface="Arial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868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7C0A-8A98-49D7-BCC2-9FBDBCBDAA81}" type="datetimeFigureOut">
              <a:rPr lang="es-ES" smtClean="0"/>
              <a:t>31/08/2024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6097-097F-4971-A32B-AF2CF21D748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91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71831" cy="516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0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71831" cy="516722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1145" y="4682484"/>
            <a:ext cx="1380271" cy="297627"/>
          </a:xfrm>
          <a:prstGeom prst="rect">
            <a:avLst/>
          </a:prstGeom>
        </p:spPr>
      </p:pic>
      <p:sp>
        <p:nvSpPr>
          <p:cNvPr id="9" name="CuadroTexto 8"/>
          <p:cNvSpPr txBox="1"/>
          <p:nvPr userDrawn="1"/>
        </p:nvSpPr>
        <p:spPr>
          <a:xfrm>
            <a:off x="19449" y="4949244"/>
            <a:ext cx="230408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75" dirty="0">
                <a:solidFill>
                  <a:schemeClr val="tx2">
                    <a:lumMod val="50000"/>
                  </a:schemeClr>
                </a:solidFill>
              </a:rPr>
              <a:t>Mario Ernst – Director Centro de Consultoría</a:t>
            </a:r>
          </a:p>
        </p:txBody>
      </p:sp>
    </p:spTree>
    <p:extLst>
      <p:ext uri="{BB962C8B-B14F-4D97-AF65-F5344CB8AC3E}">
        <p14:creationId xmlns:p14="http://schemas.microsoft.com/office/powerpoint/2010/main" val="407191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981" y="0"/>
            <a:ext cx="9155924" cy="5150207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4865471" y="1355728"/>
            <a:ext cx="3821329" cy="857250"/>
          </a:xfrm>
        </p:spPr>
        <p:txBody>
          <a:bodyPr>
            <a:normAutofit/>
          </a:bodyPr>
          <a:lstStyle>
            <a:lvl1pPr algn="l">
              <a:defRPr sz="2100" b="1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865471" y="2334449"/>
            <a:ext cx="3821329" cy="2665316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  <a:lvl2pPr>
              <a:defRPr sz="1050">
                <a:solidFill>
                  <a:srgbClr val="FFFFFF"/>
                </a:solidFill>
              </a:defRPr>
            </a:lvl2pPr>
            <a:lvl3pPr>
              <a:defRPr sz="900">
                <a:solidFill>
                  <a:srgbClr val="FFFFFF"/>
                </a:solidFill>
              </a:defRPr>
            </a:lvl3pPr>
            <a:lvl4pPr>
              <a:defRPr sz="825">
                <a:solidFill>
                  <a:srgbClr val="FFFFFF"/>
                </a:solidFill>
              </a:defRPr>
            </a:lvl4pPr>
            <a:lvl5pPr>
              <a:defRPr sz="825">
                <a:solidFill>
                  <a:srgbClr val="FFFFFF"/>
                </a:solidFill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77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139303"/>
            <a:ext cx="3169920" cy="1369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s-ES_tradnl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Clic para editar título</a:t>
            </a:r>
            <a:endParaRPr lang="es-ES" altLang="es-ES_tradnl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Haga clic para modificar el estilo de texto del patrón</a:t>
            </a:r>
          </a:p>
          <a:p>
            <a:pPr lvl="1"/>
            <a:r>
              <a:rPr lang="es-ES_tradnl" altLang="es-ES_tradnl"/>
              <a:t>Segundo nivel</a:t>
            </a:r>
          </a:p>
          <a:p>
            <a:pPr lvl="2"/>
            <a:r>
              <a:rPr lang="es-ES_tradnl" altLang="es-ES_tradnl"/>
              <a:t>Tercer nivel</a:t>
            </a:r>
          </a:p>
          <a:p>
            <a:pPr lvl="3"/>
            <a:r>
              <a:rPr lang="es-ES_tradnl" altLang="es-ES_tradnl"/>
              <a:t>Cuarto nivel</a:t>
            </a:r>
          </a:p>
          <a:p>
            <a:pPr lvl="4"/>
            <a:r>
              <a:rPr lang="es-ES_tradnl" altLang="es-ES_tradnl"/>
              <a:t>Quinto nivel</a:t>
            </a:r>
            <a:endParaRPr lang="es-ES" alt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215400-D7F6-45EE-ABB3-2A124DF3DFA9}" type="datetimeFigureOut">
              <a:rPr lang="es-ES" altLang="es-ES"/>
              <a:pPr>
                <a:defRPr/>
              </a:pPr>
              <a:t>31/08/2024</a:t>
            </a:fld>
            <a:endParaRPr lang="es-ES" alt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s-ES" alt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DC23F1C-45E0-4C0C-87DA-0D5AE886346F}" type="slidenum">
              <a:rPr lang="es-ES" altLang="es-ES"/>
              <a:pPr>
                <a:defRPr/>
              </a:pPr>
              <a:t>‹Nº›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32277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8" r:id="rId12"/>
    <p:sldLayoutId id="2147483719" r:id="rId13"/>
    <p:sldLayoutId id="2147483720" r:id="rId14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F94944-E824-B6ED-99FF-4C0CA586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D3C41-8920-3E79-703D-00F6184F7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0127AD-1D98-9420-4B83-D74063DFA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93577-455C-0145-B54C-96E32F249424}" type="datetimeFigureOut">
              <a:rPr lang="es-ES_tradnl" smtClean="0"/>
              <a:t>31/08/2024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0C4163-136A-D9EE-7B7C-6C3764E81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30F582-BD00-357D-974E-8B1CC3046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9BE1-4708-8A4E-93F4-9B1D3581542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95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Primer Grupo De Jóvenes Compañeros De Trabajo Juntos Discutiendo Proyecto  Creativo Trabajo Durante La Reunión De Negocios Process.Modern Amigos  Discusión De Inicio Concepto Office.Hipsters Escribiendo A Mano  Laptop.Blurred.Wide Fotos, Retratos, Imágenes Y">
            <a:extLst>
              <a:ext uri="{FF2B5EF4-FFF2-40B4-BE49-F238E27FC236}">
                <a16:creationId xmlns:a16="http://schemas.microsoft.com/office/drawing/2014/main" id="{80702FA5-CA47-5BE2-DF8C-3054ED4B8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" b="14252"/>
          <a:stretch/>
        </p:blipFill>
        <p:spPr bwMode="auto">
          <a:xfrm>
            <a:off x="18973" y="-17827"/>
            <a:ext cx="9125027" cy="514349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">
            <a:extLst>
              <a:ext uri="{FF2B5EF4-FFF2-40B4-BE49-F238E27FC236}">
                <a16:creationId xmlns:a16="http://schemas.microsoft.com/office/drawing/2014/main" id="{0CA278D3-F094-B5E0-7CFE-719FCB95C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46" name="Google Shape;225;p31">
            <a:extLst>
              <a:ext uri="{FF2B5EF4-FFF2-40B4-BE49-F238E27FC236}">
                <a16:creationId xmlns:a16="http://schemas.microsoft.com/office/drawing/2014/main" id="{0F7D92FD-F27C-7E6A-29EE-8B7A628D5752}"/>
              </a:ext>
            </a:extLst>
          </p:cNvPr>
          <p:cNvSpPr txBox="1">
            <a:spLocks/>
          </p:cNvSpPr>
          <p:nvPr/>
        </p:nvSpPr>
        <p:spPr>
          <a:xfrm>
            <a:off x="5105400" y="4204361"/>
            <a:ext cx="1358308" cy="437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 defTabSz="685800"/>
            <a:endParaRPr lang="es-MX" sz="1000" b="1">
              <a:latin typeface="Montserrat" pitchFamily="2" charset="77"/>
              <a:cs typeface="Arial" panose="020B0604020202020204" pitchFamily="34" charset="0"/>
            </a:endParaRPr>
          </a:p>
          <a:p>
            <a:pPr marL="257175" indent="-257175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</p:txBody>
      </p:sp>
      <p:pic>
        <p:nvPicPr>
          <p:cNvPr id="4" name="Imagen 3" descr="Mano sosteniendo un teléfono celular&#10;&#10;Descripción generada automáticamente">
            <a:extLst>
              <a:ext uri="{FF2B5EF4-FFF2-40B4-BE49-F238E27FC236}">
                <a16:creationId xmlns:a16="http://schemas.microsoft.com/office/drawing/2014/main" id="{78E4CBD1-49A9-122C-79F4-D58794543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828674"/>
            <a:ext cx="4000500" cy="4314825"/>
          </a:xfrm>
          <a:prstGeom prst="rect">
            <a:avLst/>
          </a:prstGeom>
        </p:spPr>
      </p:pic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B6A5B5EC-CC76-4F4C-8996-CE674A2A1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66" y="-603948"/>
            <a:ext cx="3590034" cy="3590034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0B63E0D2-3A70-BDB2-7D97-362DB3A58935}"/>
              </a:ext>
            </a:extLst>
          </p:cNvPr>
          <p:cNvSpPr txBox="1">
            <a:spLocks/>
          </p:cNvSpPr>
          <p:nvPr/>
        </p:nvSpPr>
        <p:spPr>
          <a:xfrm>
            <a:off x="823159" y="3402817"/>
            <a:ext cx="8355647" cy="918917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MX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Integrantes:</a:t>
            </a:r>
          </a:p>
          <a:p>
            <a:r>
              <a:rPr lang="es-MX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Victor Gomez</a:t>
            </a:r>
          </a:p>
          <a:p>
            <a:r>
              <a:rPr lang="es-MX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Matías Sandoval</a:t>
            </a:r>
          </a:p>
          <a:p>
            <a:r>
              <a:rPr lang="es-MX" sz="1400" ker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Francisco Gonzalez L.</a:t>
            </a:r>
            <a:endParaRPr lang="es-MX" sz="1400" kern="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  <a:p>
            <a:pPr algn="ctr"/>
            <a:endParaRPr lang="es-MX" sz="1600" kern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8FF5293-EA72-EECA-675D-E89908188CF9}"/>
              </a:ext>
            </a:extLst>
          </p:cNvPr>
          <p:cNvSpPr/>
          <p:nvPr/>
        </p:nvSpPr>
        <p:spPr>
          <a:xfrm>
            <a:off x="659230" y="1815985"/>
            <a:ext cx="4648200" cy="1231106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lumMod val="85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121920" tIns="60960" rIns="121920" bIns="6096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Proyecto Final </a:t>
            </a:r>
            <a:r>
              <a:rPr lang="es-ES" sz="3600" b="1" dirty="0" err="1">
                <a:solidFill>
                  <a:schemeClr val="bg1"/>
                </a:solidFill>
              </a:rPr>
              <a:t>SociosCoop</a:t>
            </a:r>
            <a:r>
              <a:rPr lang="es-ES" sz="3600" b="1" dirty="0">
                <a:solidFill>
                  <a:schemeClr val="bg1"/>
                </a:solidFill>
              </a:rPr>
              <a:t> Entrega 1</a:t>
            </a:r>
          </a:p>
        </p:txBody>
      </p:sp>
    </p:spTree>
    <p:extLst>
      <p:ext uri="{BB962C8B-B14F-4D97-AF65-F5344CB8AC3E}">
        <p14:creationId xmlns:p14="http://schemas.microsoft.com/office/powerpoint/2010/main" val="211074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AB1C6D6-C34F-9FD3-6110-6E7E1A1237ED}"/>
              </a:ext>
            </a:extLst>
          </p:cNvPr>
          <p:cNvCxnSpPr/>
          <p:nvPr/>
        </p:nvCxnSpPr>
        <p:spPr>
          <a:xfrm>
            <a:off x="1896638" y="782053"/>
            <a:ext cx="0" cy="4361447"/>
          </a:xfrm>
          <a:prstGeom prst="line">
            <a:avLst/>
          </a:prstGeom>
          <a:ln w="38100">
            <a:solidFill>
              <a:srgbClr val="3C47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A2EAE831-5930-507C-62B7-0745412234E5}"/>
              </a:ext>
            </a:extLst>
          </p:cNvPr>
          <p:cNvSpPr/>
          <p:nvPr/>
        </p:nvSpPr>
        <p:spPr>
          <a:xfrm>
            <a:off x="0" y="0"/>
            <a:ext cx="189663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999174C-8EA5-A257-78D7-847D09183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551" y="224870"/>
            <a:ext cx="52413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+mn-ea"/>
                <a:cs typeface="+mn-cs"/>
              </a:rPr>
              <a:t>Estructura de la presentación</a:t>
            </a:r>
            <a:endParaRPr kumimoji="0" lang="es-CO" altLang="ru-RU" sz="2400" b="1" i="0" u="none" strike="noStrike" kern="1200" cap="none" spc="0" normalizeH="0" baseline="0" noProof="0" dirty="0">
              <a:ln>
                <a:noFill/>
              </a:ln>
              <a:solidFill>
                <a:srgbClr val="ABC642"/>
              </a:solidFill>
              <a:effectLst/>
              <a:uLnTx/>
              <a:uFillTx/>
              <a:latin typeface="Montserrat" panose="00000500000000000000" pitchFamily="50" charset="0"/>
              <a:ea typeface="+mn-ea"/>
              <a:cs typeface="+mn-cs"/>
            </a:endParaRPr>
          </a:p>
        </p:txBody>
      </p:sp>
      <p:cxnSp>
        <p:nvCxnSpPr>
          <p:cNvPr id="8" name="Google Shape;226;p31">
            <a:extLst>
              <a:ext uri="{FF2B5EF4-FFF2-40B4-BE49-F238E27FC236}">
                <a16:creationId xmlns:a16="http://schemas.microsoft.com/office/drawing/2014/main" id="{A4743465-02C1-FE52-00F8-2DBB0EA7A96B}"/>
              </a:ext>
            </a:extLst>
          </p:cNvPr>
          <p:cNvCxnSpPr/>
          <p:nvPr/>
        </p:nvCxnSpPr>
        <p:spPr>
          <a:xfrm>
            <a:off x="457200" y="670612"/>
            <a:ext cx="4585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898094A-DCF5-2936-041F-208A3E963182}"/>
              </a:ext>
            </a:extLst>
          </p:cNvPr>
          <p:cNvSpPr txBox="1"/>
          <p:nvPr/>
        </p:nvSpPr>
        <p:spPr>
          <a:xfrm>
            <a:off x="2239101" y="1340833"/>
            <a:ext cx="288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>
                <a:solidFill>
                  <a:srgbClr val="3C476E"/>
                </a:solidFill>
                <a:latin typeface="Montserrat" panose="0200050500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Idea</a:t>
            </a:r>
            <a:r>
              <a:rPr kumimoji="0" lang="es-CO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del proyecto.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818369F-BEF5-D394-A442-5A5E9CA77040}"/>
              </a:ext>
            </a:extLst>
          </p:cNvPr>
          <p:cNvSpPr/>
          <p:nvPr/>
        </p:nvSpPr>
        <p:spPr>
          <a:xfrm>
            <a:off x="1819660" y="681530"/>
            <a:ext cx="153956" cy="153956"/>
          </a:xfrm>
          <a:prstGeom prst="ellipse">
            <a:avLst/>
          </a:prstGeom>
          <a:solidFill>
            <a:srgbClr val="3C4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4FA9B73-1C08-B8DF-DA37-BA22BC4F3A4A}"/>
              </a:ext>
            </a:extLst>
          </p:cNvPr>
          <p:cNvSpPr/>
          <p:nvPr/>
        </p:nvSpPr>
        <p:spPr>
          <a:xfrm>
            <a:off x="1676197" y="2300515"/>
            <a:ext cx="440882" cy="409654"/>
          </a:xfrm>
          <a:prstGeom prst="ellipse">
            <a:avLst/>
          </a:prstGeom>
          <a:solidFill>
            <a:schemeClr val="bg1"/>
          </a:solidFill>
          <a:ln>
            <a:solidFill>
              <a:srgbClr val="3C47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875" dirty="0">
                <a:solidFill>
                  <a:srgbClr val="3C476E"/>
                </a:solidFill>
                <a:latin typeface="Arial Nova" panose="020B0504020202020204" pitchFamily="34" charset="0"/>
              </a:rPr>
              <a:t>2</a:t>
            </a:r>
            <a:endParaRPr kumimoji="0" lang="es-CO" sz="1875" b="0" i="0" u="none" strike="noStrike" kern="1200" cap="none" spc="0" normalizeH="0" baseline="0" noProof="0" dirty="0">
              <a:ln>
                <a:noFill/>
              </a:ln>
              <a:solidFill>
                <a:srgbClr val="3C476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B6B8BE3-D3E6-2997-A162-9AE0FA99C39B}"/>
              </a:ext>
            </a:extLst>
          </p:cNvPr>
          <p:cNvSpPr/>
          <p:nvPr/>
        </p:nvSpPr>
        <p:spPr>
          <a:xfrm>
            <a:off x="1662846" y="1356482"/>
            <a:ext cx="399921" cy="409654"/>
          </a:xfrm>
          <a:prstGeom prst="ellipse">
            <a:avLst/>
          </a:prstGeom>
          <a:solidFill>
            <a:srgbClr val="3C476E"/>
          </a:solidFill>
          <a:ln>
            <a:solidFill>
              <a:srgbClr val="3C47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5D6F66F-0423-128A-3CA4-5369324233F8}"/>
              </a:ext>
            </a:extLst>
          </p:cNvPr>
          <p:cNvSpPr/>
          <p:nvPr/>
        </p:nvSpPr>
        <p:spPr>
          <a:xfrm>
            <a:off x="1687351" y="3181091"/>
            <a:ext cx="440882" cy="409654"/>
          </a:xfrm>
          <a:prstGeom prst="ellipse">
            <a:avLst/>
          </a:prstGeom>
          <a:solidFill>
            <a:srgbClr val="3C476E"/>
          </a:solidFill>
          <a:ln>
            <a:solidFill>
              <a:srgbClr val="3C47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26A2AF8-37DD-42FE-C77A-152147C04219}"/>
              </a:ext>
            </a:extLst>
          </p:cNvPr>
          <p:cNvSpPr txBox="1"/>
          <p:nvPr/>
        </p:nvSpPr>
        <p:spPr>
          <a:xfrm>
            <a:off x="2268491" y="2294126"/>
            <a:ext cx="28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>
                <a:solidFill>
                  <a:srgbClr val="3C476E"/>
                </a:solidFill>
                <a:latin typeface="Montserrat" panose="0200050500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Equipo y roles.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3EEA35F-A967-25EC-C22E-EDB99D8DB956}"/>
              </a:ext>
            </a:extLst>
          </p:cNvPr>
          <p:cNvSpPr txBox="1"/>
          <p:nvPr/>
        </p:nvSpPr>
        <p:spPr>
          <a:xfrm>
            <a:off x="2264399" y="3216641"/>
            <a:ext cx="28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>
                <a:solidFill>
                  <a:srgbClr val="3C476E"/>
                </a:solidFill>
                <a:latin typeface="Montserrat" panose="0200050500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Tecnología y recursos.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B0FB55A-8E2D-4056-8743-A54687665100}"/>
              </a:ext>
            </a:extLst>
          </p:cNvPr>
          <p:cNvSpPr/>
          <p:nvPr/>
        </p:nvSpPr>
        <p:spPr>
          <a:xfrm>
            <a:off x="1676197" y="4063234"/>
            <a:ext cx="440882" cy="409654"/>
          </a:xfrm>
          <a:prstGeom prst="ellipse">
            <a:avLst/>
          </a:prstGeom>
          <a:solidFill>
            <a:schemeClr val="bg1"/>
          </a:solidFill>
          <a:ln>
            <a:solidFill>
              <a:srgbClr val="3C47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875" dirty="0">
                <a:solidFill>
                  <a:srgbClr val="3C476E"/>
                </a:solidFill>
                <a:latin typeface="Arial Nova" panose="020B0504020202020204" pitchFamily="34" charset="0"/>
              </a:rPr>
              <a:t>4</a:t>
            </a:r>
            <a:endParaRPr kumimoji="0" lang="es-CO" sz="1875" b="0" i="0" u="none" strike="noStrike" kern="1200" cap="none" spc="0" normalizeH="0" baseline="0" noProof="0" dirty="0">
              <a:ln>
                <a:noFill/>
              </a:ln>
              <a:solidFill>
                <a:srgbClr val="3C476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0715111-3CA3-FB85-A3B8-5DB057158101}"/>
              </a:ext>
            </a:extLst>
          </p:cNvPr>
          <p:cNvSpPr txBox="1"/>
          <p:nvPr/>
        </p:nvSpPr>
        <p:spPr>
          <a:xfrm>
            <a:off x="2264399" y="4090258"/>
            <a:ext cx="28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>
                <a:solidFill>
                  <a:srgbClr val="3C476E"/>
                </a:solidFill>
                <a:latin typeface="Montserrat" panose="0200050500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Alcance del proyecto.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D8EFB4-D75B-7472-5C5A-18E09E8FA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059" y="265780"/>
            <a:ext cx="2535653" cy="608352"/>
          </a:xfrm>
          <a:prstGeom prst="rect">
            <a:avLst/>
          </a:prstGeom>
        </p:spPr>
      </p:pic>
      <p:pic>
        <p:nvPicPr>
          <p:cNvPr id="9" name="Imagen 8" descr="Mano sosteniendo un teléfono celular&#10;&#10;Descripción generada automáticamente">
            <a:extLst>
              <a:ext uri="{FF2B5EF4-FFF2-40B4-BE49-F238E27FC236}">
                <a16:creationId xmlns:a16="http://schemas.microsoft.com/office/drawing/2014/main" id="{76F44136-0954-1090-FC66-363465D30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508" y="1864859"/>
            <a:ext cx="3039800" cy="32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7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">
            <a:extLst>
              <a:ext uri="{FF2B5EF4-FFF2-40B4-BE49-F238E27FC236}">
                <a16:creationId xmlns:a16="http://schemas.microsoft.com/office/drawing/2014/main" id="{30ED39FF-F4E0-D961-5D9B-24CAC4C8D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551" y="224870"/>
            <a:ext cx="606924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defRPr/>
            </a:pPr>
            <a:r>
              <a:rPr lang="es-CO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50" charset="0"/>
              </a:rPr>
              <a:t>1. Idea del proyecto.</a:t>
            </a:r>
          </a:p>
        </p:txBody>
      </p:sp>
      <p:cxnSp>
        <p:nvCxnSpPr>
          <p:cNvPr id="32" name="Google Shape;226;p31">
            <a:extLst>
              <a:ext uri="{FF2B5EF4-FFF2-40B4-BE49-F238E27FC236}">
                <a16:creationId xmlns:a16="http://schemas.microsoft.com/office/drawing/2014/main" id="{BFF4FAB5-9924-1769-09C4-A6969920BDB2}"/>
              </a:ext>
            </a:extLst>
          </p:cNvPr>
          <p:cNvCxnSpPr>
            <a:cxnSpLocks/>
          </p:cNvCxnSpPr>
          <p:nvPr/>
        </p:nvCxnSpPr>
        <p:spPr>
          <a:xfrm>
            <a:off x="457200" y="670612"/>
            <a:ext cx="4585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F0CDDBE8-EA74-754A-8CCF-33ED1F190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147" y="224870"/>
            <a:ext cx="2535653" cy="608352"/>
          </a:xfrm>
          <a:prstGeom prst="rect">
            <a:avLst/>
          </a:prstGeom>
        </p:spPr>
      </p:pic>
      <p:sp>
        <p:nvSpPr>
          <p:cNvPr id="24" name="Rectangle 1">
            <a:extLst>
              <a:ext uri="{FF2B5EF4-FFF2-40B4-BE49-F238E27FC236}">
                <a16:creationId xmlns:a16="http://schemas.microsoft.com/office/drawing/2014/main" id="{0CA278D3-F094-B5E0-7CFE-719FCB95C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35D8CB-C611-6986-2804-F9B65006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55" y="1015235"/>
            <a:ext cx="3320795" cy="1155809"/>
          </a:xfrm>
          <a:prstGeom prst="rect">
            <a:avLst/>
          </a:prstGeom>
        </p:spPr>
      </p:pic>
      <p:sp>
        <p:nvSpPr>
          <p:cNvPr id="6" name="Google Shape;225;p31">
            <a:extLst>
              <a:ext uri="{FF2B5EF4-FFF2-40B4-BE49-F238E27FC236}">
                <a16:creationId xmlns:a16="http://schemas.microsoft.com/office/drawing/2014/main" id="{7774041A-A097-A418-1000-52104627582F}"/>
              </a:ext>
            </a:extLst>
          </p:cNvPr>
          <p:cNvSpPr txBox="1">
            <a:spLocks/>
          </p:cNvSpPr>
          <p:nvPr/>
        </p:nvSpPr>
        <p:spPr>
          <a:xfrm>
            <a:off x="457200" y="2475198"/>
            <a:ext cx="4191000" cy="437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algn="ctr" defTabSz="685800"/>
            <a:r>
              <a:rPr lang="es-MX" sz="1000" dirty="0">
                <a:latin typeface="Montserrat" pitchFamily="2" charset="77"/>
                <a:cs typeface="Arial" panose="020B0604020202020204" pitchFamily="34" charset="0"/>
              </a:rPr>
              <a:t> </a:t>
            </a:r>
            <a:r>
              <a:rPr lang="es-MX" sz="1000" b="1" dirty="0">
                <a:latin typeface="Montserrat" pitchFamily="2" charset="77"/>
                <a:cs typeface="Arial" panose="020B0604020202020204" pitchFamily="34" charset="0"/>
              </a:rPr>
              <a:t>Problemática: </a:t>
            </a:r>
            <a:r>
              <a:rPr lang="es-MX" sz="1000" dirty="0">
                <a:latin typeface="Montserrat" pitchFamily="2" charset="77"/>
                <a:cs typeface="Arial" panose="020B0604020202020204" pitchFamily="34" charset="0"/>
              </a:rPr>
              <a:t>En la actualidad muchas personas ven como una opción válida acudir a las cooperativas de ahorro y crédito para optar a un crédito o deposito a plazo pero las largas distancias que tienen que viajar para solo ver si son prospectos de un crédito o deposito hace que muchas veces hacen perder un día de trabajo limitando el acceso. </a:t>
            </a: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57175" indent="-257175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</p:txBody>
      </p:sp>
      <p:pic>
        <p:nvPicPr>
          <p:cNvPr id="8" name="Imagen 7" descr="Mano sosteniendo un teléfono celular&#10;&#10;Descripción generada automáticamente">
            <a:extLst>
              <a:ext uri="{FF2B5EF4-FFF2-40B4-BE49-F238E27FC236}">
                <a16:creationId xmlns:a16="http://schemas.microsoft.com/office/drawing/2014/main" id="{CD56E961-A839-C959-C39C-0E7A19CA8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46" y="2800353"/>
            <a:ext cx="2172453" cy="2343146"/>
          </a:xfrm>
          <a:prstGeom prst="rect">
            <a:avLst/>
          </a:prstGeom>
        </p:spPr>
      </p:pic>
      <p:sp>
        <p:nvSpPr>
          <p:cNvPr id="10" name="Google Shape;225;p31">
            <a:extLst>
              <a:ext uri="{FF2B5EF4-FFF2-40B4-BE49-F238E27FC236}">
                <a16:creationId xmlns:a16="http://schemas.microsoft.com/office/drawing/2014/main" id="{1BF18576-D121-6FD7-5D48-921B359785FC}"/>
              </a:ext>
            </a:extLst>
          </p:cNvPr>
          <p:cNvSpPr txBox="1">
            <a:spLocks/>
          </p:cNvSpPr>
          <p:nvPr/>
        </p:nvSpPr>
        <p:spPr>
          <a:xfrm>
            <a:off x="5196191" y="1854254"/>
            <a:ext cx="3485354" cy="437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algn="ctr" defTabSz="685800"/>
            <a:r>
              <a:rPr lang="es-MX" sz="1000" dirty="0">
                <a:latin typeface="Montserrat" pitchFamily="2" charset="77"/>
                <a:cs typeface="Arial" panose="020B0604020202020204" pitchFamily="34" charset="0"/>
              </a:rPr>
              <a:t> </a:t>
            </a:r>
            <a:r>
              <a:rPr lang="es-MX" sz="1000" b="1" dirty="0">
                <a:latin typeface="Montserrat" pitchFamily="2" charset="77"/>
                <a:cs typeface="Arial" panose="020B0604020202020204" pitchFamily="34" charset="0"/>
              </a:rPr>
              <a:t>idea: </a:t>
            </a:r>
            <a:r>
              <a:rPr lang="es-MX" sz="1000" dirty="0">
                <a:latin typeface="Montserrat" pitchFamily="2" charset="77"/>
                <a:cs typeface="Arial" panose="020B0604020202020204" pitchFamily="34" charset="0"/>
              </a:rPr>
              <a:t>La idea principal con </a:t>
            </a:r>
            <a:r>
              <a:rPr lang="es-MX" sz="1000" dirty="0" err="1">
                <a:latin typeface="Montserrat" pitchFamily="2" charset="77"/>
                <a:cs typeface="Arial" panose="020B0604020202020204" pitchFamily="34" charset="0"/>
              </a:rPr>
              <a:t>SociosCoop</a:t>
            </a:r>
            <a:r>
              <a:rPr lang="es-MX" sz="1000" dirty="0">
                <a:latin typeface="Montserrat" pitchFamily="2" charset="77"/>
                <a:cs typeface="Arial" panose="020B0604020202020204" pitchFamily="34" charset="0"/>
              </a:rPr>
              <a:t> es brindar acceso desde cualquier punto del país a las personas para ser evaluadas sin la necesidad de salir del trabajo, casa y solo ingresando los la información </a:t>
            </a:r>
            <a:r>
              <a:rPr lang="es-MX" sz="1000" dirty="0" err="1">
                <a:latin typeface="Montserrat" pitchFamily="2" charset="77"/>
                <a:cs typeface="Arial" panose="020B0604020202020204" pitchFamily="34" charset="0"/>
              </a:rPr>
              <a:t>requqrida</a:t>
            </a:r>
            <a:r>
              <a:rPr lang="es-MX" sz="1000" dirty="0">
                <a:latin typeface="Montserrat" pitchFamily="2" charset="77"/>
                <a:cs typeface="Arial" panose="020B0604020202020204" pitchFamily="34" charset="0"/>
              </a:rPr>
              <a:t> con una fotografía de su liquidación de sueldo.</a:t>
            </a: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57175" indent="-257175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</p:txBody>
      </p:sp>
      <p:sp>
        <p:nvSpPr>
          <p:cNvPr id="12" name="Google Shape;225;p31">
            <a:extLst>
              <a:ext uri="{FF2B5EF4-FFF2-40B4-BE49-F238E27FC236}">
                <a16:creationId xmlns:a16="http://schemas.microsoft.com/office/drawing/2014/main" id="{E979E6DC-0B0B-EFD7-1F67-6D45CE5C81D6}"/>
              </a:ext>
            </a:extLst>
          </p:cNvPr>
          <p:cNvSpPr txBox="1">
            <a:spLocks/>
          </p:cNvSpPr>
          <p:nvPr/>
        </p:nvSpPr>
        <p:spPr>
          <a:xfrm>
            <a:off x="810023" y="3197791"/>
            <a:ext cx="3485354" cy="437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algn="ctr" defTabSz="685800"/>
            <a:r>
              <a:rPr lang="es-MX" sz="1000" dirty="0">
                <a:latin typeface="Montserrat" pitchFamily="2" charset="77"/>
                <a:cs typeface="Arial" panose="020B0604020202020204" pitchFamily="34" charset="0"/>
              </a:rPr>
              <a:t> </a:t>
            </a:r>
            <a:r>
              <a:rPr lang="es-MX" sz="1000" b="1" dirty="0">
                <a:latin typeface="Montserrat" pitchFamily="2" charset="77"/>
                <a:cs typeface="Arial" panose="020B0604020202020204" pitchFamily="34" charset="0"/>
              </a:rPr>
              <a:t>Valor agregado</a:t>
            </a: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57175" indent="-257175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8B2122A-DE20-05B8-445F-9005490A7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25" y="3665106"/>
            <a:ext cx="4416711" cy="1040197"/>
          </a:xfrm>
          <a:prstGeom prst="rect">
            <a:avLst/>
          </a:prstGeom>
        </p:spPr>
      </p:pic>
      <p:sp>
        <p:nvSpPr>
          <p:cNvPr id="18" name="Google Shape;225;p31">
            <a:extLst>
              <a:ext uri="{FF2B5EF4-FFF2-40B4-BE49-F238E27FC236}">
                <a16:creationId xmlns:a16="http://schemas.microsoft.com/office/drawing/2014/main" id="{AE271DFA-6BBF-4ABB-A97A-4F0179E6EE2C}"/>
              </a:ext>
            </a:extLst>
          </p:cNvPr>
          <p:cNvSpPr txBox="1">
            <a:spLocks/>
          </p:cNvSpPr>
          <p:nvPr/>
        </p:nvSpPr>
        <p:spPr>
          <a:xfrm>
            <a:off x="34159" y="4551812"/>
            <a:ext cx="1830016" cy="4081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algn="ctr" defTabSz="685800"/>
            <a:r>
              <a:rPr lang="es-MX" sz="1000" dirty="0">
                <a:latin typeface="Montserrat" pitchFamily="2" charset="77"/>
                <a:cs typeface="Arial" panose="020B0604020202020204" pitchFamily="34" charset="0"/>
              </a:rPr>
              <a:t> </a:t>
            </a:r>
            <a:r>
              <a:rPr lang="es-MX" sz="1000" b="1" dirty="0">
                <a:latin typeface="Montserrat" pitchFamily="2" charset="77"/>
                <a:cs typeface="Arial" panose="020B0604020202020204" pitchFamily="34" charset="0"/>
              </a:rPr>
              <a:t>Ahorro de tiempo.</a:t>
            </a: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57175" indent="-257175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</p:txBody>
      </p:sp>
      <p:sp>
        <p:nvSpPr>
          <p:cNvPr id="19" name="Google Shape;225;p31">
            <a:extLst>
              <a:ext uri="{FF2B5EF4-FFF2-40B4-BE49-F238E27FC236}">
                <a16:creationId xmlns:a16="http://schemas.microsoft.com/office/drawing/2014/main" id="{FDA6719E-A4AC-60EF-A8A6-22285B3FD076}"/>
              </a:ext>
            </a:extLst>
          </p:cNvPr>
          <p:cNvSpPr txBox="1">
            <a:spLocks/>
          </p:cNvSpPr>
          <p:nvPr/>
        </p:nvSpPr>
        <p:spPr>
          <a:xfrm>
            <a:off x="1622375" y="4544267"/>
            <a:ext cx="1194541" cy="4081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algn="ctr" defTabSz="685800"/>
            <a:r>
              <a:rPr lang="es-MX" sz="1000" dirty="0">
                <a:latin typeface="Montserrat" pitchFamily="2" charset="77"/>
                <a:cs typeface="Arial" panose="020B0604020202020204" pitchFamily="34" charset="0"/>
              </a:rPr>
              <a:t> </a:t>
            </a:r>
            <a:r>
              <a:rPr lang="es-MX" sz="1000" b="1" dirty="0">
                <a:latin typeface="Montserrat" pitchFamily="2" charset="77"/>
                <a:cs typeface="Arial" panose="020B0604020202020204" pitchFamily="34" charset="0"/>
              </a:rPr>
              <a:t>No mas viajes largos.</a:t>
            </a: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57175" indent="-257175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</p:txBody>
      </p:sp>
      <p:sp>
        <p:nvSpPr>
          <p:cNvPr id="20" name="Google Shape;225;p31">
            <a:extLst>
              <a:ext uri="{FF2B5EF4-FFF2-40B4-BE49-F238E27FC236}">
                <a16:creationId xmlns:a16="http://schemas.microsoft.com/office/drawing/2014/main" id="{FE7FF66A-7E3B-AA12-21B2-28AF365585DE}"/>
              </a:ext>
            </a:extLst>
          </p:cNvPr>
          <p:cNvSpPr txBox="1">
            <a:spLocks/>
          </p:cNvSpPr>
          <p:nvPr/>
        </p:nvSpPr>
        <p:spPr>
          <a:xfrm>
            <a:off x="2587844" y="4544267"/>
            <a:ext cx="1830016" cy="4081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algn="ctr" defTabSz="685800"/>
            <a:r>
              <a:rPr lang="es-MX" sz="1000" dirty="0">
                <a:latin typeface="Montserrat" pitchFamily="2" charset="77"/>
                <a:cs typeface="Arial" panose="020B0604020202020204" pitchFamily="34" charset="0"/>
              </a:rPr>
              <a:t> </a:t>
            </a:r>
            <a:r>
              <a:rPr lang="es-MX" sz="1000" b="1" dirty="0">
                <a:latin typeface="Montserrat" pitchFamily="2" charset="77"/>
                <a:cs typeface="Arial" panose="020B0604020202020204" pitchFamily="34" charset="0"/>
              </a:rPr>
              <a:t>Seguridad en transacciones.</a:t>
            </a: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57175" indent="-257175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</p:txBody>
      </p:sp>
      <p:sp>
        <p:nvSpPr>
          <p:cNvPr id="21" name="Google Shape;225;p31">
            <a:extLst>
              <a:ext uri="{FF2B5EF4-FFF2-40B4-BE49-F238E27FC236}">
                <a16:creationId xmlns:a16="http://schemas.microsoft.com/office/drawing/2014/main" id="{E3B572F0-70B9-5622-79EA-5B5953CDD3A2}"/>
              </a:ext>
            </a:extLst>
          </p:cNvPr>
          <p:cNvSpPr txBox="1">
            <a:spLocks/>
          </p:cNvSpPr>
          <p:nvPr/>
        </p:nvSpPr>
        <p:spPr>
          <a:xfrm>
            <a:off x="4155001" y="4551812"/>
            <a:ext cx="1003353" cy="4081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algn="ctr" defTabSz="685800"/>
            <a:r>
              <a:rPr lang="es-MX" sz="1000" dirty="0">
                <a:latin typeface="Montserrat" pitchFamily="2" charset="77"/>
                <a:cs typeface="Arial" panose="020B0604020202020204" pitchFamily="34" charset="0"/>
              </a:rPr>
              <a:t> </a:t>
            </a:r>
            <a:r>
              <a:rPr lang="es-MX" sz="1000" b="1" dirty="0">
                <a:latin typeface="Montserrat" pitchFamily="2" charset="77"/>
                <a:cs typeface="Arial" panose="020B0604020202020204" pitchFamily="34" charset="0"/>
              </a:rPr>
              <a:t>Evaluaciones en línea</a:t>
            </a: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57175" indent="-257175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03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">
            <a:extLst>
              <a:ext uri="{FF2B5EF4-FFF2-40B4-BE49-F238E27FC236}">
                <a16:creationId xmlns:a16="http://schemas.microsoft.com/office/drawing/2014/main" id="{30ED39FF-F4E0-D961-5D9B-24CAC4C8D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551" y="224870"/>
            <a:ext cx="606924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defRPr/>
            </a:pPr>
            <a:r>
              <a:rPr lang="es-CO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50" charset="0"/>
              </a:rPr>
              <a:t>2. Perfiles y roles</a:t>
            </a:r>
          </a:p>
        </p:txBody>
      </p:sp>
      <p:cxnSp>
        <p:nvCxnSpPr>
          <p:cNvPr id="32" name="Google Shape;226;p31">
            <a:extLst>
              <a:ext uri="{FF2B5EF4-FFF2-40B4-BE49-F238E27FC236}">
                <a16:creationId xmlns:a16="http://schemas.microsoft.com/office/drawing/2014/main" id="{BFF4FAB5-9924-1769-09C4-A6969920BDB2}"/>
              </a:ext>
            </a:extLst>
          </p:cNvPr>
          <p:cNvCxnSpPr>
            <a:cxnSpLocks/>
          </p:cNvCxnSpPr>
          <p:nvPr/>
        </p:nvCxnSpPr>
        <p:spPr>
          <a:xfrm>
            <a:off x="457200" y="670612"/>
            <a:ext cx="4585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F0CDDBE8-EA74-754A-8CCF-33ED1F190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147" y="224870"/>
            <a:ext cx="2535653" cy="608352"/>
          </a:xfrm>
          <a:prstGeom prst="rect">
            <a:avLst/>
          </a:prstGeom>
        </p:spPr>
      </p:pic>
      <p:sp>
        <p:nvSpPr>
          <p:cNvPr id="24" name="Rectangle 1">
            <a:extLst>
              <a:ext uri="{FF2B5EF4-FFF2-40B4-BE49-F238E27FC236}">
                <a16:creationId xmlns:a16="http://schemas.microsoft.com/office/drawing/2014/main" id="{0CA278D3-F094-B5E0-7CFE-719FCB95C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B3C04BE-A9A8-2D39-A81B-9F1D392DA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0888"/>
            <a:ext cx="8515350" cy="23622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9819A39-0A3E-C5DC-9DBD-21B51B299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3179752"/>
            <a:ext cx="8601075" cy="638175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F58C36C-6C08-2BD2-F7F1-96D6BE1D48BC}"/>
              </a:ext>
            </a:extLst>
          </p:cNvPr>
          <p:cNvSpPr/>
          <p:nvPr/>
        </p:nvSpPr>
        <p:spPr>
          <a:xfrm>
            <a:off x="331551" y="3161110"/>
            <a:ext cx="2487849" cy="1757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0000"/>
              </a:highlight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C4B871A9-3488-79A9-AE9D-EA3348A67429}"/>
              </a:ext>
            </a:extLst>
          </p:cNvPr>
          <p:cNvSpPr/>
          <p:nvPr/>
        </p:nvSpPr>
        <p:spPr>
          <a:xfrm>
            <a:off x="3387946" y="3161110"/>
            <a:ext cx="2411649" cy="1757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58AA823-0CBD-592D-4A08-1AFF24476E65}"/>
              </a:ext>
            </a:extLst>
          </p:cNvPr>
          <p:cNvSpPr/>
          <p:nvPr/>
        </p:nvSpPr>
        <p:spPr>
          <a:xfrm>
            <a:off x="6603763" y="3161110"/>
            <a:ext cx="2411649" cy="1757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96EB1E9-87D6-9F66-3F8A-CC56AADF9710}"/>
              </a:ext>
            </a:extLst>
          </p:cNvPr>
          <p:cNvSpPr txBox="1"/>
          <p:nvPr/>
        </p:nvSpPr>
        <p:spPr>
          <a:xfrm>
            <a:off x="331551" y="3749079"/>
            <a:ext cx="2564049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900" b="1" i="0" dirty="0">
                <a:solidFill>
                  <a:srgbClr val="555555"/>
                </a:solidFill>
                <a:effectLst/>
                <a:latin typeface="YAFdJt8dAY0 0"/>
              </a:rPr>
              <a:t>Perfil:</a:t>
            </a:r>
            <a:r>
              <a:rPr lang="es-MX" sz="900" b="0" i="0" dirty="0">
                <a:solidFill>
                  <a:srgbClr val="555555"/>
                </a:solidFill>
                <a:effectLst/>
                <a:latin typeface="YAFdJt8dAY0 0"/>
              </a:rPr>
              <a:t> Actúa como el especialista en productos de cooperativas definiendo lineamientos</a:t>
            </a:r>
            <a:endParaRPr lang="es-MX" sz="900" dirty="0">
              <a:solidFill>
                <a:srgbClr val="555555"/>
              </a:solidFill>
              <a:effectLst/>
              <a:latin typeface="YAFdJt8dAY0 0"/>
            </a:endParaRPr>
          </a:p>
          <a:p>
            <a:r>
              <a:rPr lang="es-MX" sz="900" b="1" i="0" dirty="0">
                <a:solidFill>
                  <a:srgbClr val="555555"/>
                </a:solidFill>
                <a:effectLst/>
                <a:latin typeface="YAFdJt8dAY0 0"/>
              </a:rPr>
              <a:t>Roles: </a:t>
            </a:r>
            <a:endParaRPr lang="es-MX" sz="900" dirty="0">
              <a:solidFill>
                <a:srgbClr val="555555"/>
              </a:solidFill>
              <a:effectLst/>
              <a:latin typeface="YAFdJt8dAY0 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b="0" i="0" dirty="0">
                <a:solidFill>
                  <a:srgbClr val="555555"/>
                </a:solidFill>
                <a:effectLst/>
              </a:rPr>
              <a:t>Definir y priorizar los requisitos del producto.</a:t>
            </a:r>
            <a:endParaRPr lang="es-MX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b="0" i="0" dirty="0">
                <a:solidFill>
                  <a:srgbClr val="555555"/>
                </a:solidFill>
                <a:effectLst/>
              </a:rPr>
              <a:t>Desarrollar la Web de </a:t>
            </a:r>
            <a:r>
              <a:rPr lang="es-MX" sz="900" b="0" i="0" dirty="0" err="1">
                <a:solidFill>
                  <a:srgbClr val="555555"/>
                </a:solidFill>
                <a:effectLst/>
              </a:rPr>
              <a:t>SociosCoop</a:t>
            </a:r>
            <a:r>
              <a:rPr lang="es-MX" sz="900" b="0" i="0" dirty="0">
                <a:solidFill>
                  <a:srgbClr val="555555"/>
                </a:solidFill>
                <a:effectLst/>
              </a:rPr>
              <a:t>.</a:t>
            </a:r>
            <a:endParaRPr lang="es-MX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b="0" i="0" dirty="0">
                <a:solidFill>
                  <a:srgbClr val="555555"/>
                </a:solidFill>
                <a:effectLst/>
              </a:rPr>
              <a:t>Implementar la arquitectura de la base de datos</a:t>
            </a:r>
            <a:endParaRPr lang="es-MX" sz="9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9725610-155A-6894-2844-22BC12298BE0}"/>
              </a:ext>
            </a:extLst>
          </p:cNvPr>
          <p:cNvSpPr txBox="1"/>
          <p:nvPr/>
        </p:nvSpPr>
        <p:spPr>
          <a:xfrm>
            <a:off x="3366174" y="3781697"/>
            <a:ext cx="2564049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900" b="1" i="0" dirty="0">
                <a:solidFill>
                  <a:srgbClr val="555555"/>
                </a:solidFill>
                <a:effectLst/>
                <a:latin typeface="YAFdJt8dAY0 0"/>
              </a:rPr>
              <a:t>Perfil: </a:t>
            </a:r>
            <a:r>
              <a:rPr lang="es-MX" sz="900" b="0" i="0" dirty="0">
                <a:solidFill>
                  <a:srgbClr val="555555"/>
                </a:solidFill>
                <a:effectLst/>
                <a:latin typeface="YAFdJt8dAY0 0"/>
              </a:rPr>
              <a:t>Asegurar que el equipo de desarrollo trabaje en las funcionalidades más valiosas.</a:t>
            </a:r>
            <a:endParaRPr lang="es-MX" sz="900" dirty="0">
              <a:solidFill>
                <a:srgbClr val="555555"/>
              </a:solidFill>
              <a:effectLst/>
              <a:latin typeface="YAFdJt8dAY0 0"/>
            </a:endParaRPr>
          </a:p>
          <a:p>
            <a:r>
              <a:rPr lang="es-MX" sz="900" b="1" i="0" dirty="0">
                <a:solidFill>
                  <a:srgbClr val="555555"/>
                </a:solidFill>
                <a:effectLst/>
                <a:latin typeface="YAFdJt8dAY0 0"/>
              </a:rPr>
              <a:t>Roles: </a:t>
            </a:r>
            <a:endParaRPr lang="es-MX" sz="900" dirty="0">
              <a:solidFill>
                <a:srgbClr val="555555"/>
              </a:solidFill>
              <a:effectLst/>
              <a:latin typeface="YAFdJt8dAY0 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>
                <a:solidFill>
                  <a:srgbClr val="555555"/>
                </a:solidFill>
              </a:rPr>
              <a:t>i</a:t>
            </a:r>
            <a:r>
              <a:rPr lang="es-MX" sz="900" b="0" i="0" dirty="0">
                <a:solidFill>
                  <a:srgbClr val="555555"/>
                </a:solidFill>
                <a:effectLst/>
              </a:rPr>
              <a:t>mplementar la integración entre las plataformas con </a:t>
            </a:r>
            <a:r>
              <a:rPr lang="es-MX" sz="900" b="0" i="0" dirty="0" err="1">
                <a:solidFill>
                  <a:srgbClr val="555555"/>
                </a:solidFill>
                <a:effectLst/>
              </a:rPr>
              <a:t>apis</a:t>
            </a:r>
            <a:r>
              <a:rPr lang="es-MX" sz="900" b="0" i="0" dirty="0">
                <a:solidFill>
                  <a:srgbClr val="555555"/>
                </a:solidFill>
                <a:effectLst/>
              </a:rPr>
              <a:t>.</a:t>
            </a:r>
            <a:endParaRPr lang="es-MX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b="0" i="0" dirty="0">
                <a:solidFill>
                  <a:srgbClr val="555555"/>
                </a:solidFill>
                <a:effectLst/>
              </a:rPr>
              <a:t>Gestionar los</a:t>
            </a:r>
            <a:endParaRPr lang="es-MX" sz="900" dirty="0"/>
          </a:p>
          <a:p>
            <a:endParaRPr lang="es-MX" sz="9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4B13863-B82F-BE61-3ADA-E6EAD74422EF}"/>
              </a:ext>
            </a:extLst>
          </p:cNvPr>
          <p:cNvSpPr txBox="1"/>
          <p:nvPr/>
        </p:nvSpPr>
        <p:spPr>
          <a:xfrm>
            <a:off x="6616737" y="3749079"/>
            <a:ext cx="256404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900" b="1" i="0" dirty="0">
                <a:solidFill>
                  <a:srgbClr val="555555"/>
                </a:solidFill>
                <a:effectLst/>
                <a:latin typeface="YAFdJt8dAY0 0"/>
              </a:rPr>
              <a:t>Perfil: </a:t>
            </a:r>
            <a:r>
              <a:rPr lang="es-MX" sz="900" b="0" i="0" dirty="0">
                <a:solidFill>
                  <a:srgbClr val="555555"/>
                </a:solidFill>
                <a:effectLst/>
                <a:latin typeface="YAFdJt8dAY0 0"/>
              </a:rPr>
              <a:t>Conocimientos sólidos en lenguajes de programación </a:t>
            </a:r>
            <a:r>
              <a:rPr lang="es-MX" sz="900" b="0" i="0" dirty="0" err="1">
                <a:solidFill>
                  <a:srgbClr val="555555"/>
                </a:solidFill>
                <a:effectLst/>
                <a:latin typeface="YAFdJt8dAY0 0"/>
              </a:rPr>
              <a:t>Kotlyn</a:t>
            </a:r>
            <a:r>
              <a:rPr lang="es-MX" sz="900" b="0" i="0" dirty="0">
                <a:solidFill>
                  <a:srgbClr val="555555"/>
                </a:solidFill>
                <a:effectLst/>
                <a:latin typeface="YAFdJt8dAY0 0"/>
              </a:rPr>
              <a:t>, bases de datos</a:t>
            </a:r>
            <a:endParaRPr lang="es-MX" sz="900" dirty="0">
              <a:solidFill>
                <a:srgbClr val="555555"/>
              </a:solidFill>
              <a:effectLst/>
              <a:latin typeface="YAFdJt8dAY0 0"/>
            </a:endParaRPr>
          </a:p>
          <a:p>
            <a:r>
              <a:rPr lang="es-MX" sz="900" b="1" i="0" dirty="0">
                <a:solidFill>
                  <a:srgbClr val="555555"/>
                </a:solidFill>
                <a:effectLst/>
                <a:latin typeface="YAFdJt8dAY0 0"/>
              </a:rPr>
              <a:t>Roles: </a:t>
            </a:r>
            <a:endParaRPr lang="es-MX" sz="900" dirty="0">
              <a:solidFill>
                <a:srgbClr val="555555"/>
              </a:solidFill>
              <a:effectLst/>
              <a:latin typeface="YAFdJt8dAY0 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b="0" i="0" dirty="0">
                <a:solidFill>
                  <a:srgbClr val="555555"/>
                </a:solidFill>
                <a:effectLst/>
              </a:rPr>
              <a:t>Desarrollar y mantener la interfaz de usuario de la aplicación</a:t>
            </a:r>
            <a:endParaRPr lang="es-MX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>
                <a:solidFill>
                  <a:srgbClr val="555555"/>
                </a:solidFill>
              </a:rPr>
              <a:t>I</a:t>
            </a:r>
            <a:r>
              <a:rPr lang="es-MX" sz="900" b="0" i="0" dirty="0">
                <a:solidFill>
                  <a:srgbClr val="555555"/>
                </a:solidFill>
                <a:effectLst/>
              </a:rPr>
              <a:t>mplementar diseños proporcionados por el equipo de UI/UX, asegurando una experiencia de usuario óptima.</a:t>
            </a:r>
            <a:endParaRPr lang="es-MX" sz="900" dirty="0"/>
          </a:p>
          <a:p>
            <a:endParaRPr lang="es-MX" sz="900" dirty="0"/>
          </a:p>
        </p:txBody>
      </p:sp>
    </p:spTree>
    <p:extLst>
      <p:ext uri="{BB962C8B-B14F-4D97-AF65-F5344CB8AC3E}">
        <p14:creationId xmlns:p14="http://schemas.microsoft.com/office/powerpoint/2010/main" val="150767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">
            <a:extLst>
              <a:ext uri="{FF2B5EF4-FFF2-40B4-BE49-F238E27FC236}">
                <a16:creationId xmlns:a16="http://schemas.microsoft.com/office/drawing/2014/main" id="{30ED39FF-F4E0-D961-5D9B-24CAC4C8D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551" y="224870"/>
            <a:ext cx="606924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defRPr/>
            </a:pPr>
            <a:r>
              <a:rPr lang="es-CO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50" charset="0"/>
              </a:rPr>
              <a:t>3. Tecnología y recurso</a:t>
            </a:r>
          </a:p>
        </p:txBody>
      </p:sp>
      <p:cxnSp>
        <p:nvCxnSpPr>
          <p:cNvPr id="32" name="Google Shape;226;p31">
            <a:extLst>
              <a:ext uri="{FF2B5EF4-FFF2-40B4-BE49-F238E27FC236}">
                <a16:creationId xmlns:a16="http://schemas.microsoft.com/office/drawing/2014/main" id="{BFF4FAB5-9924-1769-09C4-A6969920BDB2}"/>
              </a:ext>
            </a:extLst>
          </p:cNvPr>
          <p:cNvCxnSpPr>
            <a:cxnSpLocks/>
          </p:cNvCxnSpPr>
          <p:nvPr/>
        </p:nvCxnSpPr>
        <p:spPr>
          <a:xfrm>
            <a:off x="457200" y="670612"/>
            <a:ext cx="4585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F0CDDBE8-EA74-754A-8CCF-33ED1F190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147" y="224870"/>
            <a:ext cx="2535653" cy="608352"/>
          </a:xfrm>
          <a:prstGeom prst="rect">
            <a:avLst/>
          </a:prstGeom>
        </p:spPr>
      </p:pic>
      <p:sp>
        <p:nvSpPr>
          <p:cNvPr id="24" name="Rectangle 1">
            <a:extLst>
              <a:ext uri="{FF2B5EF4-FFF2-40B4-BE49-F238E27FC236}">
                <a16:creationId xmlns:a16="http://schemas.microsoft.com/office/drawing/2014/main" id="{0CA278D3-F094-B5E0-7CFE-719FCB95C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035927-7DB3-4A55-B538-9E45F23D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285980"/>
            <a:ext cx="7581900" cy="3270796"/>
          </a:xfrm>
          <a:prstGeom prst="rect">
            <a:avLst/>
          </a:prstGeom>
        </p:spPr>
      </p:pic>
      <p:pic>
        <p:nvPicPr>
          <p:cNvPr id="5" name="Imagen 4" descr="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75050A6B-A71E-AC44-CB52-3C6AE450C2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601136"/>
            <a:ext cx="1000349" cy="2397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A08D9A-FCDA-CA3B-F534-6D581894E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917" y="4555629"/>
            <a:ext cx="854655" cy="333214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D6529279-1A92-80B4-D7C1-C3C9F20E24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6" y="4617285"/>
            <a:ext cx="1528080" cy="2709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E9083AE-CA3D-6EA8-3614-3713641948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208" y="1000536"/>
            <a:ext cx="717708" cy="47203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4EA49C9-66B0-DB95-99EF-9E68531082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1076" y="1016458"/>
            <a:ext cx="486600" cy="48414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29ADAED-F26A-019B-FB47-7826EC64EA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9711" y="1045928"/>
            <a:ext cx="1192927" cy="42351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817CB95-46F3-0F7A-B8ED-9FA4C8FC8A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8528" y="1051448"/>
            <a:ext cx="926943" cy="430159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F741ACF-4E72-3E55-8F58-CD699C27A7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08343" y="2295917"/>
            <a:ext cx="619754" cy="26560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CCE4D276-4974-1C5C-8AAA-6671C587BC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08343" y="2598921"/>
            <a:ext cx="629873" cy="265609"/>
          </a:xfrm>
          <a:prstGeom prst="rect">
            <a:avLst/>
          </a:prstGeom>
        </p:spPr>
      </p:pic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2FB0374-043B-5F51-BF8A-8C229599582A}"/>
              </a:ext>
            </a:extLst>
          </p:cNvPr>
          <p:cNvSpPr/>
          <p:nvPr/>
        </p:nvSpPr>
        <p:spPr>
          <a:xfrm>
            <a:off x="331551" y="1647067"/>
            <a:ext cx="8355249" cy="28076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7156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3DFD053B-6BC4-B9C7-CBD0-9BF8BE5EC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13884"/>
            <a:ext cx="7772400" cy="3370064"/>
          </a:xfrm>
          <a:prstGeom prst="rect">
            <a:avLst/>
          </a:prstGeom>
        </p:spPr>
      </p:pic>
      <p:sp>
        <p:nvSpPr>
          <p:cNvPr id="31" name="TextBox 2">
            <a:extLst>
              <a:ext uri="{FF2B5EF4-FFF2-40B4-BE49-F238E27FC236}">
                <a16:creationId xmlns:a16="http://schemas.microsoft.com/office/drawing/2014/main" id="{30ED39FF-F4E0-D961-5D9B-24CAC4C8D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551" y="224870"/>
            <a:ext cx="6069249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defRPr/>
            </a:pPr>
            <a:r>
              <a:rPr lang="es-CO" altLang="ru-RU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50" charset="0"/>
              </a:rPr>
              <a:t>4.-Alcances del proyecto</a:t>
            </a:r>
          </a:p>
          <a:p>
            <a:pPr>
              <a:defRPr/>
            </a:pPr>
            <a:endParaRPr lang="es-CO" altLang="ru-RU" sz="2400" b="1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50" charset="0"/>
            </a:endParaRPr>
          </a:p>
        </p:txBody>
      </p:sp>
      <p:cxnSp>
        <p:nvCxnSpPr>
          <p:cNvPr id="32" name="Google Shape;226;p31">
            <a:extLst>
              <a:ext uri="{FF2B5EF4-FFF2-40B4-BE49-F238E27FC236}">
                <a16:creationId xmlns:a16="http://schemas.microsoft.com/office/drawing/2014/main" id="{BFF4FAB5-9924-1769-09C4-A6969920BDB2}"/>
              </a:ext>
            </a:extLst>
          </p:cNvPr>
          <p:cNvCxnSpPr>
            <a:cxnSpLocks/>
          </p:cNvCxnSpPr>
          <p:nvPr/>
        </p:nvCxnSpPr>
        <p:spPr>
          <a:xfrm>
            <a:off x="457200" y="670612"/>
            <a:ext cx="4585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F0CDDBE8-EA74-754A-8CCF-33ED1F190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76" y="297809"/>
            <a:ext cx="2535653" cy="608352"/>
          </a:xfrm>
          <a:prstGeom prst="rect">
            <a:avLst/>
          </a:prstGeom>
        </p:spPr>
      </p:pic>
      <p:sp>
        <p:nvSpPr>
          <p:cNvPr id="24" name="Rectangle 1">
            <a:extLst>
              <a:ext uri="{FF2B5EF4-FFF2-40B4-BE49-F238E27FC236}">
                <a16:creationId xmlns:a16="http://schemas.microsoft.com/office/drawing/2014/main" id="{0CA278D3-F094-B5E0-7CFE-719FCB95C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28" name="Google Shape;225;p31">
            <a:extLst>
              <a:ext uri="{FF2B5EF4-FFF2-40B4-BE49-F238E27FC236}">
                <a16:creationId xmlns:a16="http://schemas.microsoft.com/office/drawing/2014/main" id="{77F5E378-607D-C692-D75A-A8EAE576FA76}"/>
              </a:ext>
            </a:extLst>
          </p:cNvPr>
          <p:cNvSpPr txBox="1">
            <a:spLocks/>
          </p:cNvSpPr>
          <p:nvPr/>
        </p:nvSpPr>
        <p:spPr>
          <a:xfrm>
            <a:off x="587185" y="1124069"/>
            <a:ext cx="1358308" cy="437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algn="ctr" defTabSz="685800"/>
            <a:r>
              <a:rPr lang="es-MX" sz="1000" dirty="0">
                <a:latin typeface="Montserrat" pitchFamily="2" charset="77"/>
                <a:cs typeface="Arial" panose="020B0604020202020204" pitchFamily="34" charset="0"/>
              </a:rPr>
              <a:t> </a:t>
            </a:r>
            <a:r>
              <a:rPr lang="es-MX" sz="1000" b="1" dirty="0" err="1">
                <a:latin typeface="Montserrat" pitchFamily="2" charset="77"/>
                <a:cs typeface="Arial" panose="020B0604020202020204" pitchFamily="34" charset="0"/>
              </a:rPr>
              <a:t>SociosCoop</a:t>
            </a:r>
            <a:r>
              <a:rPr lang="es-MX" sz="1000" b="1" dirty="0">
                <a:latin typeface="Montserrat" pitchFamily="2" charset="77"/>
                <a:cs typeface="Arial" panose="020B0604020202020204" pitchFamily="34" charset="0"/>
              </a:rPr>
              <a:t> App: </a:t>
            </a:r>
            <a:r>
              <a:rPr lang="es-MX" sz="1000" dirty="0">
                <a:latin typeface="Montserrat" pitchFamily="2" charset="77"/>
                <a:cs typeface="Arial" panose="020B0604020202020204" pitchFamily="34" charset="0"/>
              </a:rPr>
              <a:t>la aplicación móvil gestora de prospecto para evaluaciones de crédito y depósitos a plazo </a:t>
            </a: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57175" indent="-257175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</p:txBody>
      </p:sp>
      <p:sp>
        <p:nvSpPr>
          <p:cNvPr id="34" name="Google Shape;225;p31">
            <a:extLst>
              <a:ext uri="{FF2B5EF4-FFF2-40B4-BE49-F238E27FC236}">
                <a16:creationId xmlns:a16="http://schemas.microsoft.com/office/drawing/2014/main" id="{1E033C56-E556-05D9-F9BA-7F7DC4834DD5}"/>
              </a:ext>
            </a:extLst>
          </p:cNvPr>
          <p:cNvSpPr txBox="1">
            <a:spLocks/>
          </p:cNvSpPr>
          <p:nvPr/>
        </p:nvSpPr>
        <p:spPr>
          <a:xfrm>
            <a:off x="3702485" y="1276350"/>
            <a:ext cx="1358308" cy="437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ctr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algn="ctr" defTabSz="685800"/>
            <a:r>
              <a:rPr lang="es-MX" sz="1000" dirty="0">
                <a:latin typeface="Montserrat" pitchFamily="2" charset="77"/>
                <a:cs typeface="Arial" panose="020B0604020202020204" pitchFamily="34" charset="0"/>
              </a:rPr>
              <a:t> Fotografía tu liquidación de sueldo:</a:t>
            </a: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  <a:p>
            <a:pPr marL="257175" indent="-257175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</p:txBody>
      </p:sp>
      <p:sp>
        <p:nvSpPr>
          <p:cNvPr id="36" name="Google Shape;225;p31">
            <a:extLst>
              <a:ext uri="{FF2B5EF4-FFF2-40B4-BE49-F238E27FC236}">
                <a16:creationId xmlns:a16="http://schemas.microsoft.com/office/drawing/2014/main" id="{E1DD3B03-BFAB-3ABE-E4BB-E35E5D3B8FE7}"/>
              </a:ext>
            </a:extLst>
          </p:cNvPr>
          <p:cNvSpPr txBox="1">
            <a:spLocks/>
          </p:cNvSpPr>
          <p:nvPr/>
        </p:nvSpPr>
        <p:spPr>
          <a:xfrm>
            <a:off x="2484334" y="4641895"/>
            <a:ext cx="1358308" cy="437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ctr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algn="ctr" defTabSz="685800"/>
            <a:r>
              <a:rPr lang="es-MX" sz="1000" dirty="0">
                <a:latin typeface="Montserrat" pitchFamily="2" charset="77"/>
                <a:cs typeface="Arial" panose="020B0604020202020204" pitchFamily="34" charset="0"/>
              </a:rPr>
              <a:t>Ten un histórico de tus evaluaciones</a:t>
            </a: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  <a:p>
            <a:pPr marL="257175" indent="-257175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</p:txBody>
      </p:sp>
      <p:sp>
        <p:nvSpPr>
          <p:cNvPr id="37" name="Google Shape;225;p31">
            <a:extLst>
              <a:ext uri="{FF2B5EF4-FFF2-40B4-BE49-F238E27FC236}">
                <a16:creationId xmlns:a16="http://schemas.microsoft.com/office/drawing/2014/main" id="{2E9EC767-C499-3C58-9A4E-1A75692308DF}"/>
              </a:ext>
            </a:extLst>
          </p:cNvPr>
          <p:cNvSpPr txBox="1">
            <a:spLocks/>
          </p:cNvSpPr>
          <p:nvPr/>
        </p:nvSpPr>
        <p:spPr>
          <a:xfrm>
            <a:off x="3328131" y="3405460"/>
            <a:ext cx="1167669" cy="437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ctr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algn="ctr" defTabSz="685800"/>
            <a:r>
              <a:rPr lang="es-MX" sz="1000" dirty="0">
                <a:latin typeface="Montserrat" pitchFamily="2" charset="77"/>
                <a:cs typeface="Arial" panose="020B0604020202020204" pitchFamily="34" charset="0"/>
              </a:rPr>
              <a:t>Simula tu depósito a plazo</a:t>
            </a: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  <a:p>
            <a:pPr marL="257175" indent="-257175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</p:txBody>
      </p:sp>
      <p:sp>
        <p:nvSpPr>
          <p:cNvPr id="44" name="Google Shape;225;p31">
            <a:extLst>
              <a:ext uri="{FF2B5EF4-FFF2-40B4-BE49-F238E27FC236}">
                <a16:creationId xmlns:a16="http://schemas.microsoft.com/office/drawing/2014/main" id="{90C16635-C7E6-EAF4-A002-5B44A3A18014}"/>
              </a:ext>
            </a:extLst>
          </p:cNvPr>
          <p:cNvSpPr txBox="1">
            <a:spLocks/>
          </p:cNvSpPr>
          <p:nvPr/>
        </p:nvSpPr>
        <p:spPr>
          <a:xfrm>
            <a:off x="2418428" y="1343694"/>
            <a:ext cx="1358308" cy="437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ctr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algn="ctr" defTabSz="685800"/>
            <a:r>
              <a:rPr lang="es-MX" sz="1000" dirty="0">
                <a:latin typeface="Montserrat" pitchFamily="2" charset="77"/>
                <a:cs typeface="Arial" panose="020B0604020202020204" pitchFamily="34" charset="0"/>
              </a:rPr>
              <a:t>Evalúa tu crédito.</a:t>
            </a: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  <a:p>
            <a:pPr marL="257175" indent="-257175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</p:txBody>
      </p:sp>
      <p:sp>
        <p:nvSpPr>
          <p:cNvPr id="45" name="Google Shape;225;p31">
            <a:extLst>
              <a:ext uri="{FF2B5EF4-FFF2-40B4-BE49-F238E27FC236}">
                <a16:creationId xmlns:a16="http://schemas.microsoft.com/office/drawing/2014/main" id="{4679A697-ABF7-394B-DA40-758FBA94FA8F}"/>
              </a:ext>
            </a:extLst>
          </p:cNvPr>
          <p:cNvSpPr txBox="1">
            <a:spLocks/>
          </p:cNvSpPr>
          <p:nvPr/>
        </p:nvSpPr>
        <p:spPr>
          <a:xfrm>
            <a:off x="6168076" y="1781228"/>
            <a:ext cx="1828800" cy="437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algn="ctr" defTabSz="685800"/>
            <a:r>
              <a:rPr lang="es-MX" sz="1000" dirty="0">
                <a:latin typeface="Montserrat" pitchFamily="2" charset="77"/>
                <a:cs typeface="Arial" panose="020B0604020202020204" pitchFamily="34" charset="0"/>
              </a:rPr>
              <a:t> </a:t>
            </a:r>
            <a:r>
              <a:rPr lang="es-MX" sz="1000" b="1" dirty="0" err="1">
                <a:latin typeface="Montserrat" pitchFamily="2" charset="77"/>
                <a:cs typeface="Arial" panose="020B0604020202020204" pitchFamily="34" charset="0"/>
              </a:rPr>
              <a:t>SociosCoop</a:t>
            </a:r>
            <a:r>
              <a:rPr lang="es-MX" sz="1000" b="1" dirty="0">
                <a:latin typeface="Montserrat" pitchFamily="2" charset="77"/>
                <a:cs typeface="Arial" panose="020B0604020202020204" pitchFamily="34" charset="0"/>
              </a:rPr>
              <a:t> web: </a:t>
            </a:r>
            <a:r>
              <a:rPr lang="es-MX" sz="1000" dirty="0">
                <a:latin typeface="Montserrat" pitchFamily="2" charset="77"/>
                <a:cs typeface="Arial" panose="020B0604020202020204" pitchFamily="34" charset="0"/>
              </a:rPr>
              <a:t>la aplicación web que gestiona tus evaluación e informes de evaluaciones</a:t>
            </a: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57175" indent="-257175" algn="just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</p:txBody>
      </p:sp>
      <p:sp>
        <p:nvSpPr>
          <p:cNvPr id="46" name="Google Shape;225;p31">
            <a:extLst>
              <a:ext uri="{FF2B5EF4-FFF2-40B4-BE49-F238E27FC236}">
                <a16:creationId xmlns:a16="http://schemas.microsoft.com/office/drawing/2014/main" id="{0F7D92FD-F27C-7E6A-29EE-8B7A628D5752}"/>
              </a:ext>
            </a:extLst>
          </p:cNvPr>
          <p:cNvSpPr txBox="1">
            <a:spLocks/>
          </p:cNvSpPr>
          <p:nvPr/>
        </p:nvSpPr>
        <p:spPr>
          <a:xfrm>
            <a:off x="5105400" y="4204361"/>
            <a:ext cx="1358308" cy="437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 defTabSz="685800"/>
            <a:endParaRPr lang="es-MX" sz="1000" b="1" dirty="0">
              <a:latin typeface="Montserrat" pitchFamily="2" charset="77"/>
              <a:cs typeface="Arial" panose="020B0604020202020204" pitchFamily="34" charset="0"/>
            </a:endParaRPr>
          </a:p>
          <a:p>
            <a:pPr marL="257175" indent="-257175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</p:txBody>
      </p:sp>
      <p:sp>
        <p:nvSpPr>
          <p:cNvPr id="47" name="Google Shape;225;p31">
            <a:extLst>
              <a:ext uri="{FF2B5EF4-FFF2-40B4-BE49-F238E27FC236}">
                <a16:creationId xmlns:a16="http://schemas.microsoft.com/office/drawing/2014/main" id="{7B54CCFF-05A8-7D0F-192A-97CFA22F5B08}"/>
              </a:ext>
            </a:extLst>
          </p:cNvPr>
          <p:cNvSpPr txBox="1">
            <a:spLocks/>
          </p:cNvSpPr>
          <p:nvPr/>
        </p:nvSpPr>
        <p:spPr>
          <a:xfrm>
            <a:off x="5026634" y="4408157"/>
            <a:ext cx="1358308" cy="437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ctr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algn="ctr" defTabSz="685800"/>
            <a:r>
              <a:rPr lang="es-MX" sz="1000" dirty="0">
                <a:latin typeface="Montserrat" pitchFamily="2" charset="77"/>
                <a:cs typeface="Arial" panose="020B0604020202020204" pitchFamily="34" charset="0"/>
              </a:rPr>
              <a:t> informes estadísticos de evaluaciones</a:t>
            </a: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  <a:p>
            <a:pPr marL="257175" indent="-257175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</p:txBody>
      </p:sp>
      <p:sp>
        <p:nvSpPr>
          <p:cNvPr id="48" name="Google Shape;225;p31">
            <a:extLst>
              <a:ext uri="{FF2B5EF4-FFF2-40B4-BE49-F238E27FC236}">
                <a16:creationId xmlns:a16="http://schemas.microsoft.com/office/drawing/2014/main" id="{5877C557-6CAF-3DA5-F9AD-C846FC40868F}"/>
              </a:ext>
            </a:extLst>
          </p:cNvPr>
          <p:cNvSpPr txBox="1">
            <a:spLocks/>
          </p:cNvSpPr>
          <p:nvPr/>
        </p:nvSpPr>
        <p:spPr>
          <a:xfrm>
            <a:off x="7867039" y="4324350"/>
            <a:ext cx="1129708" cy="437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ctr" defTabSz="685800">
              <a:buFont typeface="Arial" panose="020B0604020202020204" pitchFamily="34" charset="0"/>
              <a:buChar char="•"/>
            </a:pP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algn="ctr" defTabSz="685800"/>
            <a:r>
              <a:rPr lang="es-MX" sz="1000" dirty="0">
                <a:latin typeface="Montserrat" pitchFamily="2" charset="77"/>
                <a:cs typeface="Arial" panose="020B0604020202020204" pitchFamily="34" charset="0"/>
              </a:rPr>
              <a:t>Aprueba o rechaza evaluaciones</a:t>
            </a:r>
            <a:endParaRPr lang="es-MX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  <a:p>
            <a:pPr marL="257175" indent="-257175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</p:txBody>
      </p:sp>
      <p:sp>
        <p:nvSpPr>
          <p:cNvPr id="49" name="Google Shape;225;p31">
            <a:extLst>
              <a:ext uri="{FF2B5EF4-FFF2-40B4-BE49-F238E27FC236}">
                <a16:creationId xmlns:a16="http://schemas.microsoft.com/office/drawing/2014/main" id="{073F1DE8-302A-1B60-3509-32CD0C3E9994}"/>
              </a:ext>
            </a:extLst>
          </p:cNvPr>
          <p:cNvSpPr txBox="1">
            <a:spLocks/>
          </p:cNvSpPr>
          <p:nvPr/>
        </p:nvSpPr>
        <p:spPr>
          <a:xfrm>
            <a:off x="4572000" y="3681407"/>
            <a:ext cx="1358308" cy="437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ctr" defTabSz="685800">
              <a:buFont typeface="Arial" panose="020B0604020202020204" pitchFamily="34" charset="0"/>
              <a:buChar char="•"/>
            </a:pPr>
            <a:endParaRPr lang="es-MX" sz="800" dirty="0">
              <a:latin typeface="Montserrat" pitchFamily="2" charset="77"/>
              <a:cs typeface="Arial" panose="020B0604020202020204" pitchFamily="34" charset="0"/>
            </a:endParaRPr>
          </a:p>
          <a:p>
            <a:pPr algn="ctr" defTabSz="685800"/>
            <a:r>
              <a:rPr lang="es-MX" sz="800" dirty="0">
                <a:latin typeface="Montserrat" pitchFamily="2" charset="77"/>
                <a:cs typeface="Arial" panose="020B0604020202020204" pitchFamily="34" charset="0"/>
              </a:rPr>
              <a:t> Envía información de tu producto</a:t>
            </a:r>
          </a:p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  <a:p>
            <a:pPr marL="257175" indent="-257175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</p:txBody>
      </p:sp>
      <p:sp>
        <p:nvSpPr>
          <p:cNvPr id="50" name="Google Shape;225;p31">
            <a:extLst>
              <a:ext uri="{FF2B5EF4-FFF2-40B4-BE49-F238E27FC236}">
                <a16:creationId xmlns:a16="http://schemas.microsoft.com/office/drawing/2014/main" id="{ED9BC524-83A8-CDFC-0468-5BC94C1222EC}"/>
              </a:ext>
            </a:extLst>
          </p:cNvPr>
          <p:cNvSpPr txBox="1">
            <a:spLocks/>
          </p:cNvSpPr>
          <p:nvPr/>
        </p:nvSpPr>
        <p:spPr>
          <a:xfrm>
            <a:off x="4572000" y="2567958"/>
            <a:ext cx="1358308" cy="437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  <a:p>
            <a:pPr marL="285750" indent="-285750" algn="ctr" defTabSz="685800">
              <a:buFont typeface="Arial" panose="020B0604020202020204" pitchFamily="34" charset="0"/>
              <a:buChar char="•"/>
            </a:pPr>
            <a:endParaRPr lang="es-MX" sz="800" dirty="0">
              <a:latin typeface="Montserrat" pitchFamily="2" charset="77"/>
              <a:cs typeface="Arial" panose="020B0604020202020204" pitchFamily="34" charset="0"/>
            </a:endParaRPr>
          </a:p>
          <a:p>
            <a:pPr algn="ctr" defTabSz="685800"/>
            <a:r>
              <a:rPr lang="es-MX" sz="800" dirty="0">
                <a:latin typeface="Montserrat" pitchFamily="2" charset="77"/>
                <a:cs typeface="Arial" panose="020B0604020202020204" pitchFamily="34" charset="0"/>
              </a:rPr>
              <a:t>Recibe tu aprobación o rechazo de evaluación.</a:t>
            </a:r>
          </a:p>
          <a:p>
            <a:pPr marL="285750" indent="-285750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  <a:p>
            <a:pPr marL="257175" indent="-257175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38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Primer Grupo De Jóvenes Compañeros De Trabajo Juntos Discutiendo Proyecto  Creativo Trabajo Durante La Reunión De Negocios Process.Modern Amigos  Discusión De Inicio Concepto Office.Hipsters Escribiendo A Mano  Laptop.Blurred.Wide Fotos, Retratos, Imágenes Y">
            <a:extLst>
              <a:ext uri="{FF2B5EF4-FFF2-40B4-BE49-F238E27FC236}">
                <a16:creationId xmlns:a16="http://schemas.microsoft.com/office/drawing/2014/main" id="{80702FA5-CA47-5BE2-DF8C-3054ED4B8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" b="14252"/>
          <a:stretch/>
        </p:blipFill>
        <p:spPr bwMode="auto">
          <a:xfrm>
            <a:off x="0" y="1"/>
            <a:ext cx="9125027" cy="514349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">
            <a:extLst>
              <a:ext uri="{FF2B5EF4-FFF2-40B4-BE49-F238E27FC236}">
                <a16:creationId xmlns:a16="http://schemas.microsoft.com/office/drawing/2014/main" id="{0CA278D3-F094-B5E0-7CFE-719FCB95C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L"/>
          </a:p>
        </p:txBody>
      </p:sp>
      <p:sp>
        <p:nvSpPr>
          <p:cNvPr id="46" name="Google Shape;225;p31">
            <a:extLst>
              <a:ext uri="{FF2B5EF4-FFF2-40B4-BE49-F238E27FC236}">
                <a16:creationId xmlns:a16="http://schemas.microsoft.com/office/drawing/2014/main" id="{0F7D92FD-F27C-7E6A-29EE-8B7A628D5752}"/>
              </a:ext>
            </a:extLst>
          </p:cNvPr>
          <p:cNvSpPr txBox="1">
            <a:spLocks/>
          </p:cNvSpPr>
          <p:nvPr/>
        </p:nvSpPr>
        <p:spPr>
          <a:xfrm>
            <a:off x="5105400" y="4204361"/>
            <a:ext cx="1358308" cy="4375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 defTabSz="685800"/>
            <a:endParaRPr lang="es-MX" sz="1000" b="1">
              <a:latin typeface="Montserrat" pitchFamily="2" charset="77"/>
              <a:cs typeface="Arial" panose="020B0604020202020204" pitchFamily="34" charset="0"/>
            </a:endParaRPr>
          </a:p>
          <a:p>
            <a:pPr marL="257175" indent="-257175" algn="just" defTabSz="685800">
              <a:buFont typeface="Arial" panose="020B0604020202020204" pitchFamily="34" charset="0"/>
              <a:buChar char="•"/>
            </a:pPr>
            <a:endParaRPr lang="es-MX" b="1" dirty="0">
              <a:latin typeface="Montserrat" pitchFamily="2" charset="77"/>
              <a:cs typeface="Arial" panose="020B0604020202020204" pitchFamily="34" charset="0"/>
            </a:endParaRP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B6A5B5EC-CC76-4F4C-8996-CE674A2A1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-501307"/>
            <a:ext cx="3590034" cy="359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59832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IEB-digital">
      <a:dk1>
        <a:srgbClr val="000000"/>
      </a:dk1>
      <a:lt1>
        <a:srgbClr val="FFFFFF"/>
      </a:lt1>
      <a:dk2>
        <a:srgbClr val="A6A6AC"/>
      </a:dk2>
      <a:lt2>
        <a:srgbClr val="505052"/>
      </a:lt2>
      <a:accent1>
        <a:srgbClr val="012F9A"/>
      </a:accent1>
      <a:accent2>
        <a:srgbClr val="02153D"/>
      </a:accent2>
      <a:accent3>
        <a:srgbClr val="023DD5"/>
      </a:accent3>
      <a:accent4>
        <a:srgbClr val="EC6523"/>
      </a:accent4>
      <a:accent5>
        <a:srgbClr val="41B9EB"/>
      </a:accent5>
      <a:accent6>
        <a:srgbClr val="5D0B0F"/>
      </a:accent6>
      <a:hlink>
        <a:srgbClr val="02153D"/>
      </a:hlink>
      <a:folHlink>
        <a:srgbClr val="CD192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68863</TotalTime>
  <Words>378</Words>
  <Application>Microsoft Office PowerPoint</Application>
  <PresentationFormat>Presentación en pantalla (16:9)</PresentationFormat>
  <Paragraphs>82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Arial Nova</vt:lpstr>
      <vt:lpstr>Calibri</vt:lpstr>
      <vt:lpstr>Calibri Light</vt:lpstr>
      <vt:lpstr>Montserrat</vt:lpstr>
      <vt:lpstr>YAFdJt8dAY0 0</vt:lpstr>
      <vt:lpstr>1_Diseño personalizado</vt:lpstr>
      <vt:lpstr>Tema de Office 2013 - 2022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Rezaul Karim</dc:creator>
  <cp:lastModifiedBy>Victor Gomez</cp:lastModifiedBy>
  <cp:revision>370</cp:revision>
  <cp:lastPrinted>2018-04-16T03:25:00Z</cp:lastPrinted>
  <dcterms:created xsi:type="dcterms:W3CDTF">2017-11-01T17:14:00Z</dcterms:created>
  <dcterms:modified xsi:type="dcterms:W3CDTF">2024-09-02T20:16:29Z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2017-11-01T00:00:00Z</vt:filetime>
  </property>
  <property fmtid="{D5CDD505-2E9C-101B-9397-08002B2CF9AE}" pid="5" name="KSOProductBuildVer">
    <vt:lpwstr>2058-10.2.0.6020</vt:lpwstr>
  </property>
</Properties>
</file>