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aleway-bold.fntdata"/><Relationship Id="rId10" Type="http://schemas.openxmlformats.org/officeDocument/2006/relationships/slide" Target="slides/slide5.xml"/><Relationship Id="rId21" Type="http://schemas.openxmlformats.org/officeDocument/2006/relationships/font" Target="fonts/Raleway-regular.fntdata"/><Relationship Id="rId13" Type="http://schemas.openxmlformats.org/officeDocument/2006/relationships/slide" Target="slides/slide8.xml"/><Relationship Id="rId24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c43d94e25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c43d94e2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c795b2c8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c795b2c8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c43d94e2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c43d94e2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c795b2c8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c795b2c8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c795b2c8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c795b2c8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6360a7a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6360a7a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c43d94e2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c43d94e2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c43d94e2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c43d94e2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c43d94e2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c43d94e2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c43d94e25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c43d94e2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c43d94e2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c43d94e2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c795b2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c795b2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c43d94e25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c43d94e25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c43d94e25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c43d94e25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Wine reviews - prose of life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Krzysztof Juszczyk, Mateusz Serzysko, Maksymilian Czudziak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71700" y="148450"/>
            <a:ext cx="888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00"/>
              <a:t>XGBRegression </a:t>
            </a:r>
            <a:r>
              <a:rPr lang="pl" sz="2600"/>
              <a:t>without vs </a:t>
            </a:r>
            <a:r>
              <a:rPr lang="pl" sz="2600"/>
              <a:t>with coordinates</a:t>
            </a:r>
            <a:endParaRPr sz="26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325" y="771850"/>
            <a:ext cx="5638851" cy="42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02925" y="3621525"/>
            <a:ext cx="159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Source Sans Pro"/>
                <a:ea typeface="Source Sans Pro"/>
                <a:cs typeface="Source Sans Pro"/>
                <a:sym typeface="Source Sans Pro"/>
              </a:rPr>
              <a:t>We decrease the amount of </a:t>
            </a:r>
            <a:r>
              <a:rPr lang="pl"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r>
              <a:rPr lang="pl">
                <a:latin typeface="Source Sans Pro"/>
                <a:ea typeface="Source Sans Pro"/>
                <a:cs typeface="Source Sans Pro"/>
                <a:sym typeface="Source Sans Pro"/>
              </a:rPr>
              <a:t>  data, without accuracy loss.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Does geography matter?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5" y="1340325"/>
            <a:ext cx="4253726" cy="29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625" y="1340325"/>
            <a:ext cx="4253726" cy="299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41373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text analysis</a:t>
            </a:r>
            <a:endParaRPr/>
          </a:p>
        </p:txBody>
      </p:sp>
      <p:sp>
        <p:nvSpPr>
          <p:cNvPr id="132" name="Google Shape;132;p24"/>
          <p:cNvSpPr txBox="1"/>
          <p:nvPr>
            <p:ph idx="4294967295" type="subTitle"/>
          </p:nvPr>
        </p:nvSpPr>
        <p:spPr>
          <a:xfrm>
            <a:off x="4448975" y="193350"/>
            <a:ext cx="4045200" cy="105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b="1" lang="pl" sz="3000">
                <a:latin typeface="Raleway"/>
                <a:ea typeface="Raleway"/>
                <a:cs typeface="Raleway"/>
                <a:sym typeface="Raleway"/>
              </a:rPr>
              <a:t>For each description, find all adjectives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b="1" lang="pl" sz="3000">
                <a:latin typeface="Raleway"/>
                <a:ea typeface="Raleway"/>
                <a:cs typeface="Raleway"/>
                <a:sym typeface="Raleway"/>
              </a:rPr>
              <a:t>Narrow their amount to 200 occurring most frequently 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b="1" lang="pl" sz="3000">
                <a:latin typeface="Raleway"/>
                <a:ea typeface="Raleway"/>
                <a:cs typeface="Raleway"/>
                <a:sym typeface="Raleway"/>
              </a:rPr>
              <a:t>one-hot encode them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1150"/>
            <a:ext cx="4419599" cy="328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99675"/>
            <a:ext cx="4419599" cy="32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Combining everything together</a:t>
            </a:r>
            <a:endParaRPr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265500" y="2769000"/>
            <a:ext cx="4045200" cy="18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"/>
              <a:t>XGBRegressor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"/>
              <a:t>categorical features and 200 most frequent words one-hot encoded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"/>
              <a:t>geographical places translated to spheric coordinates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871" y="1235975"/>
            <a:ext cx="3667700" cy="29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Know your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00925" y="172725"/>
            <a:ext cx="5604000" cy="1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Links to collabs: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645075" y="1463750"/>
            <a:ext cx="7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-"/>
            </a:pPr>
            <a:r>
              <a:t/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57550" y="300000"/>
            <a:ext cx="5604000" cy="25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Task: predict wine review </a:t>
            </a:r>
            <a:r>
              <a:rPr lang="pl" u="sng"/>
              <a:t>score</a:t>
            </a:r>
            <a:r>
              <a:rPr lang="pl"/>
              <a:t>.</a:t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572000" y="1498550"/>
            <a:ext cx="4247700" cy="3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l" sz="3000"/>
              <a:t>Wine features: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0" lang="pl" sz="3000"/>
              <a:t>region/province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0" lang="pl" sz="3000"/>
              <a:t>winery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0" lang="pl" sz="3000"/>
              <a:t>variety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0" lang="pl" sz="3000"/>
              <a:t>review points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0" lang="pl" sz="3000"/>
              <a:t>price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0" lang="pl" sz="3000"/>
              <a:t>description</a:t>
            </a:r>
            <a:endParaRPr b="0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Predicting on raw data</a:t>
            </a:r>
            <a:endParaRPr/>
          </a:p>
        </p:txBody>
      </p:sp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4796025" y="275225"/>
            <a:ext cx="3465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We </a:t>
            </a:r>
            <a:r>
              <a:rPr lang="pl"/>
              <a:t>factorized</a:t>
            </a:r>
            <a:r>
              <a:rPr lang="pl"/>
              <a:t>: country, province, region, winery, variety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4207399" cy="338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100" y="1068425"/>
            <a:ext cx="4145526" cy="3136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and (or?)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massage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75" y="282613"/>
            <a:ext cx="7015448" cy="457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XGBClassification vs XGBRegression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675" y="1068425"/>
            <a:ext cx="4983395" cy="37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6025"/>
            <a:ext cx="3601875" cy="203145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52400" y="1155825"/>
            <a:ext cx="14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Source Sans Pro"/>
                <a:ea typeface="Source Sans Pro"/>
                <a:cs typeface="Source Sans Pro"/>
                <a:sym typeface="Source Sans Pro"/>
              </a:rPr>
              <a:t>IRL: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52400" y="3996175"/>
            <a:ext cx="30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Source Sans Pro"/>
                <a:ea typeface="Source Sans Pro"/>
                <a:cs typeface="Source Sans Pro"/>
                <a:sym typeface="Source Sans Pro"/>
              </a:rPr>
              <a:t>So balanced epsilon equals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to handle </a:t>
            </a:r>
            <a:r>
              <a:rPr lang="pl"/>
              <a:t>categorical</a:t>
            </a:r>
            <a:r>
              <a:rPr lang="pl"/>
              <a:t> data?</a:t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65500" y="2769000"/>
            <a:ext cx="40452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Features in categorical format: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 sz="3000"/>
              <a:t>region/province 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 sz="3000"/>
              <a:t>winery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 sz="3000"/>
              <a:t>variety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 sz="3000"/>
              <a:t>description</a:t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Factorization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“Northern Spain” → 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Naive solution, we can do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One-hot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“region” → “is_nothern_spain”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When one-hot encoding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we got 57 kB for one row, it is too much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Categorization in XGBooost 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Geography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Text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30975" y="445025"/>
            <a:ext cx="27606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Geographical data translation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975" y="111738"/>
            <a:ext cx="5261700" cy="49200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265500" y="2769000"/>
            <a:ext cx="28098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3000"/>
              <a:t>Translate region / province / country </a:t>
            </a:r>
            <a:br>
              <a:rPr lang="pl" sz="3000"/>
            </a:br>
            <a:r>
              <a:rPr lang="pl" sz="3000"/>
              <a:t>name to geographical coordinates and later to XYZ spherical coordinates.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1361" l="0" r="655" t="0"/>
          <a:stretch/>
        </p:blipFill>
        <p:spPr>
          <a:xfrm>
            <a:off x="311700" y="445025"/>
            <a:ext cx="8520602" cy="41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nko">
  <a:themeElements>
    <a:clrScheme name="Plum">
      <a:dk1>
        <a:srgbClr val="800020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920026"/>
      </a:accent2>
      <a:accent3>
        <a:srgbClr val="AA022C"/>
      </a:accent3>
      <a:accent4>
        <a:srgbClr val="25BBC7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