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lation" charset="1" panose="00000000000000000000"/>
      <p:regular r:id="rId10"/>
    </p:embeddedFont>
    <p:embeddedFont>
      <p:font typeface="Ablation Bold" charset="1" panose="00000000000000000000"/>
      <p:regular r:id="rId11"/>
    </p:embeddedFont>
    <p:embeddedFont>
      <p:font typeface="Ablation Thin" charset="1" panose="00000000000000000000"/>
      <p:regular r:id="rId12"/>
    </p:embeddedFont>
    <p:embeddedFont>
      <p:font typeface="Ablation Light" charset="1" panose="00000000000000000000"/>
      <p:regular r:id="rId13"/>
    </p:embeddedFont>
    <p:embeddedFont>
      <p:font typeface="Ablation Ultra-Bold" charset="1" panose="00000000000000000000"/>
      <p:regular r:id="rId14"/>
    </p:embeddedFont>
    <p:embeddedFont>
      <p:font typeface="Ablation Heavy" charset="1" panose="00000000000000000000"/>
      <p:regular r:id="rId15"/>
    </p:embeddedFont>
    <p:embeddedFont>
      <p:font typeface="Nourd" charset="1" panose="00000500000000000000"/>
      <p:regular r:id="rId16"/>
    </p:embeddedFont>
    <p:embeddedFont>
      <p:font typeface="Nourd Bold" charset="1" panose="00000800000000000000"/>
      <p:regular r:id="rId17"/>
    </p:embeddedFont>
    <p:embeddedFont>
      <p:font typeface="Nourd Light" charset="1" panose="00000400000000000000"/>
      <p:regular r:id="rId18"/>
    </p:embeddedFont>
    <p:embeddedFont>
      <p:font typeface="Nourd Medium" charset="1" panose="00000600000000000000"/>
      <p:regular r:id="rId19"/>
    </p:embeddedFont>
    <p:embeddedFont>
      <p:font typeface="Nourd Semi-Bold" charset="1" panose="00000700000000000000"/>
      <p:regular r:id="rId20"/>
    </p:embeddedFont>
    <p:embeddedFont>
      <p:font typeface="Nourd Heavy" charset="1" panose="00000A00000000000000"/>
      <p:regular r:id="rId21"/>
    </p:embeddedFont>
    <p:embeddedFont>
      <p:font typeface="Open Sans 1" charset="1" panose="020B0606030504020204"/>
      <p:regular r:id="rId22"/>
    </p:embeddedFont>
    <p:embeddedFont>
      <p:font typeface="Open Sans 1 Bold" charset="1" panose="020B0806030504020204"/>
      <p:regular r:id="rId23"/>
    </p:embeddedFont>
    <p:embeddedFont>
      <p:font typeface="Open Sans 1 Italics" charset="1" panose="020B0606030504020204"/>
      <p:regular r:id="rId24"/>
    </p:embeddedFont>
    <p:embeddedFont>
      <p:font typeface="Open Sans 1 Bold Italics" charset="1" panose="020B0806030504020204"/>
      <p:regular r:id="rId25"/>
    </p:embeddedFont>
    <p:embeddedFont>
      <p:font typeface="Open Sans 1 Light" charset="1" panose="020B0306030504020204"/>
      <p:regular r:id="rId26"/>
    </p:embeddedFont>
    <p:embeddedFont>
      <p:font typeface="Open Sans 1 Light Italics" charset="1" panose="020B0306030504020204"/>
      <p:regular r:id="rId27"/>
    </p:embeddedFont>
    <p:embeddedFont>
      <p:font typeface="Open Sans 1 Ultra-Bold" charset="1" panose="00000000000000000000"/>
      <p:regular r:id="rId28"/>
    </p:embeddedFont>
    <p:embeddedFont>
      <p:font typeface="Open Sans 1 Ultra-Bold Italics" charset="1" panose="00000000000000000000"/>
      <p:regular r:id="rId29"/>
    </p:embeddedFont>
    <p:embeddedFont>
      <p:font typeface="Open Sans 2" charset="1" panose="00000000000000000000"/>
      <p:regular r:id="rId30"/>
    </p:embeddedFont>
    <p:embeddedFont>
      <p:font typeface="Open Sans 2 Bold" charset="1" panose="00000000000000000000"/>
      <p:regular r:id="rId31"/>
    </p:embeddedFont>
    <p:embeddedFont>
      <p:font typeface="Open Sans 2 Italics" charset="1" panose="00000000000000000000"/>
      <p:regular r:id="rId32"/>
    </p:embeddedFont>
    <p:embeddedFont>
      <p:font typeface="Open Sans 2 Bold Italics" charset="1" panose="00000000000000000000"/>
      <p:regular r:id="rId33"/>
    </p:embeddedFont>
    <p:embeddedFont>
      <p:font typeface="Open Sans 2 Light" charset="1" panose="00000000000000000000"/>
      <p:regular r:id="rId34"/>
    </p:embeddedFont>
    <p:embeddedFont>
      <p:font typeface="Open Sans 2 Light Italics" charset="1" panose="00000000000000000000"/>
      <p:regular r:id="rId35"/>
    </p:embeddedFont>
    <p:embeddedFont>
      <p:font typeface="Open Sans 2 Medium" charset="1" panose="00000000000000000000"/>
      <p:regular r:id="rId36"/>
    </p:embeddedFont>
    <p:embeddedFont>
      <p:font typeface="Open Sans 2 Medium Italics" charset="1" panose="00000000000000000000"/>
      <p:regular r:id="rId37"/>
    </p:embeddedFont>
    <p:embeddedFont>
      <p:font typeface="Open Sans 2 Semi-Bold" charset="1" panose="00000000000000000000"/>
      <p:regular r:id="rId38"/>
    </p:embeddedFont>
    <p:embeddedFont>
      <p:font typeface="Open Sans 2 Semi-Bold Italics" charset="1" panose="00000000000000000000"/>
      <p:regular r:id="rId39"/>
    </p:embeddedFont>
    <p:embeddedFont>
      <p:font typeface="Open Sans 2 Ultra-Bold" charset="1" panose="00000000000000000000"/>
      <p:regular r:id="rId40"/>
    </p:embeddedFont>
    <p:embeddedFont>
      <p:font typeface="Open Sans 2 Ultra-Bold Italics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51" Target="slides/slide10.xml" Type="http://schemas.openxmlformats.org/officeDocument/2006/relationships/slide"/><Relationship Id="rId52" Target="slides/slide11.xml" Type="http://schemas.openxmlformats.org/officeDocument/2006/relationships/slide"/><Relationship Id="rId53" Target="slides/slide12.xml" Type="http://schemas.openxmlformats.org/officeDocument/2006/relationships/slide"/><Relationship Id="rId54" Target="slides/slide13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4066" y="64755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352891" y="42124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7056" y="2023720"/>
            <a:ext cx="14593888" cy="381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4"/>
              </a:lnSpc>
            </a:pPr>
            <a:r>
              <a:rPr lang="en-US" sz="10967" spc="767">
                <a:solidFill>
                  <a:srgbClr val="E1DFC9"/>
                </a:solidFill>
                <a:latin typeface="Nourd Bold"/>
              </a:rPr>
              <a:t>MODELO EPIDEMIOLÓGICO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5412" y="5653199"/>
            <a:ext cx="1295717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E1DFC9"/>
                </a:solidFill>
                <a:latin typeface="Open Sans 1"/>
              </a:rPr>
              <a:t>Matias Medrano | Daniela Serrano | Fernanda Tirado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6281" y="38292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697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458697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00225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100225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1935" y="1209675"/>
            <a:ext cx="1027815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536050"/>
                </a:solidFill>
                <a:latin typeface="Ablation Heavy"/>
              </a:rPr>
              <a:t>CASO 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6081" y="3268502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Condiciones iniciales: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𝛽=0.5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𝛼=0.05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𝑆0=0.99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𝐼0=0.01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16081" y="7088200"/>
            <a:ext cx="667954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Aumento extremo en la población infectada hasta un punto máximo alrededor del día 20.</a:t>
            </a:r>
          </a:p>
          <a:p>
            <a:pPr>
              <a:lnSpc>
                <a:spcPts val="462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144000" y="2194943"/>
            <a:ext cx="8661751" cy="6395595"/>
          </a:xfrm>
          <a:custGeom>
            <a:avLst/>
            <a:gdLst/>
            <a:ahLst/>
            <a:cxnLst/>
            <a:rect r="r" b="b" t="t" l="l"/>
            <a:pathLst>
              <a:path h="6395595" w="8661751">
                <a:moveTo>
                  <a:pt x="0" y="0"/>
                </a:moveTo>
                <a:lnTo>
                  <a:pt x="8661751" y="0"/>
                </a:lnTo>
                <a:lnTo>
                  <a:pt x="8661751" y="6395595"/>
                </a:lnTo>
                <a:lnTo>
                  <a:pt x="0" y="6395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6281" y="38292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697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458697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00225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100225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1935" y="1209675"/>
            <a:ext cx="1027815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536050"/>
                </a:solidFill>
                <a:latin typeface="Ablation Heavy"/>
              </a:rPr>
              <a:t>CASO 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5319" y="3940289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Condiciones iniciales: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𝛽=0.3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𝛼=0.1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𝑆0=0.99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𝐼0=0.01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51118" y="2520949"/>
            <a:ext cx="66795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COVID 19</a:t>
            </a:r>
          </a:p>
          <a:p>
            <a:pPr>
              <a:lnSpc>
                <a:spcPts val="462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430658" y="2503987"/>
            <a:ext cx="8105336" cy="6067356"/>
          </a:xfrm>
          <a:custGeom>
            <a:avLst/>
            <a:gdLst/>
            <a:ahLst/>
            <a:cxnLst/>
            <a:rect r="r" b="b" t="t" l="l"/>
            <a:pathLst>
              <a:path h="6067356" w="8105336">
                <a:moveTo>
                  <a:pt x="0" y="0"/>
                </a:moveTo>
                <a:lnTo>
                  <a:pt x="8105336" y="0"/>
                </a:lnTo>
                <a:lnTo>
                  <a:pt x="8105336" y="6067357"/>
                </a:lnTo>
                <a:lnTo>
                  <a:pt x="0" y="6067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47143" y="8504669"/>
            <a:ext cx="66795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Punto máximo de alrededor del 30% infectado cerca del día 25.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278" y="831809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3734320" y="-118379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734320" y="916567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86610" y="-28478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3734320" y="452414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-186610" y="1793705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2658" y="994235"/>
            <a:ext cx="13288802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CASO 7 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2845363"/>
            <a:ext cx="7912378" cy="5961834"/>
          </a:xfrm>
          <a:custGeom>
            <a:avLst/>
            <a:gdLst/>
            <a:ahLst/>
            <a:cxnLst/>
            <a:rect r="r" b="b" t="t" l="l"/>
            <a:pathLst>
              <a:path h="5961834" w="7912378">
                <a:moveTo>
                  <a:pt x="0" y="0"/>
                </a:moveTo>
                <a:lnTo>
                  <a:pt x="7912378" y="0"/>
                </a:lnTo>
                <a:lnTo>
                  <a:pt x="7912378" y="5961834"/>
                </a:lnTo>
                <a:lnTo>
                  <a:pt x="0" y="59618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03940" y="3477415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Condiciones iniciales: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𝛽=0.05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𝛼=0.02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𝑆0=0.95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𝐼0=0.05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32789" y="7391238"/>
            <a:ext cx="66795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Se asemejan condiciones.</a:t>
            </a: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Punto máx. en los 100 días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70308" y="2233120"/>
            <a:ext cx="6679540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Peste Negra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4066" y="64755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352891" y="42124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7056" y="2285507"/>
            <a:ext cx="14593888" cy="24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5"/>
              </a:lnSpc>
            </a:pPr>
            <a:r>
              <a:rPr lang="en-US" sz="7068" spc="494">
                <a:solidFill>
                  <a:srgbClr val="E1DFC9"/>
                </a:solidFill>
                <a:latin typeface="Nourd Bold"/>
              </a:rPr>
              <a:t>CONCLUSIONES Y COMENTARIOS FINALES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5412" y="5450280"/>
            <a:ext cx="12957177" cy="2462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E1DFC9"/>
                </a:solidFill>
                <a:latin typeface="Open Sans 1"/>
              </a:rPr>
              <a:t>El modelo SIR de Kermack-McKendrick facilita la comprensión de la propagación de enfermedades, a pesar de asumir inmunidad permanente. Su aplicación en epidemias reales es desafiante, pero estos modelos son esenciales cuando se combinan con datos empíricos para gestionar la propagación de enfermedades.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6774" y="0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697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458697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00225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100225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8751" y="754441"/>
            <a:ext cx="14008023" cy="115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00"/>
              </a:lnSpc>
            </a:pPr>
            <a:r>
              <a:rPr lang="en-US" sz="8300">
                <a:solidFill>
                  <a:srgbClr val="536050"/>
                </a:solidFill>
                <a:latin typeface="Ablation Heavy"/>
              </a:rPr>
              <a:t>TABLA DE CONTENIDO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751" y="2200043"/>
            <a:ext cx="9434786" cy="7326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Objetivos ...................................................................................3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Modelo.......................................................................................4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 Caso 1........................................................................................5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2.........................................................................................6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3.........................................................................................7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4.........................................................................................8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5.........................................................................................9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6.........................................................................................10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Caso 7.........................................................................................11</a:t>
            </a:r>
          </a:p>
          <a:p>
            <a:pPr marL="507913" indent="-253957" lvl="1">
              <a:lnSpc>
                <a:spcPts val="5881"/>
              </a:lnSpc>
              <a:buFont typeface="Arial"/>
              <a:buChar char="•"/>
            </a:pPr>
            <a:r>
              <a:rPr lang="en-US" sz="2352">
                <a:solidFill>
                  <a:srgbClr val="536050"/>
                </a:solidFill>
                <a:latin typeface="Open Sans 2"/>
              </a:rPr>
              <a:t>Conclusiones y comentarios finales ......................................12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278" y="964192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1"/>
                </a:lnTo>
                <a:lnTo>
                  <a:pt x="0" y="3624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3734320" y="916567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734320" y="452414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86610" y="377146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8554" y="1290310"/>
            <a:ext cx="6939399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8358" y="1878132"/>
            <a:ext cx="6949253" cy="1324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19"/>
              </a:lnSpc>
              <a:spcBef>
                <a:spcPct val="0"/>
              </a:spcBef>
            </a:pPr>
            <a:r>
              <a:rPr lang="en-US" sz="7999" spc="559">
                <a:solidFill>
                  <a:srgbClr val="536050"/>
                </a:solidFill>
                <a:latin typeface="Nourd Bold"/>
              </a:rPr>
              <a:t>OBJETIVOS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5400000">
            <a:off x="3734320" y="-783321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1007309" y="-126181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008576" y="3202743"/>
            <a:ext cx="5288331" cy="5288309"/>
            <a:chOff x="0" y="0"/>
            <a:chExt cx="6350025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349772" y="1297237"/>
            <a:ext cx="8115300" cy="79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36050"/>
                </a:solidFill>
                <a:latin typeface="Open Sans 2"/>
              </a:rPr>
              <a:t>Delimitar el sistema de ecuaciones diferenciales, basado en el modelo de Kermack-McKendrick</a:t>
            </a:r>
          </a:p>
          <a:p>
            <a:pPr>
              <a:lnSpc>
                <a:spcPts val="4200"/>
              </a:lnSpc>
            </a:pPr>
          </a:p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36050"/>
                </a:solidFill>
                <a:latin typeface="Open Sans 2"/>
              </a:rPr>
              <a:t>Definir ecuaciones según datos de pandemias pasadas, como la de Covid-19.</a:t>
            </a:r>
          </a:p>
          <a:p>
            <a:pPr>
              <a:lnSpc>
                <a:spcPts val="4200"/>
              </a:lnSpc>
            </a:pPr>
          </a:p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36050"/>
                </a:solidFill>
                <a:latin typeface="Open Sans 2"/>
              </a:rPr>
              <a:t>Resolver utilizando la libreria de Python solve_ivp.</a:t>
            </a:r>
          </a:p>
          <a:p>
            <a:pPr>
              <a:lnSpc>
                <a:spcPts val="4200"/>
              </a:lnSpc>
            </a:pPr>
          </a:p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36050"/>
                </a:solidFill>
                <a:latin typeface="Open Sans 2"/>
              </a:rPr>
              <a:t>Simular los resultados obtenidos con condiciones iniciales y compararlos entre sí.</a:t>
            </a:r>
          </a:p>
          <a:p>
            <a:pPr>
              <a:lnSpc>
                <a:spcPts val="4200"/>
              </a:lnSpc>
            </a:pPr>
          </a:p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36050"/>
                </a:solidFill>
                <a:latin typeface="Open Sans 2"/>
              </a:rPr>
              <a:t>Reprensentar visualmente los resultados.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278" y="831809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3734320" y="-118379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734320" y="916567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86610" y="-28478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3734320" y="452414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-186610" y="1793705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5228" y="2953211"/>
            <a:ext cx="4715663" cy="5889339"/>
          </a:xfrm>
          <a:custGeom>
            <a:avLst/>
            <a:gdLst/>
            <a:ahLst/>
            <a:cxnLst/>
            <a:rect r="r" b="b" t="t" l="l"/>
            <a:pathLst>
              <a:path h="5889339" w="4715663">
                <a:moveTo>
                  <a:pt x="0" y="0"/>
                </a:moveTo>
                <a:lnTo>
                  <a:pt x="4715663" y="0"/>
                </a:lnTo>
                <a:lnTo>
                  <a:pt x="4715663" y="5889338"/>
                </a:lnTo>
                <a:lnTo>
                  <a:pt x="0" y="5889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2658" y="994235"/>
            <a:ext cx="5160802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MODELO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0184" y="1931670"/>
            <a:ext cx="6813709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E1DFC9"/>
                </a:solidFill>
                <a:latin typeface="Open Sans 1"/>
              </a:rPr>
              <a:t>Donde: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E1DFC9"/>
                </a:solidFill>
                <a:latin typeface="Open Sans 1 Bold"/>
              </a:rPr>
              <a:t>S</a:t>
            </a:r>
            <a:r>
              <a:rPr lang="en-US" sz="3600">
                <a:solidFill>
                  <a:srgbClr val="E1DFC9"/>
                </a:solidFill>
                <a:latin typeface="Open Sans 1"/>
              </a:rPr>
              <a:t> = % de la subpoblación susceptible.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E1DFC9"/>
                </a:solidFill>
                <a:latin typeface="Open Sans 1 Bold"/>
              </a:rPr>
              <a:t>I</a:t>
            </a:r>
            <a:r>
              <a:rPr lang="en-US" sz="3600">
                <a:solidFill>
                  <a:srgbClr val="E1DFC9"/>
                </a:solidFill>
                <a:latin typeface="Open Sans 1"/>
              </a:rPr>
              <a:t> = % de la subpoblación infectada.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E1DFC9"/>
                </a:solidFill>
                <a:latin typeface="Open Sans 1 Bold"/>
              </a:rPr>
              <a:t>R</a:t>
            </a:r>
            <a:r>
              <a:rPr lang="en-US" sz="3600">
                <a:solidFill>
                  <a:srgbClr val="E1DFC9"/>
                </a:solidFill>
                <a:latin typeface="Open Sans 1"/>
              </a:rPr>
              <a:t>  = % de la subpoblación no susceptible (inmunes, estén muertes o en cuarentena).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278" y="831809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3734320" y="-118379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734320" y="916567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86610" y="-28478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3734320" y="452414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-186610" y="1793705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5228" y="2953211"/>
            <a:ext cx="4715663" cy="5889339"/>
          </a:xfrm>
          <a:custGeom>
            <a:avLst/>
            <a:gdLst/>
            <a:ahLst/>
            <a:cxnLst/>
            <a:rect r="r" b="b" t="t" l="l"/>
            <a:pathLst>
              <a:path h="5889339" w="4715663">
                <a:moveTo>
                  <a:pt x="0" y="0"/>
                </a:moveTo>
                <a:lnTo>
                  <a:pt x="4715663" y="0"/>
                </a:lnTo>
                <a:lnTo>
                  <a:pt x="4715663" y="5889338"/>
                </a:lnTo>
                <a:lnTo>
                  <a:pt x="0" y="5889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2658" y="994235"/>
            <a:ext cx="5160802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MODELO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7042" y="1193165"/>
            <a:ext cx="8232258" cy="784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E1DFC9"/>
                </a:solidFill>
                <a:latin typeface="Open Sans 1"/>
              </a:rPr>
              <a:t>Notas importantes: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E1DFC9"/>
                </a:solidFill>
                <a:latin typeface="Open Sans 1"/>
              </a:rPr>
              <a:t>La suma de </a:t>
            </a:r>
            <a:r>
              <a:rPr lang="en-US" sz="3200">
                <a:solidFill>
                  <a:srgbClr val="E1DFC9"/>
                </a:solidFill>
                <a:latin typeface="Open Sans 1"/>
              </a:rPr>
              <a:t>S</a:t>
            </a:r>
            <a:r>
              <a:rPr lang="en-US" sz="3200">
                <a:solidFill>
                  <a:srgbClr val="E1DFC9"/>
                </a:solidFill>
                <a:latin typeface="Open Sans 1"/>
              </a:rPr>
              <a:t>, I y R debe ser la constante N de la población inicial.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E1DFC9"/>
                </a:solidFill>
                <a:latin typeface="Open Sans 1"/>
                <a:ea typeface="Open Sans 1"/>
              </a:rPr>
              <a:t>Se asume que la fuerza de infección es proporcional a I. La constante de proporcionalidad es 𝛽.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E1DFC9"/>
                </a:solidFill>
                <a:latin typeface="Open Sans 1"/>
              </a:rPr>
              <a:t>Tras la infección, un individuo S se vuelve automáticamente un individuo I.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E1DFC9"/>
                </a:solidFill>
                <a:latin typeface="Open Sans 1"/>
                <a:ea typeface="Open Sans 1"/>
              </a:rPr>
              <a:t>El periodo de infección tiene una distribución exponencial con el parámetro 𝛼, es decir, la probabilidad de todavía ser contagioso x unidades de tiempo después de la infección es de 𝑒-^ax.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6281" y="38292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697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458697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00225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100225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1935" y="1209675"/>
            <a:ext cx="1027815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536050"/>
                </a:solidFill>
                <a:latin typeface="Ablation Heavy"/>
              </a:rPr>
              <a:t>CASO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4177" y="3358035"/>
            <a:ext cx="4937238" cy="394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536050"/>
                </a:solidFill>
                <a:latin typeface="Open Sans 1"/>
              </a:rPr>
              <a:t>Condiciones inciales:</a:t>
            </a:r>
          </a:p>
          <a:p>
            <a:pPr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36050"/>
                </a:solidFill>
                <a:latin typeface="Open Sans 1"/>
                <a:ea typeface="Open Sans 1"/>
              </a:rPr>
              <a:t>𝛽=0.05</a:t>
            </a:r>
          </a:p>
          <a:p>
            <a:pPr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36050"/>
                </a:solidFill>
                <a:latin typeface="Open Sans 1"/>
                <a:ea typeface="Open Sans 1"/>
              </a:rPr>
              <a:t>𝛼=0.15</a:t>
            </a:r>
          </a:p>
          <a:p>
            <a:pPr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36050"/>
                </a:solidFill>
                <a:latin typeface="Open Sans 1"/>
                <a:ea typeface="Open Sans 1"/>
              </a:rPr>
              <a:t>𝑆0=0.99</a:t>
            </a:r>
          </a:p>
          <a:p>
            <a:pPr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36050"/>
                </a:solidFill>
                <a:latin typeface="Open Sans 1"/>
                <a:ea typeface="Open Sans 1"/>
              </a:rPr>
              <a:t>𝐼0=0.01</a:t>
            </a:r>
          </a:p>
          <a:p>
            <a:pPr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36050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3920"/>
              </a:lnSpc>
            </a:pPr>
          </a:p>
          <a:p>
            <a:pPr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73026" y="6686831"/>
            <a:ext cx="667954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Para nuestro primer caso, podemos ver que la población infectada se reduce continuamente.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882405" y="627944"/>
            <a:ext cx="6174359" cy="4309784"/>
          </a:xfrm>
          <a:custGeom>
            <a:avLst/>
            <a:gdLst/>
            <a:ahLst/>
            <a:cxnLst/>
            <a:rect r="r" b="b" t="t" l="l"/>
            <a:pathLst>
              <a:path h="4309784" w="6174359">
                <a:moveTo>
                  <a:pt x="0" y="0"/>
                </a:moveTo>
                <a:lnTo>
                  <a:pt x="6174358" y="0"/>
                </a:lnTo>
                <a:lnTo>
                  <a:pt x="6174358" y="4309784"/>
                </a:lnTo>
                <a:lnTo>
                  <a:pt x="0" y="430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82405" y="5360825"/>
            <a:ext cx="6174359" cy="4615355"/>
          </a:xfrm>
          <a:custGeom>
            <a:avLst/>
            <a:gdLst/>
            <a:ahLst/>
            <a:cxnLst/>
            <a:rect r="r" b="b" t="t" l="l"/>
            <a:pathLst>
              <a:path h="4615355" w="6174359">
                <a:moveTo>
                  <a:pt x="0" y="0"/>
                </a:moveTo>
                <a:lnTo>
                  <a:pt x="6174358" y="0"/>
                </a:lnTo>
                <a:lnTo>
                  <a:pt x="6174358" y="4615355"/>
                </a:lnTo>
                <a:lnTo>
                  <a:pt x="0" y="46153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6281" y="38292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4" y="0"/>
                </a:lnTo>
                <a:lnTo>
                  <a:pt x="5460884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697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458697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00225" y="4006964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100225" y="8164159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1935" y="1209675"/>
            <a:ext cx="1027815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536050"/>
                </a:solidFill>
                <a:latin typeface="Ablation Heavy"/>
              </a:rPr>
              <a:t>CASO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1903" y="3191338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Condiciones inciales: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𝛽=0.1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𝛼=0.05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𝑆0=0.99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𝐼0=0.01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536050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30752" y="7564331"/>
            <a:ext cx="667954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536050"/>
                </a:solidFill>
                <a:latin typeface="Open Sans 1"/>
              </a:rPr>
              <a:t>La población infectada aumenta hasta un máximo entre 75 y 100 días.</a:t>
            </a:r>
          </a:p>
          <a:p>
            <a:pPr>
              <a:lnSpc>
                <a:spcPts val="462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072291" y="530224"/>
            <a:ext cx="6187009" cy="4411978"/>
          </a:xfrm>
          <a:custGeom>
            <a:avLst/>
            <a:gdLst/>
            <a:ahLst/>
            <a:cxnLst/>
            <a:rect r="r" b="b" t="t" l="l"/>
            <a:pathLst>
              <a:path h="4411978" w="6187009">
                <a:moveTo>
                  <a:pt x="0" y="0"/>
                </a:moveTo>
                <a:lnTo>
                  <a:pt x="6187009" y="0"/>
                </a:lnTo>
                <a:lnTo>
                  <a:pt x="6187009" y="4411978"/>
                </a:lnTo>
                <a:lnTo>
                  <a:pt x="0" y="44119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72291" y="5228182"/>
            <a:ext cx="6187009" cy="4551871"/>
          </a:xfrm>
          <a:custGeom>
            <a:avLst/>
            <a:gdLst/>
            <a:ahLst/>
            <a:cxnLst/>
            <a:rect r="r" b="b" t="t" l="l"/>
            <a:pathLst>
              <a:path h="4551871" w="6187009">
                <a:moveTo>
                  <a:pt x="0" y="0"/>
                </a:moveTo>
                <a:lnTo>
                  <a:pt x="6187009" y="0"/>
                </a:lnTo>
                <a:lnTo>
                  <a:pt x="6187009" y="4551871"/>
                </a:lnTo>
                <a:lnTo>
                  <a:pt x="0" y="45518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278" y="831809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3734320" y="-118379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734320" y="9165676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86610" y="-284782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3734320" y="452414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-186610" y="1793705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2557" y="780034"/>
            <a:ext cx="12722929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 CASO 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6753" y="3177956"/>
            <a:ext cx="7060030" cy="5257255"/>
          </a:xfrm>
          <a:custGeom>
            <a:avLst/>
            <a:gdLst/>
            <a:ahLst/>
            <a:cxnLst/>
            <a:rect r="r" b="b" t="t" l="l"/>
            <a:pathLst>
              <a:path h="5257255" w="7060030">
                <a:moveTo>
                  <a:pt x="0" y="0"/>
                </a:moveTo>
                <a:lnTo>
                  <a:pt x="7060030" y="0"/>
                </a:lnTo>
                <a:lnTo>
                  <a:pt x="7060030" y="5257255"/>
                </a:lnTo>
                <a:lnTo>
                  <a:pt x="0" y="5257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54449" y="2018918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Condiciones inciales: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𝛽=0.3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𝛼=0.05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𝑆0=0.99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𝐼0=0.01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683298" y="6269493"/>
            <a:ext cx="667954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La población infectada aumenta rápidamente hasta un punto máximo alrededor de los 25 días. </a:t>
            </a:r>
          </a:p>
          <a:p>
            <a:pPr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6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700404" y="8395257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0" y="0"/>
                </a:moveTo>
                <a:lnTo>
                  <a:pt x="5460885" y="0"/>
                </a:lnTo>
                <a:lnTo>
                  <a:pt x="5460885" y="3624042"/>
                </a:lnTo>
                <a:lnTo>
                  <a:pt x="0" y="3624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2324446" y="-110663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324446" y="9242840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8403516" y="-3141763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2324446" y="4601312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2"/>
                </a:lnTo>
                <a:lnTo>
                  <a:pt x="5460885" y="3624042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8403516" y="1870870"/>
            <a:ext cx="5460885" cy="3624042"/>
          </a:xfrm>
          <a:custGeom>
            <a:avLst/>
            <a:gdLst/>
            <a:ahLst/>
            <a:cxnLst/>
            <a:rect r="r" b="b" t="t" l="l"/>
            <a:pathLst>
              <a:path h="3624042" w="5460885">
                <a:moveTo>
                  <a:pt x="5460885" y="0"/>
                </a:moveTo>
                <a:lnTo>
                  <a:pt x="0" y="0"/>
                </a:lnTo>
                <a:lnTo>
                  <a:pt x="0" y="3624041"/>
                </a:lnTo>
                <a:lnTo>
                  <a:pt x="5460885" y="3624041"/>
                </a:lnTo>
                <a:lnTo>
                  <a:pt x="5460885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2658" y="994235"/>
            <a:ext cx="13288802" cy="13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0"/>
              </a:lnSpc>
              <a:spcBef>
                <a:spcPct val="0"/>
              </a:spcBef>
            </a:pPr>
            <a:r>
              <a:rPr lang="en-US" sz="8000" spc="560">
                <a:solidFill>
                  <a:srgbClr val="E1DFC9"/>
                </a:solidFill>
                <a:latin typeface="Nourd Bold"/>
              </a:rPr>
              <a:t>CASO 4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02724" y="1089485"/>
            <a:ext cx="5797411" cy="4211723"/>
          </a:xfrm>
          <a:custGeom>
            <a:avLst/>
            <a:gdLst/>
            <a:ahLst/>
            <a:cxnLst/>
            <a:rect r="r" b="b" t="t" l="l"/>
            <a:pathLst>
              <a:path h="4211723" w="5797411">
                <a:moveTo>
                  <a:pt x="0" y="0"/>
                </a:moveTo>
                <a:lnTo>
                  <a:pt x="5797411" y="0"/>
                </a:lnTo>
                <a:lnTo>
                  <a:pt x="5797411" y="4211723"/>
                </a:lnTo>
                <a:lnTo>
                  <a:pt x="0" y="4211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02724" y="5425724"/>
            <a:ext cx="5790088" cy="4376034"/>
          </a:xfrm>
          <a:custGeom>
            <a:avLst/>
            <a:gdLst/>
            <a:ahLst/>
            <a:cxnLst/>
            <a:rect r="r" b="b" t="t" l="l"/>
            <a:pathLst>
              <a:path h="4376034" w="5790088">
                <a:moveTo>
                  <a:pt x="0" y="0"/>
                </a:moveTo>
                <a:lnTo>
                  <a:pt x="5790088" y="0"/>
                </a:lnTo>
                <a:lnTo>
                  <a:pt x="5790088" y="4376034"/>
                </a:lnTo>
                <a:lnTo>
                  <a:pt x="0" y="43760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6081" y="2982686"/>
            <a:ext cx="4937238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Condiciones iniciales: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𝛽=0.2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𝛼=0.2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𝑆0=0.99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𝐼0=0.01</a:t>
            </a:r>
          </a:p>
          <a:p>
            <a:pPr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8F7E8"/>
                </a:solidFill>
                <a:latin typeface="Open Sans 1"/>
                <a:ea typeface="Open Sans 1"/>
              </a:rPr>
              <a:t>𝑅0=0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7519" y="6951345"/>
            <a:ext cx="667954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8F7E8"/>
                </a:solidFill>
                <a:latin typeface="Open Sans 1"/>
              </a:rPr>
              <a:t>La población infectada se reduce continuamente, la suceptible se reduce más lentamente. </a:t>
            </a:r>
          </a:p>
          <a:p>
            <a:pPr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DAF1T0weNeo</dc:identifier>
  <dcterms:modified xsi:type="dcterms:W3CDTF">2011-08-01T06:04:30Z</dcterms:modified>
  <cp:revision>1</cp:revision>
  <dc:title>Modelo epidemiológico</dc:title>
</cp:coreProperties>
</file>