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ourier Prime" panose="020B0604020202020204" charset="0"/>
      <p:regular r:id="rId19"/>
    </p:embeddedFont>
    <p:embeddedFont>
      <p:font typeface="Courier Prime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3294138" y="4385494"/>
            <a:ext cx="9650362"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307340" y="3037363"/>
            <a:ext cx="10718760" cy="3713004"/>
          </a:xfrm>
          <a:prstGeom prst="rect">
            <a:avLst/>
          </a:prstGeom>
        </p:spPr>
        <p:txBody>
          <a:bodyPr lIns="0" tIns="0" rIns="0" bIns="0" rtlCol="0" anchor="t">
            <a:spAutoFit/>
          </a:bodyPr>
          <a:lstStyle/>
          <a:p>
            <a:pPr>
              <a:lnSpc>
                <a:spcPts val="9713"/>
              </a:lnSpc>
            </a:pPr>
            <a:r>
              <a:rPr lang="en-US" sz="8520">
                <a:solidFill>
                  <a:srgbClr val="FFFFFF"/>
                </a:solidFill>
                <a:latin typeface="Courier Prime"/>
              </a:rPr>
              <a:t>Planta de tratamiento de aguas residuales</a:t>
            </a:r>
          </a:p>
        </p:txBody>
      </p:sp>
      <p:sp>
        <p:nvSpPr>
          <p:cNvPr id="4" name="TextBox 4"/>
          <p:cNvSpPr txBox="1"/>
          <p:nvPr/>
        </p:nvSpPr>
        <p:spPr>
          <a:xfrm>
            <a:off x="1994090" y="7133500"/>
            <a:ext cx="10747189" cy="1653275"/>
          </a:xfrm>
          <a:prstGeom prst="rect">
            <a:avLst/>
          </a:prstGeom>
        </p:spPr>
        <p:txBody>
          <a:bodyPr lIns="0" tIns="0" rIns="0" bIns="0" rtlCol="0" anchor="t">
            <a:spAutoFit/>
          </a:bodyPr>
          <a:lstStyle/>
          <a:p>
            <a:pPr>
              <a:lnSpc>
                <a:spcPts val="4424"/>
              </a:lnSpc>
            </a:pPr>
            <a:r>
              <a:rPr lang="en-US" sz="3160">
                <a:solidFill>
                  <a:srgbClr val="FF914D"/>
                </a:solidFill>
                <a:latin typeface="Courier Prime"/>
              </a:rPr>
              <a:t>&lt;Por=" Matias Medrano Ascencio </a:t>
            </a:r>
          </a:p>
          <a:p>
            <a:pPr>
              <a:lnSpc>
                <a:spcPts val="4424"/>
              </a:lnSpc>
            </a:pPr>
            <a:r>
              <a:rPr lang="en-US" sz="3160">
                <a:solidFill>
                  <a:srgbClr val="FF914D"/>
                </a:solidFill>
                <a:latin typeface="Courier Prime"/>
              </a:rPr>
              <a:t>       María Fernanda Tirado Zamudio</a:t>
            </a:r>
          </a:p>
          <a:p>
            <a:pPr>
              <a:lnSpc>
                <a:spcPts val="4424"/>
              </a:lnSpc>
            </a:pPr>
            <a:r>
              <a:rPr lang="en-US" sz="3160">
                <a:solidFill>
                  <a:srgbClr val="FF914D"/>
                </a:solidFill>
                <a:latin typeface="Courier Prime"/>
              </a:rPr>
              <a:t>       Daniela Serrano Barba "/&gt;</a:t>
            </a:r>
          </a:p>
        </p:txBody>
      </p:sp>
      <p:sp>
        <p:nvSpPr>
          <p:cNvPr id="5" name="TextBox 5"/>
          <p:cNvSpPr txBox="1"/>
          <p:nvPr/>
        </p:nvSpPr>
        <p:spPr>
          <a:xfrm>
            <a:off x="2194891" y="1687047"/>
            <a:ext cx="11259224" cy="474154"/>
          </a:xfrm>
          <a:prstGeom prst="rect">
            <a:avLst/>
          </a:prstGeom>
        </p:spPr>
        <p:txBody>
          <a:bodyPr lIns="0" tIns="0" rIns="0" bIns="0" rtlCol="0" anchor="t">
            <a:spAutoFit/>
          </a:bodyPr>
          <a:lstStyle/>
          <a:p>
            <a:pPr>
              <a:lnSpc>
                <a:spcPts val="3830"/>
              </a:lnSpc>
            </a:pPr>
            <a:r>
              <a:rPr lang="en-US" sz="2736">
                <a:solidFill>
                  <a:srgbClr val="737373"/>
                </a:solidFill>
                <a:latin typeface="Courier Prime"/>
              </a:rPr>
              <a:t>&lt; Simulación Matemática &gt;</a:t>
            </a:r>
          </a:p>
        </p:txBody>
      </p:sp>
      <p:grpSp>
        <p:nvGrpSpPr>
          <p:cNvPr id="6" name="Group 6"/>
          <p:cNvGrpSpPr/>
          <p:nvPr/>
        </p:nvGrpSpPr>
        <p:grpSpPr>
          <a:xfrm>
            <a:off x="14762002" y="-102870"/>
            <a:ext cx="4230823" cy="10389870"/>
            <a:chOff x="0" y="0"/>
            <a:chExt cx="1543416" cy="3790253"/>
          </a:xfrm>
        </p:grpSpPr>
        <p:sp>
          <p:nvSpPr>
            <p:cNvPr id="7" name="Freeform 7"/>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txBody>
            <a:bodyPr/>
            <a:lstStyle/>
            <a:p>
              <a:endParaRPr lang="es-MX"/>
            </a:p>
          </p:txBody>
        </p:sp>
      </p:grpSp>
      <p:sp>
        <p:nvSpPr>
          <p:cNvPr id="8" name="AutoShape 8"/>
          <p:cNvSpPr/>
          <p:nvPr/>
        </p:nvSpPr>
        <p:spPr>
          <a:xfrm>
            <a:off x="14666595" y="9210675"/>
            <a:ext cx="1539000" cy="0"/>
          </a:xfrm>
          <a:prstGeom prst="line">
            <a:avLst/>
          </a:prstGeom>
          <a:ln w="47625" cap="flat">
            <a:solidFill>
              <a:srgbClr val="FFFFFF"/>
            </a:solidFill>
            <a:prstDash val="solid"/>
            <a:headEnd type="diamond" w="lg" len="lg"/>
            <a:tailEnd type="arrow" w="med" len="sm"/>
          </a:ln>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6909104" cy="6297112"/>
            <a:chOff x="0" y="0"/>
            <a:chExt cx="2865561" cy="2611737"/>
          </a:xfrm>
        </p:grpSpPr>
        <p:sp>
          <p:nvSpPr>
            <p:cNvPr id="3" name="Freeform 3"/>
            <p:cNvSpPr/>
            <p:nvPr/>
          </p:nvSpPr>
          <p:spPr>
            <a:xfrm>
              <a:off x="0" y="0"/>
              <a:ext cx="2865561" cy="2611737"/>
            </a:xfrm>
            <a:custGeom>
              <a:avLst/>
              <a:gdLst/>
              <a:ahLst/>
              <a:cxnLst/>
              <a:rect l="l" t="t" r="r" b="b"/>
              <a:pathLst>
                <a:path w="2865561" h="2611737">
                  <a:moveTo>
                    <a:pt x="0" y="0"/>
                  </a:moveTo>
                  <a:lnTo>
                    <a:pt x="2865561" y="0"/>
                  </a:lnTo>
                  <a:lnTo>
                    <a:pt x="2865561" y="2611737"/>
                  </a:lnTo>
                  <a:lnTo>
                    <a:pt x="0" y="2611737"/>
                  </a:lnTo>
                  <a:close/>
                </a:path>
              </a:pathLst>
            </a:custGeom>
            <a:solidFill>
              <a:srgbClr val="2D2D35"/>
            </a:solidFill>
          </p:spPr>
          <p:txBody>
            <a:bodyPr/>
            <a:lstStyle/>
            <a:p>
              <a:endParaRPr lang="es-MX"/>
            </a:p>
          </p:txBody>
        </p:sp>
      </p:grpSp>
      <p:grpSp>
        <p:nvGrpSpPr>
          <p:cNvPr id="4" name="Group 4"/>
          <p:cNvGrpSpPr/>
          <p:nvPr/>
        </p:nvGrpSpPr>
        <p:grpSpPr>
          <a:xfrm>
            <a:off x="8207583" y="2784622"/>
            <a:ext cx="6444980" cy="4539010"/>
            <a:chOff x="0" y="0"/>
            <a:chExt cx="2673065" cy="1882561"/>
          </a:xfrm>
        </p:grpSpPr>
        <p:sp>
          <p:nvSpPr>
            <p:cNvPr id="5" name="Freeform 5"/>
            <p:cNvSpPr/>
            <p:nvPr/>
          </p:nvSpPr>
          <p:spPr>
            <a:xfrm>
              <a:off x="0" y="0"/>
              <a:ext cx="2673065" cy="1882561"/>
            </a:xfrm>
            <a:custGeom>
              <a:avLst/>
              <a:gdLst/>
              <a:ahLst/>
              <a:cxnLst/>
              <a:rect l="l" t="t" r="r" b="b"/>
              <a:pathLst>
                <a:path w="2673065" h="1882561">
                  <a:moveTo>
                    <a:pt x="0" y="0"/>
                  </a:moveTo>
                  <a:lnTo>
                    <a:pt x="2673065" y="0"/>
                  </a:lnTo>
                  <a:lnTo>
                    <a:pt x="2673065" y="1882561"/>
                  </a:lnTo>
                  <a:lnTo>
                    <a:pt x="0" y="1882561"/>
                  </a:lnTo>
                  <a:close/>
                </a:path>
              </a:pathLst>
            </a:custGeom>
            <a:solidFill>
              <a:srgbClr val="2D2D35"/>
            </a:solidFill>
          </p:spPr>
          <p:txBody>
            <a:bodyPr/>
            <a:lstStyle/>
            <a:p>
              <a:endParaRPr lang="es-MX"/>
            </a:p>
          </p:txBody>
        </p:sp>
      </p:grpSp>
      <p:grpSp>
        <p:nvGrpSpPr>
          <p:cNvPr id="6" name="Group 6"/>
          <p:cNvGrpSpPr/>
          <p:nvPr/>
        </p:nvGrpSpPr>
        <p:grpSpPr>
          <a:xfrm>
            <a:off x="1331185"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CC0DF"/>
            </a:solidFill>
          </p:spPr>
          <p:txBody>
            <a:bodyPr/>
            <a:lstStyle/>
            <a:p>
              <a:endParaRPr lang="es-MX"/>
            </a:p>
          </p:txBody>
        </p:sp>
      </p:grpSp>
      <p:grpSp>
        <p:nvGrpSpPr>
          <p:cNvPr id="8" name="Group 8"/>
          <p:cNvGrpSpPr/>
          <p:nvPr/>
        </p:nvGrpSpPr>
        <p:grpSpPr>
          <a:xfrm>
            <a:off x="8512658"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a:off x="1762603" y="2350233"/>
            <a:ext cx="12889960" cy="0"/>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8507942"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BC33"/>
            </a:solidFill>
          </p:spPr>
          <p:txBody>
            <a:bodyPr/>
            <a:lstStyle/>
            <a:p>
              <a:endParaRPr lang="es-MX"/>
            </a:p>
          </p:txBody>
        </p:sp>
      </p:grpSp>
      <p:sp>
        <p:nvSpPr>
          <p:cNvPr id="13" name="Freeform 13"/>
          <p:cNvSpPr/>
          <p:nvPr/>
        </p:nvSpPr>
        <p:spPr>
          <a:xfrm>
            <a:off x="8816322" y="7590332"/>
            <a:ext cx="5120488" cy="1973387"/>
          </a:xfrm>
          <a:custGeom>
            <a:avLst/>
            <a:gdLst/>
            <a:ahLst/>
            <a:cxnLst/>
            <a:rect l="l" t="t" r="r" b="b"/>
            <a:pathLst>
              <a:path w="5120488" h="1973387">
                <a:moveTo>
                  <a:pt x="0" y="0"/>
                </a:moveTo>
                <a:lnTo>
                  <a:pt x="5120487" y="0"/>
                </a:lnTo>
                <a:lnTo>
                  <a:pt x="5120487" y="1973387"/>
                </a:lnTo>
                <a:lnTo>
                  <a:pt x="0" y="1973387"/>
                </a:lnTo>
                <a:lnTo>
                  <a:pt x="0" y="0"/>
                </a:lnTo>
                <a:close/>
              </a:path>
            </a:pathLst>
          </a:custGeom>
          <a:blipFill>
            <a:blip r:embed="rId2"/>
            <a:stretch>
              <a:fillRect/>
            </a:stretch>
          </a:blipFill>
        </p:spPr>
        <p:txBody>
          <a:bodyPr/>
          <a:lstStyle/>
          <a:p>
            <a:endParaRPr lang="es-MX"/>
          </a:p>
        </p:txBody>
      </p:sp>
      <p:sp>
        <p:nvSpPr>
          <p:cNvPr id="14" name="TextBox 14"/>
          <p:cNvSpPr txBox="1"/>
          <p:nvPr/>
        </p:nvSpPr>
        <p:spPr>
          <a:xfrm>
            <a:off x="1220795" y="3092891"/>
            <a:ext cx="2598314" cy="451358"/>
          </a:xfrm>
          <a:prstGeom prst="rect">
            <a:avLst/>
          </a:prstGeom>
        </p:spPr>
        <p:txBody>
          <a:bodyPr lIns="0" tIns="0" rIns="0" bIns="0" rtlCol="0" anchor="t">
            <a:spAutoFit/>
          </a:bodyPr>
          <a:lstStyle/>
          <a:p>
            <a:pPr>
              <a:lnSpc>
                <a:spcPts val="3556"/>
              </a:lnSpc>
            </a:pPr>
            <a:r>
              <a:rPr lang="en-US" sz="2800">
                <a:solidFill>
                  <a:srgbClr val="0CC0DF"/>
                </a:solidFill>
                <a:latin typeface="Courier Prime"/>
              </a:rPr>
              <a:t>CÓDIGO</a:t>
            </a:r>
          </a:p>
        </p:txBody>
      </p:sp>
      <p:sp>
        <p:nvSpPr>
          <p:cNvPr id="15" name="TextBox 15"/>
          <p:cNvSpPr txBox="1"/>
          <p:nvPr/>
        </p:nvSpPr>
        <p:spPr>
          <a:xfrm>
            <a:off x="1220795" y="3878984"/>
            <a:ext cx="3323608" cy="1176020"/>
          </a:xfrm>
          <a:prstGeom prst="rect">
            <a:avLst/>
          </a:prstGeom>
        </p:spPr>
        <p:txBody>
          <a:bodyPr lIns="0" tIns="0" rIns="0" bIns="0" rtlCol="0" anchor="t">
            <a:spAutoFit/>
          </a:bodyPr>
          <a:lstStyle/>
          <a:p>
            <a:pPr>
              <a:lnSpc>
                <a:spcPts val="2379"/>
              </a:lnSpc>
            </a:pPr>
            <a:r>
              <a:rPr lang="en-US" sz="1699">
                <a:solidFill>
                  <a:srgbClr val="FFFFFF"/>
                </a:solidFill>
                <a:latin typeface="Courier Prime"/>
              </a:rPr>
              <a:t>Para optimizar nuestra función se necesita un:</a:t>
            </a:r>
          </a:p>
          <a:p>
            <a:pPr>
              <a:lnSpc>
                <a:spcPts val="2379"/>
              </a:lnSpc>
            </a:pPr>
            <a:endParaRPr lang="en-US" sz="1699">
              <a:solidFill>
                <a:srgbClr val="FFFFFF"/>
              </a:solidFill>
              <a:latin typeface="Courier Prime"/>
            </a:endParaRPr>
          </a:p>
          <a:p>
            <a:pPr>
              <a:lnSpc>
                <a:spcPts val="2379"/>
              </a:lnSpc>
            </a:pPr>
            <a:endParaRPr lang="en-US" sz="1699">
              <a:solidFill>
                <a:srgbClr val="FFFFFF"/>
              </a:solidFill>
              <a:latin typeface="Courier Prime"/>
            </a:endParaRPr>
          </a:p>
        </p:txBody>
      </p:sp>
      <p:sp>
        <p:nvSpPr>
          <p:cNvPr id="16" name="TextBox 16"/>
          <p:cNvSpPr txBox="1"/>
          <p:nvPr/>
        </p:nvSpPr>
        <p:spPr>
          <a:xfrm>
            <a:off x="8512658" y="4237682"/>
            <a:ext cx="1494415" cy="1102360"/>
          </a:xfrm>
          <a:prstGeom prst="rect">
            <a:avLst/>
          </a:prstGeom>
        </p:spPr>
        <p:txBody>
          <a:bodyPr lIns="0" tIns="0" rIns="0" bIns="0" rtlCol="0" anchor="t">
            <a:spAutoFit/>
          </a:bodyPr>
          <a:lstStyle/>
          <a:p>
            <a:pPr>
              <a:lnSpc>
                <a:spcPts val="2239"/>
              </a:lnSpc>
            </a:pPr>
            <a:r>
              <a:rPr lang="en-US" sz="1599">
                <a:solidFill>
                  <a:srgbClr val="F4BC33"/>
                </a:solidFill>
                <a:latin typeface="Courier Prime"/>
              </a:rPr>
              <a:t>x1 = 1</a:t>
            </a:r>
          </a:p>
          <a:p>
            <a:pPr>
              <a:lnSpc>
                <a:spcPts val="2239"/>
              </a:lnSpc>
            </a:pPr>
            <a:r>
              <a:rPr lang="en-US" sz="1599">
                <a:solidFill>
                  <a:srgbClr val="F4BC33"/>
                </a:solidFill>
                <a:latin typeface="Courier Prime"/>
              </a:rPr>
              <a:t>x2 = 0.5</a:t>
            </a:r>
          </a:p>
          <a:p>
            <a:pPr>
              <a:lnSpc>
                <a:spcPts val="2239"/>
              </a:lnSpc>
            </a:pPr>
            <a:r>
              <a:rPr lang="en-US" sz="1599">
                <a:solidFill>
                  <a:srgbClr val="F4BC33"/>
                </a:solidFill>
                <a:latin typeface="Courier Prime"/>
              </a:rPr>
              <a:t>x3 = 0.5375</a:t>
            </a:r>
          </a:p>
          <a:p>
            <a:pPr>
              <a:lnSpc>
                <a:spcPts val="2239"/>
              </a:lnSpc>
            </a:pPr>
            <a:r>
              <a:rPr lang="en-US" sz="1599">
                <a:solidFill>
                  <a:srgbClr val="F4BC33"/>
                </a:solidFill>
                <a:latin typeface="Courier Prime"/>
              </a:rPr>
              <a:t>x4 = 0</a:t>
            </a:r>
          </a:p>
        </p:txBody>
      </p:sp>
      <p:sp>
        <p:nvSpPr>
          <p:cNvPr id="17" name="TextBox 17"/>
          <p:cNvSpPr txBox="1"/>
          <p:nvPr/>
        </p:nvSpPr>
        <p:spPr>
          <a:xfrm>
            <a:off x="8512658" y="3102416"/>
            <a:ext cx="3386812" cy="852297"/>
          </a:xfrm>
          <a:prstGeom prst="rect">
            <a:avLst/>
          </a:prstGeom>
        </p:spPr>
        <p:txBody>
          <a:bodyPr lIns="0" tIns="0" rIns="0" bIns="0" rtlCol="0" anchor="t">
            <a:spAutoFit/>
          </a:bodyPr>
          <a:lstStyle/>
          <a:p>
            <a:pPr>
              <a:lnSpc>
                <a:spcPts val="3429"/>
              </a:lnSpc>
            </a:pPr>
            <a:r>
              <a:rPr lang="en-US" sz="2700">
                <a:solidFill>
                  <a:srgbClr val="F4BC33"/>
                </a:solidFill>
                <a:latin typeface="Courier Prime"/>
              </a:rPr>
              <a:t>SOLUCIÓN Y SU VISUALIZACIÓN</a:t>
            </a:r>
          </a:p>
        </p:txBody>
      </p:sp>
      <p:sp>
        <p:nvSpPr>
          <p:cNvPr id="18" name="TextBox 18"/>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9" name="TextBox 19"/>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20" name="TextBox 20"/>
          <p:cNvSpPr txBox="1"/>
          <p:nvPr/>
        </p:nvSpPr>
        <p:spPr>
          <a:xfrm>
            <a:off x="1220795" y="5138476"/>
            <a:ext cx="3323608" cy="294767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0CC0DF"/>
                </a:solidFill>
                <a:latin typeface="Courier Prime"/>
              </a:rPr>
              <a:t>Vector de la ecuación de costos</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Matriz en las restricciones menor/igual que </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Vector con las restricciones menor/igual que </a:t>
            </a:r>
          </a:p>
        </p:txBody>
      </p:sp>
      <p:sp>
        <p:nvSpPr>
          <p:cNvPr id="21" name="TextBox 21"/>
          <p:cNvSpPr txBox="1"/>
          <p:nvPr/>
        </p:nvSpPr>
        <p:spPr>
          <a:xfrm>
            <a:off x="11126741" y="4237682"/>
            <a:ext cx="2526209" cy="147129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Al conocer el % de cada tratamiento, pudimos minimizar el costo de este a $12,600</a:t>
            </a:r>
          </a:p>
        </p:txBody>
      </p:sp>
      <p:sp>
        <p:nvSpPr>
          <p:cNvPr id="22" name="TextBox 22"/>
          <p:cNvSpPr txBox="1"/>
          <p:nvPr/>
        </p:nvSpPr>
        <p:spPr>
          <a:xfrm>
            <a:off x="8507942" y="5565861"/>
            <a:ext cx="1494415" cy="273685"/>
          </a:xfrm>
          <a:prstGeom prst="rect">
            <a:avLst/>
          </a:prstGeom>
        </p:spPr>
        <p:txBody>
          <a:bodyPr lIns="0" tIns="0" rIns="0" bIns="0" rtlCol="0" anchor="t">
            <a:spAutoFit/>
          </a:bodyPr>
          <a:lstStyle/>
          <a:p>
            <a:pPr>
              <a:lnSpc>
                <a:spcPts val="2239"/>
              </a:lnSpc>
            </a:pPr>
            <a:r>
              <a:rPr lang="en-US" sz="1599">
                <a:solidFill>
                  <a:srgbClr val="F4BC33"/>
                </a:solidFill>
                <a:latin typeface="Courier Prime"/>
              </a:rPr>
              <a:t>Z = 12600</a:t>
            </a:r>
          </a:p>
        </p:txBody>
      </p:sp>
      <p:sp>
        <p:nvSpPr>
          <p:cNvPr id="23" name="TextBox 23"/>
          <p:cNvSpPr txBox="1"/>
          <p:nvPr/>
        </p:nvSpPr>
        <p:spPr>
          <a:xfrm>
            <a:off x="11126741" y="6153906"/>
            <a:ext cx="2810068" cy="88074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Además podemos confirmas las restricciones</a:t>
            </a:r>
          </a:p>
        </p:txBody>
      </p:sp>
      <p:sp>
        <p:nvSpPr>
          <p:cNvPr id="24" name="Freeform 24"/>
          <p:cNvSpPr/>
          <p:nvPr/>
        </p:nvSpPr>
        <p:spPr>
          <a:xfrm rot="-6755190">
            <a:off x="13399519" y="7148114"/>
            <a:ext cx="1427421" cy="403246"/>
          </a:xfrm>
          <a:custGeom>
            <a:avLst/>
            <a:gdLst/>
            <a:ahLst/>
            <a:cxnLst/>
            <a:rect l="l" t="t" r="r" b="b"/>
            <a:pathLst>
              <a:path w="1427421" h="403246">
                <a:moveTo>
                  <a:pt x="0" y="0"/>
                </a:moveTo>
                <a:lnTo>
                  <a:pt x="1427421" y="0"/>
                </a:lnTo>
                <a:lnTo>
                  <a:pt x="1427421" y="403247"/>
                </a:lnTo>
                <a:lnTo>
                  <a:pt x="0" y="4032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105727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Conclusiones</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2700805"/>
            <a:ext cx="11426354" cy="2744886"/>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Para poder optimizar de manera correcta fue importante tomar en cuenta todos los datos del problema, como el costo de tratamiento por cada mg en cada planta, la carga de cada segmento de río y el factor de reducción de contaminación, los cuales son datos que pueden cambiar para alterar los resultados obtenidos.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202921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Referencias </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4556869"/>
            <a:ext cx="13720975" cy="1182786"/>
          </a:xfrm>
          <a:prstGeom prst="rect">
            <a:avLst/>
          </a:prstGeom>
        </p:spPr>
        <p:txBody>
          <a:bodyPr lIns="0" tIns="0" rIns="0" bIns="0" rtlCol="0" anchor="t">
            <a:spAutoFit/>
          </a:bodyPr>
          <a:lstStyle/>
          <a:p>
            <a:pPr>
              <a:lnSpc>
                <a:spcPts val="3102"/>
              </a:lnSpc>
            </a:pPr>
            <a:r>
              <a:rPr lang="en-US" sz="2721">
                <a:solidFill>
                  <a:srgbClr val="FF7F00"/>
                </a:solidFill>
                <a:latin typeface="Courier Prime"/>
              </a:rPr>
              <a:t>Canale, R. P. (2015). Numerical Methods for Engineers. McGraw Hill Education.</a:t>
            </a:r>
          </a:p>
          <a:p>
            <a:pPr>
              <a:lnSpc>
                <a:spcPts val="3102"/>
              </a:lnSpc>
            </a:pPr>
            <a:endParaRPr lang="en-US" sz="2721">
              <a:solidFill>
                <a:srgbClr val="FF7F00"/>
              </a:solidFill>
              <a:latin typeface="Courier Prime"/>
            </a:endParaRPr>
          </a:p>
        </p:txBody>
      </p:sp>
      <p:sp>
        <p:nvSpPr>
          <p:cNvPr id="6" name="TextBox 6"/>
          <p:cNvSpPr txBox="1"/>
          <p:nvPr/>
        </p:nvSpPr>
        <p:spPr>
          <a:xfrm>
            <a:off x="2415791" y="5749181"/>
            <a:ext cx="13720975" cy="1573311"/>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https://mmsallaboutmetallurgy.com/wp-content/uploads/2019/01/numerical-methods.pdf</a:t>
            </a:r>
          </a:p>
          <a:p>
            <a:pPr>
              <a:lnSpc>
                <a:spcPts val="3102"/>
              </a:lnSpc>
            </a:pPr>
            <a:endParaRPr lang="en-US" sz="2721">
              <a:solidFill>
                <a:srgbClr val="FF7F00"/>
              </a:solidFill>
              <a:latin typeface="Courier Prime"/>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511041" y="4007289"/>
            <a:ext cx="10718760" cy="974378"/>
          </a:xfrm>
          <a:prstGeom prst="rect">
            <a:avLst/>
          </a:prstGeom>
        </p:spPr>
        <p:txBody>
          <a:bodyPr lIns="0" tIns="0" rIns="0" bIns="0" rtlCol="0" anchor="t">
            <a:spAutoFit/>
          </a:bodyPr>
          <a:lstStyle/>
          <a:p>
            <a:pPr>
              <a:lnSpc>
                <a:spcPts val="7548"/>
              </a:lnSpc>
            </a:pPr>
            <a:r>
              <a:rPr lang="en-US" sz="6621" dirty="0">
                <a:solidFill>
                  <a:srgbClr val="FFFFFF"/>
                </a:solidFill>
                <a:latin typeface="Courier Prime"/>
              </a:rPr>
              <a:t> Gracias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MX"/>
            </a:p>
          </p:txBody>
        </p:sp>
      </p:grpSp>
      <p:sp>
        <p:nvSpPr>
          <p:cNvPr id="4" name="Freeform 4"/>
          <p:cNvSpPr/>
          <p:nvPr/>
        </p:nvSpPr>
        <p:spPr>
          <a:xfrm>
            <a:off x="2952299" y="5064438"/>
            <a:ext cx="2721823" cy="2721823"/>
          </a:xfrm>
          <a:custGeom>
            <a:avLst/>
            <a:gdLst/>
            <a:ahLst/>
            <a:cxnLst/>
            <a:rect l="l" t="t" r="r" b="b"/>
            <a:pathLst>
              <a:path w="2721823" h="2721823">
                <a:moveTo>
                  <a:pt x="0" y="0"/>
                </a:moveTo>
                <a:lnTo>
                  <a:pt x="2721822" y="0"/>
                </a:lnTo>
                <a:lnTo>
                  <a:pt x="2721822" y="2721823"/>
                </a:lnTo>
                <a:lnTo>
                  <a:pt x="0" y="2721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TextBox 5"/>
          <p:cNvSpPr txBox="1"/>
          <p:nvPr/>
        </p:nvSpPr>
        <p:spPr>
          <a:xfrm>
            <a:off x="1814833" y="3121646"/>
            <a:ext cx="7011266" cy="1197207"/>
          </a:xfrm>
          <a:prstGeom prst="rect">
            <a:avLst/>
          </a:prstGeom>
        </p:spPr>
        <p:txBody>
          <a:bodyPr lIns="0" tIns="0" rIns="0" bIns="0" rtlCol="0" anchor="t">
            <a:spAutoFit/>
          </a:bodyPr>
          <a:lstStyle/>
          <a:p>
            <a:pPr>
              <a:lnSpc>
                <a:spcPts val="9259"/>
              </a:lnSpc>
            </a:pPr>
            <a:r>
              <a:rPr lang="en-US" sz="8122">
                <a:solidFill>
                  <a:srgbClr val="FF914D"/>
                </a:solidFill>
                <a:latin typeface="Courier Prime"/>
              </a:rPr>
              <a:t>Objetivos</a:t>
            </a:r>
          </a:p>
        </p:txBody>
      </p:sp>
      <p:sp>
        <p:nvSpPr>
          <p:cNvPr id="6" name="TextBox 6"/>
          <p:cNvSpPr txBox="1"/>
          <p:nvPr/>
        </p:nvSpPr>
        <p:spPr>
          <a:xfrm>
            <a:off x="10040604" y="2237512"/>
            <a:ext cx="7521370" cy="2573127"/>
          </a:xfrm>
          <a:prstGeom prst="rect">
            <a:avLst/>
          </a:prstGeom>
        </p:spPr>
        <p:txBody>
          <a:bodyPr lIns="0" tIns="0" rIns="0" bIns="0" rtlCol="0" anchor="t">
            <a:spAutoFit/>
          </a:bodyPr>
          <a:lstStyle/>
          <a:p>
            <a:pPr>
              <a:lnSpc>
                <a:spcPts val="5191"/>
              </a:lnSpc>
            </a:pPr>
            <a:r>
              <a:rPr lang="en-US" sz="2852">
                <a:solidFill>
                  <a:srgbClr val="FFFFFF"/>
                </a:solidFill>
                <a:latin typeface="Courier Prime"/>
              </a:rPr>
              <a:t>Minimizar el costo del tratamientos de aguas. </a:t>
            </a:r>
          </a:p>
          <a:p>
            <a:pPr>
              <a:lnSpc>
                <a:spcPts val="5191"/>
              </a:lnSpc>
            </a:pPr>
            <a:endParaRPr lang="en-US" sz="2852">
              <a:solidFill>
                <a:srgbClr val="FFFFFF"/>
              </a:solidFill>
              <a:latin typeface="Courier Prime"/>
            </a:endParaRPr>
          </a:p>
          <a:p>
            <a:pPr>
              <a:lnSpc>
                <a:spcPts val="5191"/>
              </a:lnSpc>
            </a:pPr>
            <a:endParaRPr lang="en-US" sz="2852">
              <a:solidFill>
                <a:srgbClr val="FFFFFF"/>
              </a:solidFill>
              <a:latin typeface="Courier Prime"/>
            </a:endParaRPr>
          </a:p>
        </p:txBody>
      </p:sp>
      <p:sp>
        <p:nvSpPr>
          <p:cNvPr id="7" name="TextBox 7"/>
          <p:cNvSpPr txBox="1"/>
          <p:nvPr/>
        </p:nvSpPr>
        <p:spPr>
          <a:xfrm>
            <a:off x="10040604" y="4020433"/>
            <a:ext cx="7521370" cy="1259991"/>
          </a:xfrm>
          <a:prstGeom prst="rect">
            <a:avLst/>
          </a:prstGeom>
        </p:spPr>
        <p:txBody>
          <a:bodyPr lIns="0" tIns="0" rIns="0" bIns="0" rtlCol="0" anchor="t">
            <a:spAutoFit/>
          </a:bodyPr>
          <a:lstStyle/>
          <a:p>
            <a:pPr>
              <a:lnSpc>
                <a:spcPts val="5191"/>
              </a:lnSpc>
            </a:pPr>
            <a:r>
              <a:rPr lang="en-US" sz="2852">
                <a:solidFill>
                  <a:srgbClr val="FFFFFF"/>
                </a:solidFill>
                <a:latin typeface="Courier Prime"/>
              </a:rPr>
              <a:t>Cumplir con los requerimientos de calidad de agua.</a:t>
            </a:r>
          </a:p>
        </p:txBody>
      </p:sp>
      <p:sp>
        <p:nvSpPr>
          <p:cNvPr id="8" name="TextBox 8"/>
          <p:cNvSpPr txBox="1"/>
          <p:nvPr/>
        </p:nvSpPr>
        <p:spPr>
          <a:xfrm>
            <a:off x="10040604" y="5803355"/>
            <a:ext cx="7521370" cy="1916559"/>
          </a:xfrm>
          <a:prstGeom prst="rect">
            <a:avLst/>
          </a:prstGeom>
        </p:spPr>
        <p:txBody>
          <a:bodyPr lIns="0" tIns="0" rIns="0" bIns="0" rtlCol="0" anchor="t">
            <a:spAutoFit/>
          </a:bodyPr>
          <a:lstStyle/>
          <a:p>
            <a:pPr>
              <a:lnSpc>
                <a:spcPts val="5191"/>
              </a:lnSpc>
            </a:pPr>
            <a:r>
              <a:rPr lang="en-US" sz="2852">
                <a:solidFill>
                  <a:srgbClr val="FFFFFF"/>
                </a:solidFill>
                <a:latin typeface="Courier Prime"/>
              </a:rPr>
              <a:t>Optimizar, restricciones, vectores y matrices, presentación de resultados.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572879" y="-102870"/>
            <a:ext cx="8996390" cy="10389870"/>
            <a:chOff x="0" y="0"/>
            <a:chExt cx="3281907" cy="3790253"/>
          </a:xfrm>
        </p:grpSpPr>
        <p:sp>
          <p:nvSpPr>
            <p:cNvPr id="3" name="Freeform 3"/>
            <p:cNvSpPr/>
            <p:nvPr/>
          </p:nvSpPr>
          <p:spPr>
            <a:xfrm>
              <a:off x="0" y="0"/>
              <a:ext cx="3281907" cy="3790253"/>
            </a:xfrm>
            <a:custGeom>
              <a:avLst/>
              <a:gdLst/>
              <a:ahLst/>
              <a:cxnLst/>
              <a:rect l="l" t="t" r="r" b="b"/>
              <a:pathLst>
                <a:path w="3281907" h="3790253">
                  <a:moveTo>
                    <a:pt x="0" y="0"/>
                  </a:moveTo>
                  <a:lnTo>
                    <a:pt x="3281907" y="0"/>
                  </a:lnTo>
                  <a:lnTo>
                    <a:pt x="3281907" y="3790253"/>
                  </a:lnTo>
                  <a:lnTo>
                    <a:pt x="0" y="3790253"/>
                  </a:lnTo>
                  <a:close/>
                </a:path>
              </a:pathLst>
            </a:custGeom>
            <a:solidFill>
              <a:srgbClr val="2D2D35"/>
            </a:solidFill>
          </p:spPr>
          <p:txBody>
            <a:bodyPr/>
            <a:lstStyle/>
            <a:p>
              <a:endParaRPr lang="es-MX"/>
            </a:p>
          </p:txBody>
        </p:sp>
      </p:grpSp>
      <p:sp>
        <p:nvSpPr>
          <p:cNvPr id="4" name="AutoShape 4"/>
          <p:cNvSpPr/>
          <p:nvPr/>
        </p:nvSpPr>
        <p:spPr>
          <a:xfrm>
            <a:off x="8572500" y="-102870"/>
            <a:ext cx="0" cy="7985953"/>
          </a:xfrm>
          <a:prstGeom prst="line">
            <a:avLst/>
          </a:prstGeom>
          <a:ln w="95250" cap="flat">
            <a:solidFill>
              <a:srgbClr val="2D2D35"/>
            </a:solidFill>
            <a:prstDash val="solid"/>
            <a:headEnd type="none" w="sm" len="sm"/>
            <a:tailEnd type="none" w="sm" len="sm"/>
          </a:ln>
        </p:spPr>
        <p:txBody>
          <a:bodyPr/>
          <a:lstStyle/>
          <a:p>
            <a:endParaRPr lang="es-MX"/>
          </a:p>
        </p:txBody>
      </p:sp>
      <p:sp>
        <p:nvSpPr>
          <p:cNvPr id="5" name="Freeform 5"/>
          <p:cNvSpPr/>
          <p:nvPr/>
        </p:nvSpPr>
        <p:spPr>
          <a:xfrm>
            <a:off x="8991600" y="2216739"/>
            <a:ext cx="8822722" cy="5014434"/>
          </a:xfrm>
          <a:custGeom>
            <a:avLst/>
            <a:gdLst/>
            <a:ahLst/>
            <a:cxnLst/>
            <a:rect l="l" t="t" r="r" b="b"/>
            <a:pathLst>
              <a:path w="8822722" h="5014434">
                <a:moveTo>
                  <a:pt x="0" y="0"/>
                </a:moveTo>
                <a:lnTo>
                  <a:pt x="8822722" y="0"/>
                </a:lnTo>
                <a:lnTo>
                  <a:pt x="8822722" y="5014434"/>
                </a:lnTo>
                <a:lnTo>
                  <a:pt x="0" y="5014434"/>
                </a:lnTo>
                <a:lnTo>
                  <a:pt x="0" y="0"/>
                </a:lnTo>
                <a:close/>
              </a:path>
            </a:pathLst>
          </a:custGeom>
          <a:blipFill>
            <a:blip r:embed="rId2"/>
            <a:stretch>
              <a:fillRect l="-15" b="-3553"/>
            </a:stretch>
          </a:blipFill>
        </p:spPr>
        <p:txBody>
          <a:bodyPr/>
          <a:lstStyle/>
          <a:p>
            <a:endParaRPr lang="es-MX"/>
          </a:p>
        </p:txBody>
      </p:sp>
      <p:sp>
        <p:nvSpPr>
          <p:cNvPr id="6" name="TextBox 6"/>
          <p:cNvSpPr txBox="1"/>
          <p:nvPr/>
        </p:nvSpPr>
        <p:spPr>
          <a:xfrm>
            <a:off x="1028700" y="1517716"/>
            <a:ext cx="5204521" cy="699022"/>
          </a:xfrm>
          <a:prstGeom prst="rect">
            <a:avLst/>
          </a:prstGeom>
        </p:spPr>
        <p:txBody>
          <a:bodyPr lIns="0" tIns="0" rIns="0" bIns="0" rtlCol="0" anchor="t">
            <a:spAutoFit/>
          </a:bodyPr>
          <a:lstStyle/>
          <a:p>
            <a:pPr>
              <a:lnSpc>
                <a:spcPts val="5439"/>
              </a:lnSpc>
            </a:pPr>
            <a:r>
              <a:rPr lang="en-US" sz="4771">
                <a:solidFill>
                  <a:srgbClr val="FFFFFF"/>
                </a:solidFill>
                <a:latin typeface="Courier Prime"/>
              </a:rPr>
              <a:t>Planteamiento </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8" name="TextBox 8"/>
          <p:cNvSpPr txBox="1"/>
          <p:nvPr/>
        </p:nvSpPr>
        <p:spPr>
          <a:xfrm>
            <a:off x="783134" y="3252503"/>
            <a:ext cx="6988679" cy="1269578"/>
          </a:xfrm>
          <a:prstGeom prst="rect">
            <a:avLst/>
          </a:prstGeom>
        </p:spPr>
        <p:txBody>
          <a:bodyPr lIns="0" tIns="0" rIns="0" bIns="0" rtlCol="0" anchor="t">
            <a:spAutoFit/>
          </a:bodyPr>
          <a:lstStyle/>
          <a:p>
            <a:pPr>
              <a:lnSpc>
                <a:spcPts val="3264"/>
              </a:lnSpc>
            </a:pPr>
            <a:r>
              <a:rPr lang="en-US" sz="2400" dirty="0">
                <a:solidFill>
                  <a:srgbClr val="FFFFFF"/>
                </a:solidFill>
                <a:latin typeface="Courier Prime"/>
              </a:rPr>
              <a:t>Las </a:t>
            </a:r>
            <a:r>
              <a:rPr lang="en-US" sz="2400" dirty="0" err="1">
                <a:solidFill>
                  <a:srgbClr val="FFFFFF"/>
                </a:solidFill>
                <a:latin typeface="Courier Prime"/>
              </a:rPr>
              <a:t>aguas</a:t>
            </a:r>
            <a:r>
              <a:rPr lang="en-US" sz="2400" dirty="0">
                <a:solidFill>
                  <a:srgbClr val="FFFFFF"/>
                </a:solidFill>
                <a:latin typeface="Courier Prime"/>
              </a:rPr>
              <a:t> </a:t>
            </a:r>
            <a:r>
              <a:rPr lang="en-US" sz="2400" dirty="0" err="1">
                <a:solidFill>
                  <a:srgbClr val="FFFFFF"/>
                </a:solidFill>
                <a:latin typeface="Courier Prime"/>
              </a:rPr>
              <a:t>residuales</a:t>
            </a:r>
            <a:r>
              <a:rPr lang="en-US" sz="2400" dirty="0">
                <a:solidFill>
                  <a:srgbClr val="FFFFFF"/>
                </a:solidFill>
                <a:latin typeface="Courier Prime"/>
              </a:rPr>
              <a:t> son </a:t>
            </a:r>
            <a:r>
              <a:rPr lang="en-US" sz="2400" dirty="0" err="1">
                <a:solidFill>
                  <a:srgbClr val="FFFFFF"/>
                </a:solidFill>
                <a:latin typeface="Courier Prime"/>
              </a:rPr>
              <a:t>una</a:t>
            </a:r>
            <a:r>
              <a:rPr lang="en-US" sz="2400" dirty="0">
                <a:solidFill>
                  <a:srgbClr val="FFFFFF"/>
                </a:solidFill>
                <a:latin typeface="Courier Prime"/>
              </a:rPr>
              <a:t> de las </a:t>
            </a:r>
            <a:r>
              <a:rPr lang="en-US" sz="2400" dirty="0" err="1">
                <a:solidFill>
                  <a:srgbClr val="FFFFFF"/>
                </a:solidFill>
                <a:latin typeface="Courier Prime"/>
              </a:rPr>
              <a:t>principales</a:t>
            </a:r>
            <a:r>
              <a:rPr lang="en-US" sz="2400" dirty="0">
                <a:solidFill>
                  <a:srgbClr val="FFFFFF"/>
                </a:solidFill>
                <a:latin typeface="Courier Prime"/>
              </a:rPr>
              <a:t> </a:t>
            </a:r>
            <a:r>
              <a:rPr lang="en-US" sz="2400" dirty="0" err="1">
                <a:solidFill>
                  <a:srgbClr val="FFFFFF"/>
                </a:solidFill>
                <a:latin typeface="Courier Prime"/>
              </a:rPr>
              <a:t>causas</a:t>
            </a:r>
            <a:r>
              <a:rPr lang="en-US" sz="2400" dirty="0">
                <a:solidFill>
                  <a:srgbClr val="FFFFFF"/>
                </a:solidFill>
                <a:latin typeface="Courier Prime"/>
              </a:rPr>
              <a:t> de </a:t>
            </a:r>
            <a:r>
              <a:rPr lang="en-US" sz="2400" dirty="0" err="1">
                <a:solidFill>
                  <a:srgbClr val="FFFFFF"/>
                </a:solidFill>
                <a:latin typeface="Courier Prime"/>
              </a:rPr>
              <a:t>contaminación</a:t>
            </a:r>
            <a:r>
              <a:rPr lang="en-US" sz="2400" dirty="0">
                <a:solidFill>
                  <a:srgbClr val="FFFFFF"/>
                </a:solidFill>
                <a:latin typeface="Courier Prime"/>
              </a:rPr>
              <a:t> </a:t>
            </a:r>
            <a:r>
              <a:rPr lang="en-US" sz="2400" dirty="0" err="1">
                <a:solidFill>
                  <a:srgbClr val="FFFFFF"/>
                </a:solidFill>
                <a:latin typeface="Courier Prime"/>
              </a:rPr>
              <a:t>en</a:t>
            </a:r>
            <a:r>
              <a:rPr lang="en-US" sz="2400" dirty="0">
                <a:solidFill>
                  <a:srgbClr val="FFFFFF"/>
                </a:solidFill>
                <a:latin typeface="Courier Prime"/>
              </a:rPr>
              <a:t> </a:t>
            </a:r>
            <a:r>
              <a:rPr lang="en-US" sz="2400" dirty="0" err="1">
                <a:solidFill>
                  <a:srgbClr val="FFFFFF"/>
                </a:solidFill>
                <a:latin typeface="Courier Prime"/>
              </a:rPr>
              <a:t>los</a:t>
            </a:r>
            <a:r>
              <a:rPr lang="en-US" sz="2400" dirty="0">
                <a:solidFill>
                  <a:srgbClr val="FFFFFF"/>
                </a:solidFill>
                <a:latin typeface="Courier Prime"/>
              </a:rPr>
              <a:t> </a:t>
            </a:r>
            <a:r>
              <a:rPr lang="en-US" sz="2400" dirty="0" err="1">
                <a:solidFill>
                  <a:srgbClr val="FFFFFF"/>
                </a:solidFill>
                <a:latin typeface="Courier Prime"/>
              </a:rPr>
              <a:t>ríos</a:t>
            </a:r>
            <a:r>
              <a:rPr lang="en-US" sz="2400" dirty="0">
                <a:solidFill>
                  <a:srgbClr val="FFFFFF"/>
                </a:solidFill>
                <a:latin typeface="Courier Prime"/>
              </a:rPr>
              <a:t>.</a:t>
            </a:r>
          </a:p>
        </p:txBody>
      </p:sp>
      <p:sp>
        <p:nvSpPr>
          <p:cNvPr id="9" name="TextBox 9"/>
          <p:cNvSpPr txBox="1"/>
          <p:nvPr/>
        </p:nvSpPr>
        <p:spPr>
          <a:xfrm>
            <a:off x="401546" y="5502605"/>
            <a:ext cx="7751854" cy="2211705"/>
          </a:xfrm>
          <a:prstGeom prst="rect">
            <a:avLst/>
          </a:prstGeom>
        </p:spPr>
        <p:txBody>
          <a:bodyPr lIns="0" tIns="0" rIns="0" bIns="0" rtlCol="0" anchor="t">
            <a:spAutoFit/>
          </a:bodyPr>
          <a:lstStyle/>
          <a:p>
            <a:pPr marL="518160" lvl="1" indent="-259080">
              <a:lnSpc>
                <a:spcPts val="4440"/>
              </a:lnSpc>
              <a:buFont typeface="Arial"/>
              <a:buChar char="•"/>
            </a:pPr>
            <a:r>
              <a:rPr lang="en-US" sz="2400">
                <a:solidFill>
                  <a:srgbClr val="FF914D"/>
                </a:solidFill>
                <a:latin typeface="Courier Prime"/>
              </a:rPr>
              <a:t>P = tasa de contaminación (mg/d)</a:t>
            </a:r>
          </a:p>
          <a:p>
            <a:pPr marL="518160" lvl="1" indent="-259080">
              <a:lnSpc>
                <a:spcPts val="4440"/>
              </a:lnSpc>
              <a:buFont typeface="Arial"/>
              <a:buChar char="•"/>
            </a:pPr>
            <a:r>
              <a:rPr lang="en-US" sz="2400">
                <a:solidFill>
                  <a:srgbClr val="FF914D"/>
                </a:solidFill>
                <a:latin typeface="Courier Prime"/>
              </a:rPr>
              <a:t>xi = % de tratamiento </a:t>
            </a:r>
          </a:p>
          <a:p>
            <a:pPr marL="518160" lvl="1" indent="-259080">
              <a:lnSpc>
                <a:spcPts val="4440"/>
              </a:lnSpc>
              <a:buFont typeface="Arial"/>
              <a:buChar char="•"/>
            </a:pPr>
            <a:r>
              <a:rPr lang="en-US" sz="2400">
                <a:solidFill>
                  <a:srgbClr val="FF914D"/>
                </a:solidFill>
                <a:latin typeface="Courier Prime"/>
              </a:rPr>
              <a:t>Wi= descarga de residuo de cada ciudad</a:t>
            </a:r>
          </a:p>
          <a:p>
            <a:pPr>
              <a:lnSpc>
                <a:spcPts val="4440"/>
              </a:lnSpc>
            </a:pPr>
            <a:endParaRPr lang="en-US" sz="2400">
              <a:solidFill>
                <a:srgbClr val="FF914D"/>
              </a:solidFill>
              <a:latin typeface="Courier Prime"/>
            </a:endParaRPr>
          </a:p>
        </p:txBody>
      </p:sp>
      <p:sp>
        <p:nvSpPr>
          <p:cNvPr id="10" name="TextBox 10"/>
          <p:cNvSpPr txBox="1"/>
          <p:nvPr/>
        </p:nvSpPr>
        <p:spPr>
          <a:xfrm>
            <a:off x="9312162" y="7645678"/>
            <a:ext cx="8181599" cy="646787"/>
          </a:xfrm>
          <a:prstGeom prst="rect">
            <a:avLst/>
          </a:prstGeom>
        </p:spPr>
        <p:txBody>
          <a:bodyPr lIns="0" tIns="0" rIns="0" bIns="0" rtlCol="0" anchor="t">
            <a:spAutoFit/>
          </a:bodyPr>
          <a:lstStyle/>
          <a:p>
            <a:pPr>
              <a:lnSpc>
                <a:spcPts val="2547"/>
              </a:lnSpc>
            </a:pPr>
            <a:r>
              <a:rPr lang="en-US" sz="1873">
                <a:solidFill>
                  <a:srgbClr val="FFFFFF"/>
                </a:solidFill>
                <a:latin typeface="Courier Prime"/>
              </a:rPr>
              <a:t>Sistema que ubica varias cuidades a orillas de río y su afluente.</a:t>
            </a:r>
          </a:p>
        </p:txBody>
      </p:sp>
      <p:sp>
        <p:nvSpPr>
          <p:cNvPr id="11" name="TextBox 11"/>
          <p:cNvSpPr txBox="1"/>
          <p:nvPr/>
        </p:nvSpPr>
        <p:spPr>
          <a:xfrm>
            <a:off x="1816603" y="8130540"/>
            <a:ext cx="3018208" cy="525780"/>
          </a:xfrm>
          <a:prstGeom prst="rect">
            <a:avLst/>
          </a:prstGeom>
        </p:spPr>
        <p:txBody>
          <a:bodyPr lIns="0" tIns="0" rIns="0" bIns="0" rtlCol="0" anchor="t">
            <a:spAutoFit/>
          </a:bodyPr>
          <a:lstStyle/>
          <a:p>
            <a:pPr>
              <a:lnSpc>
                <a:spcPts val="4440"/>
              </a:lnSpc>
            </a:pPr>
            <a:r>
              <a:rPr lang="en-US" sz="2400">
                <a:solidFill>
                  <a:srgbClr val="FD9E80"/>
                </a:solidFill>
                <a:latin typeface="Courier Prime"/>
              </a:rPr>
              <a:t>Wi = (1 - xi)Pi</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329690"/>
            <a:ext cx="16257997" cy="7627620"/>
            <a:chOff x="0" y="0"/>
            <a:chExt cx="6922435" cy="3247737"/>
          </a:xfrm>
        </p:grpSpPr>
        <p:sp>
          <p:nvSpPr>
            <p:cNvPr id="3" name="Freeform 3"/>
            <p:cNvSpPr/>
            <p:nvPr/>
          </p:nvSpPr>
          <p:spPr>
            <a:xfrm>
              <a:off x="0" y="0"/>
              <a:ext cx="6922435" cy="3247737"/>
            </a:xfrm>
            <a:custGeom>
              <a:avLst/>
              <a:gdLst/>
              <a:ahLst/>
              <a:cxnLst/>
              <a:rect l="l" t="t" r="r" b="b"/>
              <a:pathLst>
                <a:path w="6922435" h="3247737">
                  <a:moveTo>
                    <a:pt x="0" y="0"/>
                  </a:moveTo>
                  <a:lnTo>
                    <a:pt x="6922435" y="0"/>
                  </a:lnTo>
                  <a:lnTo>
                    <a:pt x="6922435" y="3247737"/>
                  </a:lnTo>
                  <a:lnTo>
                    <a:pt x="0" y="3247737"/>
                  </a:lnTo>
                  <a:close/>
                </a:path>
              </a:pathLst>
            </a:custGeom>
            <a:solidFill>
              <a:srgbClr val="2D2D35"/>
            </a:solidFill>
          </p:spPr>
          <p:txBody>
            <a:bodyPr/>
            <a:lstStyle/>
            <a:p>
              <a:endParaRPr lang="es-MX"/>
            </a:p>
          </p:txBody>
        </p:sp>
      </p:grpSp>
      <p:sp>
        <p:nvSpPr>
          <p:cNvPr id="4" name="Freeform 4"/>
          <p:cNvSpPr/>
          <p:nvPr/>
        </p:nvSpPr>
        <p:spPr>
          <a:xfrm>
            <a:off x="5003884" y="3528595"/>
            <a:ext cx="6817458" cy="3088446"/>
          </a:xfrm>
          <a:custGeom>
            <a:avLst/>
            <a:gdLst/>
            <a:ahLst/>
            <a:cxnLst/>
            <a:rect l="l" t="t" r="r" b="b"/>
            <a:pathLst>
              <a:path w="6817458" h="3088446">
                <a:moveTo>
                  <a:pt x="0" y="0"/>
                </a:moveTo>
                <a:lnTo>
                  <a:pt x="6817458" y="0"/>
                </a:lnTo>
                <a:lnTo>
                  <a:pt x="6817458" y="3088446"/>
                </a:lnTo>
                <a:lnTo>
                  <a:pt x="0" y="3088446"/>
                </a:lnTo>
                <a:lnTo>
                  <a:pt x="0" y="0"/>
                </a:lnTo>
                <a:close/>
              </a:path>
            </a:pathLst>
          </a:custGeom>
          <a:blipFill>
            <a:blip r:embed="rId2"/>
            <a:stretch>
              <a:fillRect/>
            </a:stretch>
          </a:blipFill>
        </p:spPr>
        <p:txBody>
          <a:bodyPr/>
          <a:lstStyle/>
          <a:p>
            <a:endParaRPr lang="es-MX"/>
          </a:p>
        </p:txBody>
      </p:sp>
      <p:sp>
        <p:nvSpPr>
          <p:cNvPr id="5" name="TextBox 5"/>
          <p:cNvSpPr txBox="1"/>
          <p:nvPr/>
        </p:nvSpPr>
        <p:spPr>
          <a:xfrm>
            <a:off x="1254312" y="6836849"/>
            <a:ext cx="8390484" cy="1697842"/>
          </a:xfrm>
          <a:prstGeom prst="rect">
            <a:avLst/>
          </a:prstGeom>
        </p:spPr>
        <p:txBody>
          <a:bodyPr lIns="0" tIns="0" rIns="0" bIns="0" rtlCol="0" anchor="t">
            <a:spAutoFit/>
          </a:bodyPr>
          <a:lstStyle/>
          <a:p>
            <a:pPr>
              <a:lnSpc>
                <a:spcPts val="3348"/>
              </a:lnSpc>
            </a:pPr>
            <a:r>
              <a:rPr lang="en-US" sz="2813">
                <a:solidFill>
                  <a:srgbClr val="FF914D"/>
                </a:solidFill>
                <a:latin typeface="Courier Prime"/>
              </a:rPr>
              <a:t>Ci = concentración</a:t>
            </a:r>
          </a:p>
          <a:p>
            <a:pPr>
              <a:lnSpc>
                <a:spcPts val="3348"/>
              </a:lnSpc>
            </a:pPr>
            <a:r>
              <a:rPr lang="en-US" sz="2813">
                <a:solidFill>
                  <a:srgbClr val="FF914D"/>
                </a:solidFill>
                <a:latin typeface="Courier Prime"/>
              </a:rPr>
              <a:t>Wi = descarga de residuo por cuidad</a:t>
            </a:r>
          </a:p>
          <a:p>
            <a:pPr>
              <a:lnSpc>
                <a:spcPts val="3348"/>
              </a:lnSpc>
            </a:pPr>
            <a:r>
              <a:rPr lang="en-US" sz="2813">
                <a:solidFill>
                  <a:srgbClr val="FF914D"/>
                </a:solidFill>
                <a:latin typeface="Courier Prime"/>
              </a:rPr>
              <a:t>Qu =  flujo (L/d)</a:t>
            </a:r>
          </a:p>
          <a:p>
            <a:pPr>
              <a:lnSpc>
                <a:spcPts val="3348"/>
              </a:lnSpc>
            </a:pPr>
            <a:r>
              <a:rPr lang="en-US" sz="2813">
                <a:solidFill>
                  <a:srgbClr val="FF914D"/>
                </a:solidFill>
                <a:latin typeface="Courier Prime"/>
              </a:rPr>
              <a:t>Cu = concentración (mg/L)</a:t>
            </a:r>
          </a:p>
        </p:txBody>
      </p:sp>
      <p:sp>
        <p:nvSpPr>
          <p:cNvPr id="6" name="TextBox 6"/>
          <p:cNvSpPr txBox="1"/>
          <p:nvPr/>
        </p:nvSpPr>
        <p:spPr>
          <a:xfrm>
            <a:off x="1567284" y="1708465"/>
            <a:ext cx="15180829" cy="1590796"/>
          </a:xfrm>
          <a:prstGeom prst="rect">
            <a:avLst/>
          </a:prstGeom>
        </p:spPr>
        <p:txBody>
          <a:bodyPr lIns="0" tIns="0" rIns="0" bIns="0" rtlCol="0" anchor="t">
            <a:spAutoFit/>
          </a:bodyPr>
          <a:lstStyle/>
          <a:p>
            <a:pPr>
              <a:lnSpc>
                <a:spcPts val="4263"/>
              </a:lnSpc>
            </a:pPr>
            <a:r>
              <a:rPr lang="en-US" sz="3112">
                <a:solidFill>
                  <a:srgbClr val="FFFFFF"/>
                </a:solidFill>
                <a:latin typeface="Courier Prime"/>
              </a:rPr>
              <a:t>Cuando el vertido de aguas residuales se mezcla con la contaminación anterior del agua, está se concentra y se puede calcular con:</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382355" y="1028700"/>
            <a:ext cx="15525862" cy="7928610"/>
            <a:chOff x="0" y="0"/>
            <a:chExt cx="6610702" cy="3375895"/>
          </a:xfrm>
        </p:grpSpPr>
        <p:sp>
          <p:nvSpPr>
            <p:cNvPr id="3" name="Freeform 3"/>
            <p:cNvSpPr/>
            <p:nvPr/>
          </p:nvSpPr>
          <p:spPr>
            <a:xfrm>
              <a:off x="0" y="0"/>
              <a:ext cx="6610702" cy="3375895"/>
            </a:xfrm>
            <a:custGeom>
              <a:avLst/>
              <a:gdLst/>
              <a:ahLst/>
              <a:cxnLst/>
              <a:rect l="l" t="t" r="r" b="b"/>
              <a:pathLst>
                <a:path w="6610702" h="3375895">
                  <a:moveTo>
                    <a:pt x="0" y="0"/>
                  </a:moveTo>
                  <a:lnTo>
                    <a:pt x="6610702" y="0"/>
                  </a:lnTo>
                  <a:lnTo>
                    <a:pt x="6610702" y="3375895"/>
                  </a:lnTo>
                  <a:lnTo>
                    <a:pt x="0" y="3375895"/>
                  </a:lnTo>
                  <a:close/>
                </a:path>
              </a:pathLst>
            </a:custGeom>
            <a:solidFill>
              <a:srgbClr val="2D2D35"/>
            </a:solidFill>
          </p:spPr>
          <p:txBody>
            <a:bodyPr/>
            <a:lstStyle/>
            <a:p>
              <a:endParaRPr lang="es-MX"/>
            </a:p>
          </p:txBody>
        </p:sp>
      </p:gr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6" name="TextBox 6"/>
          <p:cNvSpPr txBox="1"/>
          <p:nvPr/>
        </p:nvSpPr>
        <p:spPr>
          <a:xfrm>
            <a:off x="1724074" y="1261655"/>
            <a:ext cx="9576708" cy="717678"/>
          </a:xfrm>
          <a:prstGeom prst="rect">
            <a:avLst/>
          </a:prstGeom>
        </p:spPr>
        <p:txBody>
          <a:bodyPr lIns="0" tIns="0" rIns="0" bIns="0" rtlCol="0" anchor="t">
            <a:spAutoFit/>
          </a:bodyPr>
          <a:lstStyle/>
          <a:p>
            <a:pPr>
              <a:lnSpc>
                <a:spcPts val="5834"/>
              </a:lnSpc>
            </a:pPr>
            <a:r>
              <a:rPr lang="en-US" sz="4258">
                <a:solidFill>
                  <a:srgbClr val="FFFFFF"/>
                </a:solidFill>
                <a:latin typeface="Courier Prime"/>
              </a:rPr>
              <a:t>Concentraciones de nodos:</a:t>
            </a:r>
          </a:p>
        </p:txBody>
      </p:sp>
      <p:sp>
        <p:nvSpPr>
          <p:cNvPr id="7" name="TextBox 7"/>
          <p:cNvSpPr txBox="1"/>
          <p:nvPr/>
        </p:nvSpPr>
        <p:spPr>
          <a:xfrm>
            <a:off x="8583103" y="5196912"/>
            <a:ext cx="5506802" cy="407814"/>
          </a:xfrm>
          <a:prstGeom prst="rect">
            <a:avLst/>
          </a:prstGeom>
        </p:spPr>
        <p:txBody>
          <a:bodyPr lIns="0" tIns="0" rIns="0" bIns="0" rtlCol="0" anchor="t">
            <a:spAutoFit/>
          </a:bodyPr>
          <a:lstStyle/>
          <a:p>
            <a:pPr>
              <a:lnSpc>
                <a:spcPts val="3247"/>
              </a:lnSpc>
            </a:pPr>
            <a:r>
              <a:rPr lang="en-US" sz="2729">
                <a:solidFill>
                  <a:srgbClr val="FF914D"/>
                </a:solidFill>
                <a:latin typeface="Courier Prime"/>
              </a:rPr>
              <a:t>R =  Reducción fraccional</a:t>
            </a:r>
          </a:p>
        </p:txBody>
      </p:sp>
      <p:sp>
        <p:nvSpPr>
          <p:cNvPr id="8" name="TextBox 8"/>
          <p:cNvSpPr txBox="1"/>
          <p:nvPr/>
        </p:nvSpPr>
        <p:spPr>
          <a:xfrm>
            <a:off x="8583103" y="2531124"/>
            <a:ext cx="7072084" cy="1961966"/>
          </a:xfrm>
          <a:prstGeom prst="rect">
            <a:avLst/>
          </a:prstGeom>
        </p:spPr>
        <p:txBody>
          <a:bodyPr lIns="0" tIns="0" rIns="0" bIns="0" rtlCol="0" anchor="t">
            <a:spAutoFit/>
          </a:bodyPr>
          <a:lstStyle/>
          <a:p>
            <a:pPr>
              <a:lnSpc>
                <a:spcPts val="3891"/>
              </a:lnSpc>
            </a:pPr>
            <a:r>
              <a:rPr lang="en-US" sz="3270">
                <a:solidFill>
                  <a:srgbClr val="FFFFFF"/>
                </a:solidFill>
                <a:latin typeface="Courier Prime"/>
              </a:rPr>
              <a:t>En este caso estas formulas son suponiendo que el río sobre la cuidad 1 y 2 están libres de contaminación</a:t>
            </a:r>
          </a:p>
        </p:txBody>
      </p:sp>
      <p:pic>
        <p:nvPicPr>
          <p:cNvPr id="10" name="Imagen 9">
            <a:extLst>
              <a:ext uri="{FF2B5EF4-FFF2-40B4-BE49-F238E27FC236}">
                <a16:creationId xmlns:a16="http://schemas.microsoft.com/office/drawing/2014/main" id="{F416B5F5-6947-19D2-697A-468C9F177356}"/>
              </a:ext>
            </a:extLst>
          </p:cNvPr>
          <p:cNvPicPr>
            <a:picLocks noChangeAspect="1"/>
          </p:cNvPicPr>
          <p:nvPr/>
        </p:nvPicPr>
        <p:blipFill rotWithShape="1">
          <a:blip r:embed="rId2"/>
          <a:srcRect l="17698"/>
          <a:stretch/>
        </p:blipFill>
        <p:spPr>
          <a:xfrm>
            <a:off x="2362200" y="2617427"/>
            <a:ext cx="5334000" cy="5620671"/>
          </a:xfrm>
          <a:prstGeom prst="rect">
            <a:avLst/>
          </a:prstGeom>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8115300"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Regulaciones ambientales  </a:t>
            </a:r>
          </a:p>
        </p:txBody>
      </p:sp>
      <p:sp>
        <p:nvSpPr>
          <p:cNvPr id="3" name="TextBox 3"/>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4" name="TextBox 4"/>
          <p:cNvSpPr txBox="1"/>
          <p:nvPr/>
        </p:nvSpPr>
        <p:spPr>
          <a:xfrm>
            <a:off x="9690072" y="6345043"/>
            <a:ext cx="6642010" cy="1704716"/>
          </a:xfrm>
          <a:prstGeom prst="rect">
            <a:avLst/>
          </a:prstGeom>
        </p:spPr>
        <p:txBody>
          <a:bodyPr lIns="0" tIns="0" rIns="0" bIns="0" rtlCol="0" anchor="t">
            <a:spAutoFit/>
          </a:bodyPr>
          <a:lstStyle/>
          <a:p>
            <a:pPr>
              <a:lnSpc>
                <a:spcPts val="3426"/>
              </a:lnSpc>
            </a:pPr>
            <a:r>
              <a:rPr lang="en-US" sz="2447">
                <a:solidFill>
                  <a:srgbClr val="C9E6F3"/>
                </a:solidFill>
                <a:latin typeface="Courier Prime"/>
              </a:rPr>
              <a:t>En caso de no realizar ningún tratamiento de aguas</a:t>
            </a:r>
          </a:p>
          <a:p>
            <a:pPr>
              <a:lnSpc>
                <a:spcPts val="3426"/>
              </a:lnSpc>
            </a:pPr>
            <a:endParaRPr lang="en-US" sz="2447">
              <a:solidFill>
                <a:srgbClr val="C9E6F3"/>
              </a:solidFill>
              <a:latin typeface="Courier Prime"/>
            </a:endParaRPr>
          </a:p>
          <a:p>
            <a:pPr>
              <a:lnSpc>
                <a:spcPts val="3426"/>
              </a:lnSpc>
            </a:pPr>
            <a:r>
              <a:rPr lang="en-US" sz="2447">
                <a:solidFill>
                  <a:srgbClr val="C9E6F3"/>
                </a:solidFill>
                <a:latin typeface="Courier Prime"/>
              </a:rPr>
              <a:t>ci = concentración del nodo</a:t>
            </a:r>
          </a:p>
        </p:txBody>
      </p:sp>
      <p:sp>
        <p:nvSpPr>
          <p:cNvPr id="5" name="TextBox 5"/>
          <p:cNvSpPr txBox="1"/>
          <p:nvPr/>
        </p:nvSpPr>
        <p:spPr>
          <a:xfrm>
            <a:off x="1902041" y="6354568"/>
            <a:ext cx="6947724" cy="2903732"/>
          </a:xfrm>
          <a:prstGeom prst="rect">
            <a:avLst/>
          </a:prstGeom>
        </p:spPr>
        <p:txBody>
          <a:bodyPr lIns="0" tIns="0" rIns="0" bIns="0" rtlCol="0" anchor="t">
            <a:spAutoFit/>
          </a:bodyPr>
          <a:lstStyle/>
          <a:p>
            <a:pPr>
              <a:lnSpc>
                <a:spcPts val="3274"/>
              </a:lnSpc>
            </a:pPr>
            <a:r>
              <a:rPr lang="en-US" sz="2407">
                <a:solidFill>
                  <a:srgbClr val="FFFFFF"/>
                </a:solidFill>
                <a:latin typeface="Courier Prime"/>
              </a:rPr>
              <a:t>Pi =  tasa de contaminación (mg/d)</a:t>
            </a:r>
          </a:p>
          <a:p>
            <a:pPr>
              <a:lnSpc>
                <a:spcPts val="3274"/>
              </a:lnSpc>
            </a:pPr>
            <a:r>
              <a:rPr lang="en-US" sz="2407">
                <a:solidFill>
                  <a:srgbClr val="FFFFFF"/>
                </a:solidFill>
                <a:latin typeface="Courier Prime"/>
              </a:rPr>
              <a:t>di = costo de tratamiento por planta en dólares</a:t>
            </a:r>
          </a:p>
          <a:p>
            <a:pPr>
              <a:lnSpc>
                <a:spcPts val="3274"/>
              </a:lnSpc>
            </a:pPr>
            <a:r>
              <a:rPr lang="en-US" sz="2407">
                <a:solidFill>
                  <a:srgbClr val="FFFFFF"/>
                </a:solidFill>
                <a:latin typeface="Courier Prime"/>
              </a:rPr>
              <a:t>Q = flujo aguas bajo descargas (L/d)</a:t>
            </a:r>
          </a:p>
          <a:p>
            <a:pPr>
              <a:lnSpc>
                <a:spcPts val="3274"/>
              </a:lnSpc>
            </a:pPr>
            <a:r>
              <a:rPr lang="en-US" sz="2407">
                <a:solidFill>
                  <a:srgbClr val="FFFFFF"/>
                </a:solidFill>
                <a:latin typeface="Courier Prime"/>
              </a:rPr>
              <a:t>R = factor de reducción</a:t>
            </a:r>
          </a:p>
          <a:p>
            <a:pPr>
              <a:lnSpc>
                <a:spcPts val="3274"/>
              </a:lnSpc>
            </a:pPr>
            <a:r>
              <a:rPr lang="en-US" sz="2407">
                <a:solidFill>
                  <a:srgbClr val="FFFFFF"/>
                </a:solidFill>
                <a:latin typeface="Courier Prime"/>
              </a:rPr>
              <a:t>Cs = calidad de agua estándar</a:t>
            </a:r>
          </a:p>
          <a:p>
            <a:pPr>
              <a:lnSpc>
                <a:spcPts val="3274"/>
              </a:lnSpc>
            </a:pPr>
            <a:endParaRPr lang="en-US" sz="2407">
              <a:solidFill>
                <a:srgbClr val="FFFFFF"/>
              </a:solidFill>
              <a:latin typeface="Courier Prime"/>
            </a:endParaRPr>
          </a:p>
        </p:txBody>
      </p:sp>
      <p:sp>
        <p:nvSpPr>
          <p:cNvPr id="6" name="Freeform 6"/>
          <p:cNvSpPr/>
          <p:nvPr/>
        </p:nvSpPr>
        <p:spPr>
          <a:xfrm>
            <a:off x="1345889" y="3040319"/>
            <a:ext cx="15596222" cy="2752274"/>
          </a:xfrm>
          <a:custGeom>
            <a:avLst/>
            <a:gdLst/>
            <a:ahLst/>
            <a:cxnLst/>
            <a:rect l="l" t="t" r="r" b="b"/>
            <a:pathLst>
              <a:path w="15596222" h="2752274">
                <a:moveTo>
                  <a:pt x="0" y="0"/>
                </a:moveTo>
                <a:lnTo>
                  <a:pt x="15596222" y="0"/>
                </a:lnTo>
                <a:lnTo>
                  <a:pt x="15596222" y="2752274"/>
                </a:lnTo>
                <a:lnTo>
                  <a:pt x="0" y="2752274"/>
                </a:lnTo>
                <a:lnTo>
                  <a:pt x="0" y="0"/>
                </a:lnTo>
                <a:close/>
              </a:path>
            </a:pathLst>
          </a:custGeom>
          <a:blipFill>
            <a:blip r:embed="rId2"/>
            <a:stretch>
              <a:fillRect/>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2301546" y="2784622"/>
            <a:ext cx="5735181" cy="6172688"/>
            <a:chOff x="0" y="0"/>
            <a:chExt cx="1557606" cy="1676428"/>
          </a:xfrm>
        </p:grpSpPr>
        <p:sp>
          <p:nvSpPr>
            <p:cNvPr id="3" name="Freeform 3"/>
            <p:cNvSpPr/>
            <p:nvPr/>
          </p:nvSpPr>
          <p:spPr>
            <a:xfrm>
              <a:off x="0" y="0"/>
              <a:ext cx="1557606" cy="1676428"/>
            </a:xfrm>
            <a:custGeom>
              <a:avLst/>
              <a:gdLst/>
              <a:ahLst/>
              <a:cxnLst/>
              <a:rect l="l" t="t" r="r" b="b"/>
              <a:pathLst>
                <a:path w="1557606" h="1676428">
                  <a:moveTo>
                    <a:pt x="0" y="0"/>
                  </a:moveTo>
                  <a:lnTo>
                    <a:pt x="1557606" y="0"/>
                  </a:lnTo>
                  <a:lnTo>
                    <a:pt x="1557606" y="1676428"/>
                  </a:lnTo>
                  <a:lnTo>
                    <a:pt x="0" y="1676428"/>
                  </a:lnTo>
                  <a:close/>
                </a:path>
              </a:pathLst>
            </a:custGeom>
            <a:solidFill>
              <a:srgbClr val="2D2D35"/>
            </a:solidFill>
          </p:spPr>
          <p:txBody>
            <a:bodyPr/>
            <a:lstStyle/>
            <a:p>
              <a:endParaRPr lang="es-MX"/>
            </a:p>
          </p:txBody>
        </p:sp>
      </p:grpSp>
      <p:grpSp>
        <p:nvGrpSpPr>
          <p:cNvPr id="4" name="Group 4"/>
          <p:cNvGrpSpPr/>
          <p:nvPr/>
        </p:nvGrpSpPr>
        <p:grpSpPr>
          <a:xfrm>
            <a:off x="9039626" y="2784622"/>
            <a:ext cx="5678089" cy="6330507"/>
            <a:chOff x="0" y="0"/>
            <a:chExt cx="1697252" cy="1892268"/>
          </a:xfrm>
        </p:grpSpPr>
        <p:sp>
          <p:nvSpPr>
            <p:cNvPr id="5" name="Freeform 5"/>
            <p:cNvSpPr/>
            <p:nvPr/>
          </p:nvSpPr>
          <p:spPr>
            <a:xfrm>
              <a:off x="0" y="0"/>
              <a:ext cx="1697252" cy="1892268"/>
            </a:xfrm>
            <a:custGeom>
              <a:avLst/>
              <a:gdLst/>
              <a:ahLst/>
              <a:cxnLst/>
              <a:rect l="l" t="t" r="r" b="b"/>
              <a:pathLst>
                <a:path w="1697252" h="1892268">
                  <a:moveTo>
                    <a:pt x="0" y="0"/>
                  </a:moveTo>
                  <a:lnTo>
                    <a:pt x="1697252" y="0"/>
                  </a:lnTo>
                  <a:lnTo>
                    <a:pt x="1697252" y="1892268"/>
                  </a:lnTo>
                  <a:lnTo>
                    <a:pt x="0" y="1892268"/>
                  </a:lnTo>
                  <a:close/>
                </a:path>
              </a:pathLst>
            </a:custGeom>
            <a:solidFill>
              <a:srgbClr val="2D2D35"/>
            </a:solidFill>
          </p:spPr>
          <p:txBody>
            <a:bodyPr/>
            <a:lstStyle/>
            <a:p>
              <a:endParaRPr lang="es-MX"/>
            </a:p>
          </p:txBody>
        </p:sp>
      </p:grpSp>
      <p:grpSp>
        <p:nvGrpSpPr>
          <p:cNvPr id="6" name="Group 6"/>
          <p:cNvGrpSpPr/>
          <p:nvPr/>
        </p:nvGrpSpPr>
        <p:grpSpPr>
          <a:xfrm>
            <a:off x="5356859"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8" name="Group 8"/>
          <p:cNvGrpSpPr/>
          <p:nvPr/>
        </p:nvGrpSpPr>
        <p:grpSpPr>
          <a:xfrm>
            <a:off x="10003596"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10001238"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6CE6"/>
            </a:solidFill>
          </p:spPr>
          <p:txBody>
            <a:bodyPr/>
            <a:lstStyle/>
            <a:p>
              <a:endParaRPr lang="es-MX"/>
            </a:p>
          </p:txBody>
        </p:sp>
      </p:grpSp>
      <p:sp>
        <p:nvSpPr>
          <p:cNvPr id="13" name="TextBox 13"/>
          <p:cNvSpPr txBox="1"/>
          <p:nvPr/>
        </p:nvSpPr>
        <p:spPr>
          <a:xfrm>
            <a:off x="3156299" y="3052424"/>
            <a:ext cx="4025675" cy="1399709"/>
          </a:xfrm>
          <a:prstGeom prst="rect">
            <a:avLst/>
          </a:prstGeom>
        </p:spPr>
        <p:txBody>
          <a:bodyPr lIns="0" tIns="0" rIns="0" bIns="0" rtlCol="0" anchor="t">
            <a:spAutoFit/>
          </a:bodyPr>
          <a:lstStyle/>
          <a:p>
            <a:pPr algn="ctr">
              <a:lnSpc>
                <a:spcPts val="5509"/>
              </a:lnSpc>
            </a:pPr>
            <a:r>
              <a:rPr lang="en-US" sz="4338">
                <a:solidFill>
                  <a:srgbClr val="FF914D"/>
                </a:solidFill>
                <a:latin typeface="Courier Prime"/>
              </a:rPr>
              <a:t>CRITERIO DE OPTIMIZACIÓN</a:t>
            </a:r>
          </a:p>
        </p:txBody>
      </p:sp>
      <p:sp>
        <p:nvSpPr>
          <p:cNvPr id="14" name="TextBox 14"/>
          <p:cNvSpPr txBox="1"/>
          <p:nvPr/>
        </p:nvSpPr>
        <p:spPr>
          <a:xfrm>
            <a:off x="2543859" y="4832183"/>
            <a:ext cx="4873078" cy="555960"/>
          </a:xfrm>
          <a:prstGeom prst="rect">
            <a:avLst/>
          </a:prstGeom>
        </p:spPr>
        <p:txBody>
          <a:bodyPr lIns="0" tIns="0" rIns="0" bIns="0" rtlCol="0" anchor="t">
            <a:spAutoFit/>
          </a:bodyPr>
          <a:lstStyle/>
          <a:p>
            <a:pPr marL="700445" lvl="1" indent="-350222">
              <a:lnSpc>
                <a:spcPts val="4542"/>
              </a:lnSpc>
              <a:buFont typeface="Arial"/>
              <a:buChar char="•"/>
            </a:pPr>
            <a:r>
              <a:rPr lang="en-US" sz="3244">
                <a:solidFill>
                  <a:srgbClr val="FFFFFF"/>
                </a:solidFill>
                <a:latin typeface="Courier Prime"/>
              </a:rPr>
              <a:t>Minimizar costos</a:t>
            </a:r>
          </a:p>
        </p:txBody>
      </p:sp>
      <p:sp>
        <p:nvSpPr>
          <p:cNvPr id="15" name="TextBox 15"/>
          <p:cNvSpPr txBox="1"/>
          <p:nvPr/>
        </p:nvSpPr>
        <p:spPr>
          <a:xfrm>
            <a:off x="9166511" y="3688642"/>
            <a:ext cx="1674172" cy="4513473"/>
          </a:xfrm>
          <a:prstGeom prst="rect">
            <a:avLst/>
          </a:prstGeom>
        </p:spPr>
        <p:txBody>
          <a:bodyPr lIns="0" tIns="0" rIns="0" bIns="0" rtlCol="0" anchor="t">
            <a:spAutoFit/>
          </a:bodyPr>
          <a:lstStyle/>
          <a:p>
            <a:pPr>
              <a:lnSpc>
                <a:spcPts val="5116"/>
              </a:lnSpc>
            </a:pPr>
            <a:endParaRPr/>
          </a:p>
          <a:p>
            <a:pPr>
              <a:lnSpc>
                <a:spcPts val="5116"/>
              </a:lnSpc>
            </a:pPr>
            <a:endParaRPr/>
          </a:p>
          <a:p>
            <a:pPr marL="789073" lvl="1" indent="-394536">
              <a:lnSpc>
                <a:spcPts val="5116"/>
              </a:lnSpc>
              <a:buFont typeface="Arial"/>
              <a:buChar char="•"/>
            </a:pPr>
            <a:r>
              <a:rPr lang="en-US" sz="3654">
                <a:solidFill>
                  <a:srgbClr val="CB6CE6"/>
                </a:solidFill>
                <a:latin typeface="Courier Prime"/>
              </a:rPr>
              <a:t>x1</a:t>
            </a:r>
          </a:p>
          <a:p>
            <a:pPr marL="789073" lvl="1" indent="-394536">
              <a:lnSpc>
                <a:spcPts val="5116"/>
              </a:lnSpc>
              <a:buFont typeface="Arial"/>
              <a:buChar char="•"/>
            </a:pPr>
            <a:r>
              <a:rPr lang="en-US" sz="3654">
                <a:solidFill>
                  <a:srgbClr val="CB6CE6"/>
                </a:solidFill>
                <a:latin typeface="Courier Prime"/>
              </a:rPr>
              <a:t>x2</a:t>
            </a:r>
          </a:p>
          <a:p>
            <a:pPr marL="789073" lvl="1" indent="-394536">
              <a:lnSpc>
                <a:spcPts val="5116"/>
              </a:lnSpc>
              <a:buFont typeface="Arial"/>
              <a:buChar char="•"/>
            </a:pPr>
            <a:r>
              <a:rPr lang="en-US" sz="3654">
                <a:solidFill>
                  <a:srgbClr val="CB6CE6"/>
                </a:solidFill>
                <a:latin typeface="Courier Prime"/>
              </a:rPr>
              <a:t>x3</a:t>
            </a:r>
          </a:p>
          <a:p>
            <a:pPr marL="789073" lvl="1" indent="-394536">
              <a:lnSpc>
                <a:spcPts val="5116"/>
              </a:lnSpc>
              <a:buFont typeface="Arial"/>
              <a:buChar char="•"/>
            </a:pPr>
            <a:r>
              <a:rPr lang="en-US" sz="3654">
                <a:solidFill>
                  <a:srgbClr val="CB6CE6"/>
                </a:solidFill>
                <a:latin typeface="Courier Prime"/>
              </a:rPr>
              <a:t>x4</a:t>
            </a:r>
          </a:p>
          <a:p>
            <a:pPr>
              <a:lnSpc>
                <a:spcPts val="5116"/>
              </a:lnSpc>
            </a:pPr>
            <a:endParaRPr lang="en-US" sz="3654">
              <a:solidFill>
                <a:srgbClr val="CB6CE6"/>
              </a:solidFill>
              <a:latin typeface="Courier Prime"/>
            </a:endParaRPr>
          </a:p>
        </p:txBody>
      </p:sp>
      <p:sp>
        <p:nvSpPr>
          <p:cNvPr id="16" name="TextBox 16"/>
          <p:cNvSpPr txBox="1"/>
          <p:nvPr/>
        </p:nvSpPr>
        <p:spPr>
          <a:xfrm>
            <a:off x="10127022" y="3052424"/>
            <a:ext cx="3503297" cy="1399692"/>
          </a:xfrm>
          <a:prstGeom prst="rect">
            <a:avLst/>
          </a:prstGeom>
        </p:spPr>
        <p:txBody>
          <a:bodyPr lIns="0" tIns="0" rIns="0" bIns="0" rtlCol="0" anchor="t">
            <a:spAutoFit/>
          </a:bodyPr>
          <a:lstStyle/>
          <a:p>
            <a:pPr>
              <a:lnSpc>
                <a:spcPts val="5511"/>
              </a:lnSpc>
            </a:pPr>
            <a:r>
              <a:rPr lang="en-US" sz="4340">
                <a:solidFill>
                  <a:srgbClr val="CB6CE6"/>
                </a:solidFill>
                <a:latin typeface="Courier Prime"/>
              </a:rPr>
              <a:t>CONTROL DE VARIABLES</a:t>
            </a:r>
          </a:p>
        </p:txBody>
      </p:sp>
      <p:sp>
        <p:nvSpPr>
          <p:cNvPr id="17" name="TextBox 1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8" name="TextBox 18"/>
          <p:cNvSpPr txBox="1"/>
          <p:nvPr/>
        </p:nvSpPr>
        <p:spPr>
          <a:xfrm>
            <a:off x="2017982" y="1074101"/>
            <a:ext cx="10327984" cy="855635"/>
          </a:xfrm>
          <a:prstGeom prst="rect">
            <a:avLst/>
          </a:prstGeom>
        </p:spPr>
        <p:txBody>
          <a:bodyPr lIns="0" tIns="0" rIns="0" bIns="0" rtlCol="0" anchor="t">
            <a:spAutoFit/>
          </a:bodyPr>
          <a:lstStyle/>
          <a:p>
            <a:pPr>
              <a:lnSpc>
                <a:spcPts val="6697"/>
              </a:lnSpc>
            </a:pPr>
            <a:r>
              <a:rPr lang="en-US" sz="5875">
                <a:solidFill>
                  <a:srgbClr val="FFFFFF"/>
                </a:solidFill>
                <a:latin typeface="Courier Prime"/>
              </a:rPr>
              <a:t>Planificación {</a:t>
            </a:r>
          </a:p>
        </p:txBody>
      </p:sp>
      <p:sp>
        <p:nvSpPr>
          <p:cNvPr id="19" name="TextBox 19"/>
          <p:cNvSpPr txBox="1"/>
          <p:nvPr/>
        </p:nvSpPr>
        <p:spPr>
          <a:xfrm>
            <a:off x="10840682" y="5330992"/>
            <a:ext cx="3345777" cy="1924515"/>
          </a:xfrm>
          <a:prstGeom prst="rect">
            <a:avLst/>
          </a:prstGeom>
        </p:spPr>
        <p:txBody>
          <a:bodyPr lIns="0" tIns="0" rIns="0" bIns="0" rtlCol="0" anchor="t">
            <a:spAutoFit/>
          </a:bodyPr>
          <a:lstStyle/>
          <a:p>
            <a:pPr>
              <a:lnSpc>
                <a:spcPts val="3819"/>
              </a:lnSpc>
            </a:pPr>
            <a:r>
              <a:rPr lang="en-US" sz="2728">
                <a:solidFill>
                  <a:srgbClr val="FFFFFF"/>
                </a:solidFill>
                <a:latin typeface="Courier Prime"/>
              </a:rPr>
              <a:t>Cada x es el  % de tratamiento de la planta n correspondiente</a:t>
            </a:r>
          </a:p>
        </p:txBody>
      </p:sp>
      <p:grpSp>
        <p:nvGrpSpPr>
          <p:cNvPr id="20" name="Group 20"/>
          <p:cNvGrpSpPr/>
          <p:nvPr/>
        </p:nvGrpSpPr>
        <p:grpSpPr>
          <a:xfrm>
            <a:off x="5356859" y="2134524"/>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914D"/>
            </a:solidFill>
          </p:spPr>
          <p:txBody>
            <a:bodyPr/>
            <a:lstStyle/>
            <a:p>
              <a:endParaRPr lang="es-MX"/>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188654" y="2594517"/>
            <a:ext cx="9167878" cy="6715010"/>
            <a:chOff x="0" y="0"/>
            <a:chExt cx="2126105" cy="1557265"/>
          </a:xfrm>
        </p:grpSpPr>
        <p:sp>
          <p:nvSpPr>
            <p:cNvPr id="3" name="Freeform 3"/>
            <p:cNvSpPr/>
            <p:nvPr/>
          </p:nvSpPr>
          <p:spPr>
            <a:xfrm>
              <a:off x="0" y="0"/>
              <a:ext cx="2126105" cy="1557265"/>
            </a:xfrm>
            <a:custGeom>
              <a:avLst/>
              <a:gdLst/>
              <a:ahLst/>
              <a:cxnLst/>
              <a:rect l="l" t="t" r="r" b="b"/>
              <a:pathLst>
                <a:path w="2126105" h="1557265">
                  <a:moveTo>
                    <a:pt x="0" y="0"/>
                  </a:moveTo>
                  <a:lnTo>
                    <a:pt x="2126105" y="0"/>
                  </a:lnTo>
                  <a:lnTo>
                    <a:pt x="2126105" y="1557265"/>
                  </a:lnTo>
                  <a:lnTo>
                    <a:pt x="0" y="1557265"/>
                  </a:lnTo>
                  <a:close/>
                </a:path>
              </a:pathLst>
            </a:custGeom>
            <a:solidFill>
              <a:srgbClr val="2D2D35"/>
            </a:solidFill>
          </p:spPr>
          <p:txBody>
            <a:bodyPr/>
            <a:lstStyle/>
            <a:p>
              <a:endParaRPr lang="es-MX"/>
            </a:p>
          </p:txBody>
        </p:sp>
      </p:grpSp>
      <p:grpSp>
        <p:nvGrpSpPr>
          <p:cNvPr id="4" name="Group 4"/>
          <p:cNvGrpSpPr/>
          <p:nvPr/>
        </p:nvGrpSpPr>
        <p:grpSpPr>
          <a:xfrm>
            <a:off x="5356859"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6" name="Group 6"/>
          <p:cNvGrpSpPr/>
          <p:nvPr/>
        </p:nvGrpSpPr>
        <p:grpSpPr>
          <a:xfrm>
            <a:off x="10003596"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8" name="AutoShape 8"/>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9" name="Group 9"/>
          <p:cNvGrpSpPr/>
          <p:nvPr/>
        </p:nvGrpSpPr>
        <p:grpSpPr>
          <a:xfrm>
            <a:off x="10001238" y="2124999"/>
            <a:ext cx="431419" cy="43141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11" name="Freeform 11"/>
          <p:cNvSpPr/>
          <p:nvPr/>
        </p:nvSpPr>
        <p:spPr>
          <a:xfrm>
            <a:off x="1555235" y="4103462"/>
            <a:ext cx="7672779" cy="997146"/>
          </a:xfrm>
          <a:custGeom>
            <a:avLst/>
            <a:gdLst/>
            <a:ahLst/>
            <a:cxnLst/>
            <a:rect l="l" t="t" r="r" b="b"/>
            <a:pathLst>
              <a:path w="7672779" h="997146">
                <a:moveTo>
                  <a:pt x="0" y="0"/>
                </a:moveTo>
                <a:lnTo>
                  <a:pt x="7672779" y="0"/>
                </a:lnTo>
                <a:lnTo>
                  <a:pt x="7672779" y="997147"/>
                </a:lnTo>
                <a:lnTo>
                  <a:pt x="0" y="997147"/>
                </a:lnTo>
                <a:lnTo>
                  <a:pt x="0" y="0"/>
                </a:lnTo>
                <a:close/>
              </a:path>
            </a:pathLst>
          </a:custGeom>
          <a:blipFill>
            <a:blip r:embed="rId2"/>
            <a:stretch>
              <a:fillRect/>
            </a:stretch>
          </a:blipFill>
        </p:spPr>
        <p:txBody>
          <a:bodyPr/>
          <a:lstStyle/>
          <a:p>
            <a:endParaRPr lang="es-MX"/>
          </a:p>
        </p:txBody>
      </p:sp>
      <p:sp>
        <p:nvSpPr>
          <p:cNvPr id="12" name="Freeform 12"/>
          <p:cNvSpPr/>
          <p:nvPr/>
        </p:nvSpPr>
        <p:spPr>
          <a:xfrm>
            <a:off x="1555235" y="7748472"/>
            <a:ext cx="6616227" cy="1166211"/>
          </a:xfrm>
          <a:custGeom>
            <a:avLst/>
            <a:gdLst/>
            <a:ahLst/>
            <a:cxnLst/>
            <a:rect l="l" t="t" r="r" b="b"/>
            <a:pathLst>
              <a:path w="6616227" h="1166211">
                <a:moveTo>
                  <a:pt x="0" y="0"/>
                </a:moveTo>
                <a:lnTo>
                  <a:pt x="6616227" y="0"/>
                </a:lnTo>
                <a:lnTo>
                  <a:pt x="6616227" y="1166211"/>
                </a:lnTo>
                <a:lnTo>
                  <a:pt x="0" y="1166211"/>
                </a:lnTo>
                <a:lnTo>
                  <a:pt x="0" y="0"/>
                </a:lnTo>
                <a:close/>
              </a:path>
            </a:pathLst>
          </a:custGeom>
          <a:blipFill>
            <a:blip r:embed="rId3"/>
            <a:stretch>
              <a:fillRect/>
            </a:stretch>
          </a:blipFill>
        </p:spPr>
        <p:txBody>
          <a:bodyPr/>
          <a:lstStyle/>
          <a:p>
            <a:endParaRPr lang="es-MX"/>
          </a:p>
        </p:txBody>
      </p:sp>
      <p:sp>
        <p:nvSpPr>
          <p:cNvPr id="13" name="Freeform 13"/>
          <p:cNvSpPr/>
          <p:nvPr/>
        </p:nvSpPr>
        <p:spPr>
          <a:xfrm>
            <a:off x="10728614" y="3071981"/>
            <a:ext cx="5588089" cy="1872290"/>
          </a:xfrm>
          <a:custGeom>
            <a:avLst/>
            <a:gdLst/>
            <a:ahLst/>
            <a:cxnLst/>
            <a:rect l="l" t="t" r="r" b="b"/>
            <a:pathLst>
              <a:path w="5588089" h="1872290">
                <a:moveTo>
                  <a:pt x="0" y="0"/>
                </a:moveTo>
                <a:lnTo>
                  <a:pt x="5588089" y="0"/>
                </a:lnTo>
                <a:lnTo>
                  <a:pt x="5588089" y="1872290"/>
                </a:lnTo>
                <a:lnTo>
                  <a:pt x="0" y="1872290"/>
                </a:lnTo>
                <a:lnTo>
                  <a:pt x="0" y="0"/>
                </a:lnTo>
                <a:close/>
              </a:path>
            </a:pathLst>
          </a:custGeom>
          <a:blipFill>
            <a:blip r:embed="rId4"/>
            <a:stretch>
              <a:fillRect r="-89861"/>
            </a:stretch>
          </a:blipFill>
        </p:spPr>
        <p:txBody>
          <a:bodyPr/>
          <a:lstStyle/>
          <a:p>
            <a:endParaRPr lang="es-MX"/>
          </a:p>
        </p:txBody>
      </p:sp>
      <p:sp>
        <p:nvSpPr>
          <p:cNvPr id="14" name="Freeform 14"/>
          <p:cNvSpPr/>
          <p:nvPr/>
        </p:nvSpPr>
        <p:spPr>
          <a:xfrm rot="-1706113">
            <a:off x="10377701" y="8121942"/>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MX"/>
          </a:p>
        </p:txBody>
      </p:sp>
      <p:sp>
        <p:nvSpPr>
          <p:cNvPr id="15" name="TextBox 15"/>
          <p:cNvSpPr txBox="1"/>
          <p:nvPr/>
        </p:nvSpPr>
        <p:spPr>
          <a:xfrm>
            <a:off x="1611264" y="3024356"/>
            <a:ext cx="3599360" cy="794971"/>
          </a:xfrm>
          <a:prstGeom prst="rect">
            <a:avLst/>
          </a:prstGeom>
        </p:spPr>
        <p:txBody>
          <a:bodyPr lIns="0" tIns="0" rIns="0" bIns="0" rtlCol="0" anchor="t">
            <a:spAutoFit/>
          </a:bodyPr>
          <a:lstStyle/>
          <a:p>
            <a:pPr>
              <a:lnSpc>
                <a:spcPts val="6333"/>
              </a:lnSpc>
            </a:pPr>
            <a:r>
              <a:rPr lang="en-US" sz="4986">
                <a:solidFill>
                  <a:srgbClr val="03989E"/>
                </a:solidFill>
                <a:latin typeface="Courier Prime"/>
              </a:rPr>
              <a:t>FUNCIÓN</a:t>
            </a:r>
          </a:p>
        </p:txBody>
      </p:sp>
      <p:sp>
        <p:nvSpPr>
          <p:cNvPr id="16" name="TextBox 16"/>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7" name="TextBox 17"/>
          <p:cNvSpPr txBox="1"/>
          <p:nvPr/>
        </p:nvSpPr>
        <p:spPr>
          <a:xfrm>
            <a:off x="1284834" y="1151326"/>
            <a:ext cx="9147823" cy="764123"/>
          </a:xfrm>
          <a:prstGeom prst="rect">
            <a:avLst/>
          </a:prstGeom>
        </p:spPr>
        <p:txBody>
          <a:bodyPr lIns="0" tIns="0" rIns="0" bIns="0" rtlCol="0" anchor="t">
            <a:spAutoFit/>
          </a:bodyPr>
          <a:lstStyle/>
          <a:p>
            <a:pPr>
              <a:lnSpc>
                <a:spcPts val="5932"/>
              </a:lnSpc>
            </a:pPr>
            <a:r>
              <a:rPr lang="en-US" sz="5203">
                <a:solidFill>
                  <a:srgbClr val="FFFFFF"/>
                </a:solidFill>
                <a:latin typeface="Courier Prime"/>
              </a:rPr>
              <a:t>Planificación {</a:t>
            </a:r>
          </a:p>
        </p:txBody>
      </p:sp>
      <p:sp>
        <p:nvSpPr>
          <p:cNvPr id="18" name="TextBox 18"/>
          <p:cNvSpPr txBox="1"/>
          <p:nvPr/>
        </p:nvSpPr>
        <p:spPr>
          <a:xfrm>
            <a:off x="1555235" y="5385748"/>
            <a:ext cx="8011825" cy="407634"/>
          </a:xfrm>
          <a:prstGeom prst="rect">
            <a:avLst/>
          </a:prstGeom>
        </p:spPr>
        <p:txBody>
          <a:bodyPr lIns="0" tIns="0" rIns="0" bIns="0" rtlCol="0" anchor="t">
            <a:spAutoFit/>
          </a:bodyPr>
          <a:lstStyle/>
          <a:p>
            <a:pPr>
              <a:lnSpc>
                <a:spcPts val="3227"/>
              </a:lnSpc>
            </a:pPr>
            <a:r>
              <a:rPr lang="en-US" sz="2305">
                <a:solidFill>
                  <a:srgbClr val="03989E"/>
                </a:solidFill>
                <a:latin typeface="Courier Prime"/>
              </a:rPr>
              <a:t>Z = </a:t>
            </a:r>
            <a:r>
              <a:rPr lang="en-US" sz="2305">
                <a:solidFill>
                  <a:srgbClr val="FFFFFF"/>
                </a:solidFill>
                <a:latin typeface="Courier Prime"/>
              </a:rPr>
              <a:t>costo del tratamiento ($1000/mg)</a:t>
            </a:r>
          </a:p>
        </p:txBody>
      </p:sp>
      <p:sp>
        <p:nvSpPr>
          <p:cNvPr id="19" name="TextBox 19"/>
          <p:cNvSpPr txBox="1"/>
          <p:nvPr/>
        </p:nvSpPr>
        <p:spPr>
          <a:xfrm>
            <a:off x="1555235" y="6714278"/>
            <a:ext cx="8011825" cy="816669"/>
          </a:xfrm>
          <a:prstGeom prst="rect">
            <a:avLst/>
          </a:prstGeom>
        </p:spPr>
        <p:txBody>
          <a:bodyPr lIns="0" tIns="0" rIns="0" bIns="0" rtlCol="0" anchor="t">
            <a:spAutoFit/>
          </a:bodyPr>
          <a:lstStyle/>
          <a:p>
            <a:pPr>
              <a:lnSpc>
                <a:spcPts val="3227"/>
              </a:lnSpc>
            </a:pPr>
            <a:r>
              <a:rPr lang="en-US" sz="2305">
                <a:solidFill>
                  <a:srgbClr val="FFFFFF"/>
                </a:solidFill>
                <a:latin typeface="Courier Prime"/>
              </a:rPr>
              <a:t>Sustituimos di y Pi dados en la tabla y nos queda la siguiente función:</a:t>
            </a:r>
          </a:p>
        </p:txBody>
      </p:sp>
      <p:grpSp>
        <p:nvGrpSpPr>
          <p:cNvPr id="20" name="Group 20"/>
          <p:cNvGrpSpPr/>
          <p:nvPr/>
        </p:nvGrpSpPr>
        <p:grpSpPr>
          <a:xfrm>
            <a:off x="5341175" y="2163099"/>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22" name="Freeform 22"/>
          <p:cNvSpPr/>
          <p:nvPr/>
        </p:nvSpPr>
        <p:spPr>
          <a:xfrm>
            <a:off x="10728614" y="5442898"/>
            <a:ext cx="5588089" cy="2060096"/>
          </a:xfrm>
          <a:custGeom>
            <a:avLst/>
            <a:gdLst/>
            <a:ahLst/>
            <a:cxnLst/>
            <a:rect l="l" t="t" r="r" b="b"/>
            <a:pathLst>
              <a:path w="5588089" h="2060096">
                <a:moveTo>
                  <a:pt x="0" y="0"/>
                </a:moveTo>
                <a:lnTo>
                  <a:pt x="5588089" y="0"/>
                </a:lnTo>
                <a:lnTo>
                  <a:pt x="5588089" y="2060095"/>
                </a:lnTo>
                <a:lnTo>
                  <a:pt x="0" y="2060095"/>
                </a:lnTo>
                <a:lnTo>
                  <a:pt x="0" y="0"/>
                </a:lnTo>
                <a:close/>
              </a:path>
            </a:pathLst>
          </a:custGeom>
          <a:blipFill>
            <a:blip r:embed="rId4"/>
            <a:stretch>
              <a:fillRect l="-108906"/>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14696262" cy="7300154"/>
            <a:chOff x="0" y="0"/>
            <a:chExt cx="6095297" cy="3027750"/>
          </a:xfrm>
        </p:grpSpPr>
        <p:sp>
          <p:nvSpPr>
            <p:cNvPr id="3" name="Freeform 3"/>
            <p:cNvSpPr/>
            <p:nvPr/>
          </p:nvSpPr>
          <p:spPr>
            <a:xfrm>
              <a:off x="0" y="0"/>
              <a:ext cx="6095297" cy="3027750"/>
            </a:xfrm>
            <a:custGeom>
              <a:avLst/>
              <a:gdLst/>
              <a:ahLst/>
              <a:cxnLst/>
              <a:rect l="l" t="t" r="r" b="b"/>
              <a:pathLst>
                <a:path w="6095297" h="3027750">
                  <a:moveTo>
                    <a:pt x="0" y="0"/>
                  </a:moveTo>
                  <a:lnTo>
                    <a:pt x="6095297" y="0"/>
                  </a:lnTo>
                  <a:lnTo>
                    <a:pt x="6095297" y="3027750"/>
                  </a:lnTo>
                  <a:lnTo>
                    <a:pt x="0" y="3027750"/>
                  </a:lnTo>
                  <a:close/>
                </a:path>
              </a:pathLst>
            </a:custGeom>
            <a:solidFill>
              <a:srgbClr val="2D2D35"/>
            </a:solidFill>
          </p:spPr>
          <p:txBody>
            <a:bodyPr/>
            <a:lstStyle/>
            <a:p>
              <a:endParaRPr lang="es-MX"/>
            </a:p>
          </p:txBody>
        </p:sp>
      </p:grpSp>
      <p:grpSp>
        <p:nvGrpSpPr>
          <p:cNvPr id="4" name="Group 4"/>
          <p:cNvGrpSpPr/>
          <p:nvPr/>
        </p:nvGrpSpPr>
        <p:grpSpPr>
          <a:xfrm>
            <a:off x="1331185"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C52FF"/>
            </a:solidFill>
          </p:spPr>
          <p:txBody>
            <a:bodyPr/>
            <a:lstStyle/>
            <a:p>
              <a:endParaRPr lang="es-MX"/>
            </a:p>
          </p:txBody>
        </p:sp>
      </p:grpSp>
      <p:sp>
        <p:nvSpPr>
          <p:cNvPr id="6" name="AutoShape 6"/>
          <p:cNvSpPr/>
          <p:nvPr/>
        </p:nvSpPr>
        <p:spPr>
          <a:xfrm flipV="1">
            <a:off x="1762603" y="2350233"/>
            <a:ext cx="13962318" cy="23812"/>
          </a:xfrm>
          <a:prstGeom prst="line">
            <a:avLst/>
          </a:prstGeom>
          <a:ln w="47625" cap="flat">
            <a:solidFill>
              <a:srgbClr val="737373"/>
            </a:solidFill>
            <a:prstDash val="sysDot"/>
            <a:headEnd type="none" w="sm" len="sm"/>
            <a:tailEnd type="none" w="sm" len="sm"/>
          </a:ln>
        </p:spPr>
        <p:txBody>
          <a:bodyPr/>
          <a:lstStyle/>
          <a:p>
            <a:endParaRPr lang="es-MX"/>
          </a:p>
        </p:txBody>
      </p:sp>
      <p:sp>
        <p:nvSpPr>
          <p:cNvPr id="7" name="Freeform 7"/>
          <p:cNvSpPr/>
          <p:nvPr/>
        </p:nvSpPr>
        <p:spPr>
          <a:xfrm>
            <a:off x="2765956" y="4669833"/>
            <a:ext cx="3987322" cy="1852175"/>
          </a:xfrm>
          <a:custGeom>
            <a:avLst/>
            <a:gdLst/>
            <a:ahLst/>
            <a:cxnLst/>
            <a:rect l="l" t="t" r="r" b="b"/>
            <a:pathLst>
              <a:path w="3987322" h="1852175">
                <a:moveTo>
                  <a:pt x="0" y="0"/>
                </a:moveTo>
                <a:lnTo>
                  <a:pt x="3987322" y="0"/>
                </a:lnTo>
                <a:lnTo>
                  <a:pt x="3987322" y="1852175"/>
                </a:lnTo>
                <a:lnTo>
                  <a:pt x="0" y="1852175"/>
                </a:lnTo>
                <a:lnTo>
                  <a:pt x="0" y="0"/>
                </a:lnTo>
                <a:close/>
              </a:path>
            </a:pathLst>
          </a:custGeom>
          <a:blipFill>
            <a:blip r:embed="rId2"/>
            <a:stretch>
              <a:fillRect/>
            </a:stretch>
          </a:blipFill>
        </p:spPr>
        <p:txBody>
          <a:bodyPr/>
          <a:lstStyle/>
          <a:p>
            <a:endParaRPr lang="es-MX"/>
          </a:p>
        </p:txBody>
      </p:sp>
      <p:sp>
        <p:nvSpPr>
          <p:cNvPr id="8" name="Freeform 8"/>
          <p:cNvSpPr/>
          <p:nvPr/>
        </p:nvSpPr>
        <p:spPr>
          <a:xfrm>
            <a:off x="1331185" y="7788833"/>
            <a:ext cx="4282120" cy="1540970"/>
          </a:xfrm>
          <a:custGeom>
            <a:avLst/>
            <a:gdLst/>
            <a:ahLst/>
            <a:cxnLst/>
            <a:rect l="l" t="t" r="r" b="b"/>
            <a:pathLst>
              <a:path w="4282120" h="1540970">
                <a:moveTo>
                  <a:pt x="0" y="0"/>
                </a:moveTo>
                <a:lnTo>
                  <a:pt x="4282119" y="0"/>
                </a:lnTo>
                <a:lnTo>
                  <a:pt x="4282119" y="1540970"/>
                </a:lnTo>
                <a:lnTo>
                  <a:pt x="0" y="1540970"/>
                </a:lnTo>
                <a:lnTo>
                  <a:pt x="0" y="0"/>
                </a:lnTo>
                <a:close/>
              </a:path>
            </a:pathLst>
          </a:custGeom>
          <a:blipFill>
            <a:blip r:embed="rId3"/>
            <a:stretch>
              <a:fillRect/>
            </a:stretch>
          </a:blipFill>
        </p:spPr>
        <p:txBody>
          <a:bodyPr/>
          <a:lstStyle/>
          <a:p>
            <a:endParaRPr lang="es-MX"/>
          </a:p>
        </p:txBody>
      </p:sp>
      <p:sp>
        <p:nvSpPr>
          <p:cNvPr id="9" name="Freeform 9"/>
          <p:cNvSpPr/>
          <p:nvPr/>
        </p:nvSpPr>
        <p:spPr>
          <a:xfrm>
            <a:off x="12373462" y="6941833"/>
            <a:ext cx="2082989" cy="465932"/>
          </a:xfrm>
          <a:custGeom>
            <a:avLst/>
            <a:gdLst/>
            <a:ahLst/>
            <a:cxnLst/>
            <a:rect l="l" t="t" r="r" b="b"/>
            <a:pathLst>
              <a:path w="2082989" h="465932">
                <a:moveTo>
                  <a:pt x="0" y="0"/>
                </a:moveTo>
                <a:lnTo>
                  <a:pt x="2082989" y="0"/>
                </a:lnTo>
                <a:lnTo>
                  <a:pt x="2082989" y="465931"/>
                </a:lnTo>
                <a:lnTo>
                  <a:pt x="0" y="465931"/>
                </a:lnTo>
                <a:lnTo>
                  <a:pt x="0" y="0"/>
                </a:lnTo>
                <a:close/>
              </a:path>
            </a:pathLst>
          </a:custGeom>
          <a:blipFill>
            <a:blip r:embed="rId4"/>
            <a:stretch>
              <a:fillRect/>
            </a:stretch>
          </a:blipFill>
        </p:spPr>
        <p:txBody>
          <a:bodyPr/>
          <a:lstStyle/>
          <a:p>
            <a:endParaRPr lang="es-MX"/>
          </a:p>
        </p:txBody>
      </p:sp>
      <p:sp>
        <p:nvSpPr>
          <p:cNvPr id="10" name="Freeform 10"/>
          <p:cNvSpPr/>
          <p:nvPr/>
        </p:nvSpPr>
        <p:spPr>
          <a:xfrm>
            <a:off x="12664499" y="7528878"/>
            <a:ext cx="1150931" cy="2254884"/>
          </a:xfrm>
          <a:custGeom>
            <a:avLst/>
            <a:gdLst/>
            <a:ahLst/>
            <a:cxnLst/>
            <a:rect l="l" t="t" r="r" b="b"/>
            <a:pathLst>
              <a:path w="1150931" h="2254884">
                <a:moveTo>
                  <a:pt x="0" y="0"/>
                </a:moveTo>
                <a:lnTo>
                  <a:pt x="1150931" y="0"/>
                </a:lnTo>
                <a:lnTo>
                  <a:pt x="1150931" y="2254884"/>
                </a:lnTo>
                <a:lnTo>
                  <a:pt x="0" y="2254884"/>
                </a:lnTo>
                <a:lnTo>
                  <a:pt x="0" y="0"/>
                </a:lnTo>
                <a:close/>
              </a:path>
            </a:pathLst>
          </a:custGeom>
          <a:blipFill>
            <a:blip r:embed="rId5"/>
            <a:stretch>
              <a:fillRect/>
            </a:stretch>
          </a:blipFill>
        </p:spPr>
        <p:txBody>
          <a:bodyPr/>
          <a:lstStyle/>
          <a:p>
            <a:endParaRPr lang="es-MX"/>
          </a:p>
        </p:txBody>
      </p:sp>
      <p:sp>
        <p:nvSpPr>
          <p:cNvPr id="11" name="TextBox 11"/>
          <p:cNvSpPr txBox="1"/>
          <p:nvPr/>
        </p:nvSpPr>
        <p:spPr>
          <a:xfrm>
            <a:off x="1220795" y="3092891"/>
            <a:ext cx="2598314" cy="424561"/>
          </a:xfrm>
          <a:prstGeom prst="rect">
            <a:avLst/>
          </a:prstGeom>
        </p:spPr>
        <p:txBody>
          <a:bodyPr lIns="0" tIns="0" rIns="0" bIns="0" rtlCol="0" anchor="t">
            <a:spAutoFit/>
          </a:bodyPr>
          <a:lstStyle/>
          <a:p>
            <a:pPr>
              <a:lnSpc>
                <a:spcPts val="3302"/>
              </a:lnSpc>
            </a:pPr>
            <a:r>
              <a:rPr lang="en-US" sz="2600">
                <a:solidFill>
                  <a:srgbClr val="8C52FF"/>
                </a:solidFill>
                <a:latin typeface="Courier Prime"/>
              </a:rPr>
              <a:t>RESTRICCIONES</a:t>
            </a:r>
          </a:p>
        </p:txBody>
      </p:sp>
      <p:sp>
        <p:nvSpPr>
          <p:cNvPr id="12" name="TextBox 12"/>
          <p:cNvSpPr txBox="1"/>
          <p:nvPr/>
        </p:nvSpPr>
        <p:spPr>
          <a:xfrm>
            <a:off x="1220795" y="3878984"/>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Sustituimos de la tabla:</a:t>
            </a:r>
          </a:p>
          <a:p>
            <a:pPr>
              <a:lnSpc>
                <a:spcPts val="2379"/>
              </a:lnSpc>
            </a:pPr>
            <a:endParaRPr lang="en-US" sz="1699">
              <a:solidFill>
                <a:srgbClr val="FFFFFF"/>
              </a:solidFill>
              <a:latin typeface="Courier Prime"/>
            </a:endParaRPr>
          </a:p>
        </p:txBody>
      </p:sp>
      <p:sp>
        <p:nvSpPr>
          <p:cNvPr id="13" name="TextBox 13"/>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14" name="TextBox 14"/>
          <p:cNvSpPr txBox="1"/>
          <p:nvPr/>
        </p:nvSpPr>
        <p:spPr>
          <a:xfrm>
            <a:off x="1331185" y="4749465"/>
            <a:ext cx="863616" cy="1654810"/>
          </a:xfrm>
          <a:prstGeom prst="rect">
            <a:avLst/>
          </a:prstGeom>
        </p:spPr>
        <p:txBody>
          <a:bodyPr lIns="0" tIns="0" rIns="0" bIns="0" rtlCol="0" anchor="t">
            <a:spAutoFit/>
          </a:bodyPr>
          <a:lstStyle/>
          <a:p>
            <a:pPr>
              <a:lnSpc>
                <a:spcPts val="2239"/>
              </a:lnSpc>
            </a:pPr>
            <a:endParaRPr/>
          </a:p>
          <a:p>
            <a:pPr marL="345439" lvl="1" indent="-172720">
              <a:lnSpc>
                <a:spcPts val="2239"/>
              </a:lnSpc>
              <a:buFont typeface="Arial"/>
              <a:buChar char="•"/>
            </a:pPr>
            <a:r>
              <a:rPr lang="en-US" sz="1599">
                <a:solidFill>
                  <a:srgbClr val="8C52FF"/>
                </a:solidFill>
                <a:latin typeface="Courier Prime Bold"/>
              </a:rPr>
              <a:t>Pi</a:t>
            </a:r>
          </a:p>
          <a:p>
            <a:pPr marL="345439" lvl="1" indent="-172720">
              <a:lnSpc>
                <a:spcPts val="2239"/>
              </a:lnSpc>
              <a:buFont typeface="Arial"/>
              <a:buChar char="•"/>
            </a:pPr>
            <a:r>
              <a:rPr lang="en-US" sz="1599">
                <a:solidFill>
                  <a:srgbClr val="8C52FF"/>
                </a:solidFill>
                <a:latin typeface="Courier Prime Bold"/>
              </a:rPr>
              <a:t>Qi</a:t>
            </a:r>
          </a:p>
          <a:p>
            <a:pPr marL="345439" lvl="1" indent="-172720">
              <a:lnSpc>
                <a:spcPts val="2239"/>
              </a:lnSpc>
              <a:buFont typeface="Arial"/>
              <a:buChar char="•"/>
            </a:pPr>
            <a:r>
              <a:rPr lang="en-US" sz="1599">
                <a:solidFill>
                  <a:srgbClr val="8C52FF"/>
                </a:solidFill>
                <a:latin typeface="Courier Prime Bold"/>
              </a:rPr>
              <a:t>Ci</a:t>
            </a:r>
          </a:p>
          <a:p>
            <a:pPr marL="345439" lvl="1" indent="-172720">
              <a:lnSpc>
                <a:spcPts val="2239"/>
              </a:lnSpc>
              <a:buFont typeface="Arial"/>
              <a:buChar char="•"/>
            </a:pPr>
            <a:r>
              <a:rPr lang="en-US" sz="1599">
                <a:solidFill>
                  <a:srgbClr val="8C52FF"/>
                </a:solidFill>
                <a:latin typeface="Courier Prime Bold"/>
              </a:rPr>
              <a:t>Ri</a:t>
            </a:r>
          </a:p>
          <a:p>
            <a:pPr>
              <a:lnSpc>
                <a:spcPts val="2239"/>
              </a:lnSpc>
            </a:pPr>
            <a:endParaRPr lang="en-US" sz="1599">
              <a:solidFill>
                <a:srgbClr val="8C52FF"/>
              </a:solidFill>
              <a:latin typeface="Courier Prime Bold"/>
            </a:endParaRPr>
          </a:p>
        </p:txBody>
      </p:sp>
      <p:sp>
        <p:nvSpPr>
          <p:cNvPr id="15" name="TextBox 15"/>
          <p:cNvSpPr txBox="1"/>
          <p:nvPr/>
        </p:nvSpPr>
        <p:spPr>
          <a:xfrm>
            <a:off x="1331185" y="7207808"/>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Despejamos:</a:t>
            </a:r>
          </a:p>
          <a:p>
            <a:pPr>
              <a:lnSpc>
                <a:spcPts val="2379"/>
              </a:lnSpc>
            </a:pPr>
            <a:endParaRPr lang="en-US" sz="1699">
              <a:solidFill>
                <a:srgbClr val="FFFFFF"/>
              </a:solidFill>
              <a:latin typeface="Courier Prime"/>
            </a:endParaRPr>
          </a:p>
        </p:txBody>
      </p:sp>
      <p:sp>
        <p:nvSpPr>
          <p:cNvPr id="16" name="TextBox 16"/>
          <p:cNvSpPr txBox="1"/>
          <p:nvPr/>
        </p:nvSpPr>
        <p:spPr>
          <a:xfrm>
            <a:off x="7630807" y="8247533"/>
            <a:ext cx="3907097"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Tomamos en cuenta que los valores de x son %, entonces :</a:t>
            </a:r>
          </a:p>
        </p:txBody>
      </p:sp>
      <p:sp>
        <p:nvSpPr>
          <p:cNvPr id="17" name="Freeform 17"/>
          <p:cNvSpPr/>
          <p:nvPr/>
        </p:nvSpPr>
        <p:spPr>
          <a:xfrm>
            <a:off x="7630807" y="4669833"/>
            <a:ext cx="7742897" cy="1366394"/>
          </a:xfrm>
          <a:custGeom>
            <a:avLst/>
            <a:gdLst/>
            <a:ahLst/>
            <a:cxnLst/>
            <a:rect l="l" t="t" r="r" b="b"/>
            <a:pathLst>
              <a:path w="7742897" h="1366394">
                <a:moveTo>
                  <a:pt x="0" y="0"/>
                </a:moveTo>
                <a:lnTo>
                  <a:pt x="7742898" y="0"/>
                </a:lnTo>
                <a:lnTo>
                  <a:pt x="7742898" y="1366393"/>
                </a:lnTo>
                <a:lnTo>
                  <a:pt x="0" y="1366393"/>
                </a:lnTo>
                <a:lnTo>
                  <a:pt x="0" y="0"/>
                </a:lnTo>
                <a:close/>
              </a:path>
            </a:pathLst>
          </a:custGeom>
          <a:blipFill>
            <a:blip r:embed="rId6"/>
            <a:stretch>
              <a:fillRect/>
            </a:stretch>
          </a:blipFill>
        </p:spPr>
        <p:txBody>
          <a:bodyPr/>
          <a:lstStyle/>
          <a:p>
            <a:endParaRPr lang="es-MX"/>
          </a:p>
        </p:txBody>
      </p:sp>
      <p:sp>
        <p:nvSpPr>
          <p:cNvPr id="18" name="Freeform 18"/>
          <p:cNvSpPr/>
          <p:nvPr/>
        </p:nvSpPr>
        <p:spPr>
          <a:xfrm rot="10592278">
            <a:off x="6331189" y="3977858"/>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506</Words>
  <Application>Microsoft Office PowerPoint</Application>
  <PresentationFormat>Personalizado</PresentationFormat>
  <Paragraphs>91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Courier Prime</vt:lpstr>
      <vt:lpstr>Arial</vt:lpstr>
      <vt:lpstr>Courier Prime Bold</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cp:lastModifiedBy>Matias Medrano</cp:lastModifiedBy>
  <cp:revision>4</cp:revision>
  <dcterms:created xsi:type="dcterms:W3CDTF">2006-08-16T00:00:00Z</dcterms:created>
  <dcterms:modified xsi:type="dcterms:W3CDTF">2023-09-21T21:26:01Z</dcterms:modified>
  <dc:identifier>DAFvAq623TE</dc:identifier>
</cp:coreProperties>
</file>