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Code" panose="020B0809050000020004" pitchFamily="49" charset="0"/>
      <p:regular r:id="rId19"/>
    </p:embeddedFont>
    <p:embeddedFont>
      <p:font typeface="Glacial Indifference" panose="020B0604020202020204" charset="0"/>
      <p:regular r:id="rId20"/>
    </p:embeddedFont>
    <p:embeddedFont>
      <p:font typeface="Glacial Indifference Bold" panose="020B0604020202020204" charset="0"/>
      <p:regular r:id="rId21"/>
    </p:embeddedFont>
    <p:embeddedFont>
      <p:font typeface="Montserrat" panose="00000500000000000000" pitchFamily="2" charset="0"/>
      <p:regular r:id="rId22"/>
    </p:embeddedFont>
    <p:embeddedFont>
      <p:font typeface="Montserrat Bold" panose="020B0604020202020204" charset="0"/>
      <p:regular r:id="rId23"/>
    </p:embeddedFont>
    <p:embeddedFont>
      <p:font typeface="Montserrat Classic" panose="020B0604020202020204" charset="0"/>
      <p:regular r:id="rId24"/>
    </p:embeddedFont>
    <p:embeddedFont>
      <p:font typeface="Montserrat Classic Bold" panose="020B0604020202020204" charset="0"/>
      <p:regular r:id="rId25"/>
    </p:embeddedFont>
    <p:embeddedFont>
      <p:font typeface="Montserrat Italic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.indeed.com/career-advice/career-development/how-to-calculate-volu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winkl.com.mx/teaching-wiki/irregular-shapes" TargetMode="External"/><Relationship Id="rId4" Type="http://schemas.openxmlformats.org/officeDocument/2006/relationships/hyperlink" Target="https://www.tutorialspoint.com/make-3d-plot-interactive-in-jupyter-notebook-python-and-matplotli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46621" y="5358555"/>
            <a:ext cx="7543445" cy="763703"/>
            <a:chOff x="0" y="0"/>
            <a:chExt cx="1986751" cy="2011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86751" cy="201140"/>
            </a:xfrm>
            <a:custGeom>
              <a:avLst/>
              <a:gdLst/>
              <a:ahLst/>
              <a:cxnLst/>
              <a:rect l="l" t="t" r="r" b="b"/>
              <a:pathLst>
                <a:path w="1986751" h="201140">
                  <a:moveTo>
                    <a:pt x="0" y="0"/>
                  </a:moveTo>
                  <a:lnTo>
                    <a:pt x="1986751" y="0"/>
                  </a:lnTo>
                  <a:lnTo>
                    <a:pt x="1986751" y="201140"/>
                  </a:lnTo>
                  <a:lnTo>
                    <a:pt x="0" y="2011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86751" cy="2392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-662337"/>
            <a:ext cx="18288000" cy="12830289"/>
          </a:xfrm>
          <a:custGeom>
            <a:avLst/>
            <a:gdLst/>
            <a:ahLst/>
            <a:cxnLst/>
            <a:rect l="l" t="t" r="r" b="b"/>
            <a:pathLst>
              <a:path w="18288000" h="12830289">
                <a:moveTo>
                  <a:pt x="0" y="0"/>
                </a:moveTo>
                <a:lnTo>
                  <a:pt x="18288000" y="0"/>
                </a:lnTo>
                <a:lnTo>
                  <a:pt x="18288000" y="12830290"/>
                </a:lnTo>
                <a:lnTo>
                  <a:pt x="0" y="12830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-5960" t="-383" b="-383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172911" y="2281981"/>
            <a:ext cx="16320003" cy="2381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spc="900">
                <a:solidFill>
                  <a:srgbClr val="FFFFFF"/>
                </a:solidFill>
                <a:latin typeface="Montserrat Classic Bold"/>
              </a:rPr>
              <a:t>INTEGRACIÓN DE CUERPOS </a:t>
            </a:r>
          </a:p>
          <a:p>
            <a:pPr algn="ctr">
              <a:lnSpc>
                <a:spcPts val="6300"/>
              </a:lnSpc>
            </a:pPr>
            <a:r>
              <a:rPr lang="en-US" sz="4500" spc="900">
                <a:solidFill>
                  <a:srgbClr val="FFFFFF"/>
                </a:solidFill>
                <a:latin typeface="Montserrat Classic Bold"/>
              </a:rPr>
              <a:t>TRIDIMENSIONALES PARA</a:t>
            </a:r>
          </a:p>
          <a:p>
            <a:pPr algn="ctr">
              <a:lnSpc>
                <a:spcPts val="6300"/>
              </a:lnSpc>
            </a:pPr>
            <a:r>
              <a:rPr lang="en-US" sz="4500" spc="900">
                <a:solidFill>
                  <a:srgbClr val="FFFFFF"/>
                </a:solidFill>
                <a:latin typeface="Montserrat Classic Bold"/>
              </a:rPr>
              <a:t>OBTENER SU VOLUMEN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94696" y="6591654"/>
            <a:ext cx="11247294" cy="339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FFFFFF"/>
                </a:solidFill>
                <a:latin typeface="Montserrat Bold"/>
              </a:rPr>
              <a:t>MATIAS MENDRANO | FERNANDA TIRADO | DANIELA SERRANO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72278" y="5497202"/>
            <a:ext cx="7543445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spc="520">
                <a:solidFill>
                  <a:srgbClr val="FFFFFF"/>
                </a:solidFill>
                <a:latin typeface="Montserrat Bold"/>
              </a:rPr>
              <a:t>SIMULACIÓN MATEMÁTICA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1418" y="4154061"/>
            <a:ext cx="7413570" cy="3381628"/>
          </a:xfrm>
          <a:custGeom>
            <a:avLst/>
            <a:gdLst/>
            <a:ahLst/>
            <a:cxnLst/>
            <a:rect l="l" t="t" r="r" b="b"/>
            <a:pathLst>
              <a:path w="7413570" h="3381628">
                <a:moveTo>
                  <a:pt x="0" y="0"/>
                </a:moveTo>
                <a:lnTo>
                  <a:pt x="7413569" y="0"/>
                </a:lnTo>
                <a:lnTo>
                  <a:pt x="7413569" y="3381629"/>
                </a:lnTo>
                <a:lnTo>
                  <a:pt x="0" y="3381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4851168" y="1572254"/>
            <a:ext cx="9703032" cy="70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4"/>
              </a:lnSpc>
            </a:pPr>
            <a:r>
              <a:rPr lang="en-US" sz="5499">
                <a:solidFill>
                  <a:srgbClr val="000000"/>
                </a:solidFill>
                <a:latin typeface="Montserrat Classic"/>
              </a:rPr>
              <a:t>SOLUCIÓN DEL PROBLEMA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8768" y="4651324"/>
            <a:ext cx="8321900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Se puede obtener el error de los dos primeros volumenes ya que son cuerpos regulares.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El primer volumen es 113.09734, mientras que el segundo volumen es 10695.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0809" y="1610354"/>
            <a:ext cx="6026382" cy="70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4"/>
              </a:lnSpc>
            </a:pPr>
            <a:r>
              <a:rPr lang="en-US" sz="5499">
                <a:solidFill>
                  <a:srgbClr val="000000"/>
                </a:solidFill>
                <a:latin typeface="Montserrat Classic"/>
              </a:rPr>
              <a:t>CONCLUSIONES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16275" y="4072261"/>
            <a:ext cx="9274400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Glacial Indifference"/>
              </a:rPr>
              <a:t>Al ajustar la función se puede obtener el volumen de cualquier función tridimensional, especialmente aquellas irregulares.</a:t>
            </a:r>
          </a:p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Glacial Indifference"/>
              </a:rPr>
              <a:t>Es importante definir correctamente los límites y restricciones de las funciones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-5960" t="-6917" b="-18763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3320833" y="1085364"/>
            <a:ext cx="12519165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spc="1199">
                <a:solidFill>
                  <a:srgbClr val="FFFFFF"/>
                </a:solidFill>
                <a:latin typeface="Montserrat Classic Bold"/>
              </a:rPr>
              <a:t>REFERENCIAS BIBLIOGRÁFICAS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04756" y="4572000"/>
            <a:ext cx="13882942" cy="3699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8" lvl="1" indent="-226699">
              <a:lnSpc>
                <a:spcPts val="2940"/>
              </a:lnSpc>
              <a:buFont typeface="Arial"/>
              <a:buChar char="•"/>
            </a:pPr>
            <a:r>
              <a:rPr lang="en-US" sz="2100" spc="420">
                <a:solidFill>
                  <a:srgbClr val="FFFFFF"/>
                </a:solidFill>
                <a:latin typeface="Montserrat"/>
              </a:rPr>
              <a:t>INDEED. (2022). </a:t>
            </a:r>
            <a:r>
              <a:rPr lang="en-US" sz="2100" spc="420">
                <a:solidFill>
                  <a:srgbClr val="FFFFFF"/>
                </a:solidFill>
                <a:latin typeface="Montserrat Italics"/>
              </a:rPr>
              <a:t>How to Calculate the Volume of 3D Shapes (With Examples).</a:t>
            </a: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FFFFFF"/>
                </a:solidFill>
                <a:latin typeface="Montserrat"/>
              </a:rPr>
              <a:t>    </a:t>
            </a:r>
            <a:r>
              <a:rPr lang="en-US" sz="2100" spc="420">
                <a:solidFill>
                  <a:srgbClr val="FFFFFF"/>
                </a:solidFill>
                <a:latin typeface="Montserrat"/>
                <a:hlinkClick r:id="rId3" tooltip="https://ca.indeed.com/career-advice/career-development/how-to-calculate-volume"/>
              </a:rPr>
              <a:t>https://ca.indeed.com/career-advice/career-</a:t>
            </a: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FFFFFF"/>
                </a:solidFill>
                <a:latin typeface="Montserrat"/>
              </a:rPr>
              <a:t>   </a:t>
            </a:r>
            <a:r>
              <a:rPr lang="en-US" sz="2100" spc="420">
                <a:solidFill>
                  <a:srgbClr val="FFFFFF"/>
                </a:solidFill>
                <a:latin typeface="Montserrat"/>
                <a:hlinkClick r:id="rId3" tooltip="https://ca.indeed.com/career-advice/career-development/how-to-calculate-volume"/>
              </a:rPr>
              <a:t> development/how-to-calculate-volume</a:t>
            </a:r>
          </a:p>
          <a:p>
            <a:pPr marL="453398" lvl="1" indent="-226699">
              <a:lnSpc>
                <a:spcPts val="2940"/>
              </a:lnSpc>
              <a:buFont typeface="Arial"/>
              <a:buChar char="•"/>
            </a:pPr>
            <a:r>
              <a:rPr lang="en-US" sz="2100" spc="420">
                <a:solidFill>
                  <a:srgbClr val="FFFFFF"/>
                </a:solidFill>
                <a:latin typeface="Montserrat Italics"/>
              </a:rPr>
              <a:t>Make 3D plot interactive in Jupyter Notebook (Python &amp; Matplotlib)</a:t>
            </a:r>
            <a:r>
              <a:rPr lang="en-US" sz="2100" spc="420">
                <a:solidFill>
                  <a:srgbClr val="FFFFFF"/>
                </a:solidFill>
                <a:latin typeface="Montserrat"/>
              </a:rPr>
              <a:t> (2021). tutorialspoint.</a:t>
            </a: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FFFFFF"/>
                </a:solidFill>
                <a:latin typeface="Montserrat"/>
              </a:rPr>
              <a:t>    </a:t>
            </a:r>
            <a:r>
              <a:rPr lang="en-US" sz="2100" spc="420">
                <a:solidFill>
                  <a:srgbClr val="FFFFFF"/>
                </a:solidFill>
                <a:latin typeface="Montserrat"/>
                <a:hlinkClick r:id="rId4" tooltip="https://www.tutorialspoint.com/make-3d-plot-interactive-in-jupyter-notebook-python-and-matplotlib"/>
              </a:rPr>
              <a:t>https://www.tutorialspoint.com/make-3d-plot-interactive-in-</a:t>
            </a: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FFFFFF"/>
                </a:solidFill>
                <a:latin typeface="Montserrat"/>
              </a:rPr>
              <a:t>    </a:t>
            </a:r>
            <a:r>
              <a:rPr lang="en-US" sz="2100" spc="420">
                <a:solidFill>
                  <a:srgbClr val="FFFFFF"/>
                </a:solidFill>
                <a:latin typeface="Montserrat"/>
                <a:hlinkClick r:id="rId4" tooltip="https://www.tutorialspoint.com/make-3d-plot-interactive-in-jupyter-notebook-python-and-matplotlib"/>
              </a:rPr>
              <a:t>jupyter-notebook-python-and-matplotlib</a:t>
            </a:r>
          </a:p>
          <a:p>
            <a:pPr marL="453398" lvl="1" indent="-226699">
              <a:lnSpc>
                <a:spcPts val="2940"/>
              </a:lnSpc>
              <a:buFont typeface="Arial"/>
              <a:buChar char="•"/>
            </a:pPr>
            <a:r>
              <a:rPr lang="en-US" sz="2100" spc="420">
                <a:solidFill>
                  <a:srgbClr val="FFFFFF"/>
                </a:solidFill>
                <a:latin typeface="Montserrat Italics"/>
              </a:rPr>
              <a:t>What are Irregular shapes?</a:t>
            </a:r>
            <a:r>
              <a:rPr lang="en-US" sz="2100" spc="420">
                <a:solidFill>
                  <a:srgbClr val="FFFFFF"/>
                </a:solidFill>
                <a:latin typeface="Montserrat"/>
              </a:rPr>
              <a:t> (s.f.). Twinkl.</a:t>
            </a: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FFFFFF"/>
                </a:solidFill>
                <a:latin typeface="Montserrat"/>
              </a:rPr>
              <a:t>    </a:t>
            </a:r>
            <a:r>
              <a:rPr lang="en-US" sz="2100" spc="420">
                <a:solidFill>
                  <a:srgbClr val="FFFFFF"/>
                </a:solidFill>
                <a:latin typeface="Montserrat"/>
                <a:hlinkClick r:id="rId5" tooltip="https://www.twinkl.com.mx/teaching-wiki/irregular-shapes"/>
              </a:rPr>
              <a:t>https://www.twinkl.com.mx/teaching-wiki/irregular-shapes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659357"/>
            <a:ext cx="18288000" cy="12830289"/>
          </a:xfrm>
          <a:custGeom>
            <a:avLst/>
            <a:gdLst/>
            <a:ahLst/>
            <a:cxnLst/>
            <a:rect l="l" t="t" r="r" b="b"/>
            <a:pathLst>
              <a:path w="18288000" h="12830289">
                <a:moveTo>
                  <a:pt x="0" y="0"/>
                </a:moveTo>
                <a:lnTo>
                  <a:pt x="18288000" y="0"/>
                </a:lnTo>
                <a:lnTo>
                  <a:pt x="18288000" y="12830289"/>
                </a:lnTo>
                <a:lnTo>
                  <a:pt x="0" y="12830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-5960" t="-383" b="-383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3077091" y="4622800"/>
            <a:ext cx="12519165" cy="87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spc="1099" dirty="0">
                <a:solidFill>
                  <a:srgbClr val="FFFFFF"/>
                </a:solidFill>
                <a:latin typeface="Montserrat Classic Bold"/>
              </a:rPr>
              <a:t>MUCHAS GRACIAS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783090" y="1028700"/>
            <a:ext cx="5486400" cy="8229600"/>
            <a:chOff x="0" y="0"/>
            <a:chExt cx="6350000" cy="952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3207" r="-6320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3774000"/>
            <a:ext cx="9071329" cy="5558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>
              <a:lnSpc>
                <a:spcPts val="2969"/>
              </a:lnSpc>
              <a:buFont typeface="Arial"/>
              <a:buChar char="•"/>
            </a:pPr>
            <a:r>
              <a:rPr lang="en-US" sz="2199" spc="131">
                <a:solidFill>
                  <a:srgbClr val="000000"/>
                </a:solidFill>
                <a:latin typeface="Fira Code"/>
              </a:rPr>
              <a:t>Utilizar la integración Montecarlo para obtener el volumen de un cuerpo tridimensional definido por una función.</a:t>
            </a:r>
          </a:p>
          <a:p>
            <a:pPr>
              <a:lnSpc>
                <a:spcPts val="2969"/>
              </a:lnSpc>
            </a:pPr>
            <a:endParaRPr lang="en-US" sz="2199" spc="131">
              <a:solidFill>
                <a:srgbClr val="000000"/>
              </a:solidFill>
              <a:latin typeface="Fira Code"/>
            </a:endParaRPr>
          </a:p>
          <a:p>
            <a:pPr marL="474978" lvl="1" indent="-237489">
              <a:lnSpc>
                <a:spcPts val="2969"/>
              </a:lnSpc>
              <a:buFont typeface="Arial"/>
              <a:buChar char="•"/>
            </a:pPr>
            <a:r>
              <a:rPr lang="en-US" sz="2199" spc="131">
                <a:solidFill>
                  <a:srgbClr val="000000"/>
                </a:solidFill>
                <a:latin typeface="Fira Code"/>
              </a:rPr>
              <a:t>Definición de funciones que tracen un cuerpo de un elemento tridimensional.</a:t>
            </a:r>
          </a:p>
          <a:p>
            <a:pPr>
              <a:lnSpc>
                <a:spcPts val="2969"/>
              </a:lnSpc>
            </a:pPr>
            <a:endParaRPr lang="en-US" sz="2199" spc="131">
              <a:solidFill>
                <a:srgbClr val="000000"/>
              </a:solidFill>
              <a:latin typeface="Fira Code"/>
            </a:endParaRPr>
          </a:p>
          <a:p>
            <a:pPr marL="474978" lvl="1" indent="-237489">
              <a:lnSpc>
                <a:spcPts val="2969"/>
              </a:lnSpc>
              <a:buFont typeface="Arial"/>
              <a:buChar char="•"/>
            </a:pPr>
            <a:r>
              <a:rPr lang="en-US" sz="2199" spc="131">
                <a:solidFill>
                  <a:srgbClr val="000000"/>
                </a:solidFill>
                <a:latin typeface="Fira Code"/>
              </a:rPr>
              <a:t>Definición de límites.</a:t>
            </a:r>
          </a:p>
          <a:p>
            <a:pPr>
              <a:lnSpc>
                <a:spcPts val="2969"/>
              </a:lnSpc>
            </a:pPr>
            <a:endParaRPr lang="en-US" sz="2199" spc="131">
              <a:solidFill>
                <a:srgbClr val="000000"/>
              </a:solidFill>
              <a:latin typeface="Fira Code"/>
            </a:endParaRPr>
          </a:p>
          <a:p>
            <a:pPr marL="474978" lvl="1" indent="-237489">
              <a:lnSpc>
                <a:spcPts val="2969"/>
              </a:lnSpc>
              <a:buFont typeface="Arial"/>
              <a:buChar char="•"/>
            </a:pPr>
            <a:r>
              <a:rPr lang="en-US" sz="2199" spc="131">
                <a:solidFill>
                  <a:srgbClr val="000000"/>
                </a:solidFill>
                <a:latin typeface="Fira Code"/>
              </a:rPr>
              <a:t>Integrar con diferentes cantidades de términos.</a:t>
            </a:r>
          </a:p>
          <a:p>
            <a:pPr>
              <a:lnSpc>
                <a:spcPts val="2969"/>
              </a:lnSpc>
            </a:pPr>
            <a:endParaRPr lang="en-US" sz="2199" spc="131">
              <a:solidFill>
                <a:srgbClr val="000000"/>
              </a:solidFill>
              <a:latin typeface="Fira Code"/>
            </a:endParaRPr>
          </a:p>
          <a:p>
            <a:pPr marL="474978" lvl="1" indent="-237489">
              <a:lnSpc>
                <a:spcPts val="2969"/>
              </a:lnSpc>
              <a:buFont typeface="Arial"/>
              <a:buChar char="•"/>
            </a:pPr>
            <a:r>
              <a:rPr lang="en-US" sz="2199" spc="131">
                <a:solidFill>
                  <a:srgbClr val="000000"/>
                </a:solidFill>
                <a:latin typeface="Fira Code"/>
              </a:rPr>
              <a:t>Representar en una tabla los volúmenes aproximados. </a:t>
            </a:r>
          </a:p>
          <a:p>
            <a:pPr marL="0" lvl="0" indent="0">
              <a:lnSpc>
                <a:spcPts val="2969"/>
              </a:lnSpc>
              <a:spcBef>
                <a:spcPct val="0"/>
              </a:spcBef>
            </a:pPr>
            <a:endParaRPr lang="en-US" sz="2199" spc="131">
              <a:solidFill>
                <a:srgbClr val="000000"/>
              </a:solidFill>
              <a:latin typeface="Fira Code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783090" y="1028700"/>
            <a:ext cx="5656010" cy="8229600"/>
            <a:chOff x="0" y="0"/>
            <a:chExt cx="7541346" cy="109728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 l="15636" r="15636"/>
            <a:stretch>
              <a:fillRect/>
            </a:stretch>
          </p:blipFill>
          <p:spPr>
            <a:xfrm>
              <a:off x="0" y="0"/>
              <a:ext cx="7541346" cy="1097280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863649" y="1609973"/>
            <a:ext cx="8280351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spc="1099">
                <a:solidFill>
                  <a:srgbClr val="030403"/>
                </a:solidFill>
                <a:latin typeface="Montserrat Classic Bold"/>
              </a:rPr>
              <a:t>OBJETIVOS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86451" y="2660570"/>
            <a:ext cx="5773854" cy="5773854"/>
          </a:xfrm>
          <a:custGeom>
            <a:avLst/>
            <a:gdLst/>
            <a:ahLst/>
            <a:cxnLst/>
            <a:rect l="l" t="t" r="r" b="b"/>
            <a:pathLst>
              <a:path w="5773854" h="5773854">
                <a:moveTo>
                  <a:pt x="0" y="0"/>
                </a:moveTo>
                <a:lnTo>
                  <a:pt x="5773855" y="0"/>
                </a:lnTo>
                <a:lnTo>
                  <a:pt x="5773855" y="5773854"/>
                </a:lnTo>
                <a:lnTo>
                  <a:pt x="0" y="5773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3550374" y="1483259"/>
            <a:ext cx="3309932" cy="136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24"/>
              </a:lnSpc>
            </a:pPr>
            <a:r>
              <a:rPr lang="en-US" sz="5499">
                <a:solidFill>
                  <a:srgbClr val="FFFFFF"/>
                </a:solidFill>
                <a:latin typeface="Montserrat Classic"/>
              </a:rPr>
              <a:t>ACERCA</a:t>
            </a:r>
          </a:p>
          <a:p>
            <a:pPr algn="r">
              <a:lnSpc>
                <a:spcPts val="5224"/>
              </a:lnSpc>
            </a:pPr>
            <a:r>
              <a:rPr lang="en-US" sz="5499">
                <a:solidFill>
                  <a:srgbClr val="FFFFFF"/>
                </a:solidFill>
                <a:latin typeface="Montserrat Classic"/>
              </a:rPr>
              <a:t>DE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130177"/>
            <a:ext cx="8321900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Glacial Indifference"/>
              </a:rPr>
              <a:t>Para conocer el volumen de los </a:t>
            </a:r>
            <a:r>
              <a:rPr lang="en-US" sz="2700">
                <a:solidFill>
                  <a:srgbClr val="000000"/>
                </a:solidFill>
                <a:latin typeface="Glacial Indifference Bold"/>
              </a:rPr>
              <a:t>elementos</a:t>
            </a:r>
            <a:r>
              <a:rPr lang="en-US" sz="270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2700">
                <a:solidFill>
                  <a:srgbClr val="000000"/>
                </a:solidFill>
                <a:latin typeface="Glacial Indifference Bold"/>
              </a:rPr>
              <a:t>tridimensionales</a:t>
            </a:r>
            <a:r>
              <a:rPr lang="en-US" sz="2700">
                <a:solidFill>
                  <a:srgbClr val="000000"/>
                </a:solidFill>
                <a:latin typeface="Glacial Indifference"/>
              </a:rPr>
              <a:t>, definiremos las variables “x”, “y” y “z”.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18284"/>
            <a:ext cx="9231058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spc="1199">
                <a:solidFill>
                  <a:srgbClr val="030403"/>
                </a:solidFill>
                <a:latin typeface="Montserrat Classic"/>
              </a:rPr>
              <a:t>PLANTEAMIENTO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984256"/>
            <a:ext cx="8321900" cy="189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Glacial Indifference"/>
              </a:rPr>
              <a:t>Con las funciones de los cuerpos podemos determinar si cierta combinacion de variables (coordenadas) se encuentran dentro del volumen de nuestra figura, funcionando como restricciones.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85765" y="7338370"/>
            <a:ext cx="2532396" cy="1919930"/>
          </a:xfrm>
          <a:custGeom>
            <a:avLst/>
            <a:gdLst/>
            <a:ahLst/>
            <a:cxnLst/>
            <a:rect l="l" t="t" r="r" b="b"/>
            <a:pathLst>
              <a:path w="2532396" h="1919930">
                <a:moveTo>
                  <a:pt x="0" y="0"/>
                </a:moveTo>
                <a:lnTo>
                  <a:pt x="2532396" y="0"/>
                </a:lnTo>
                <a:lnTo>
                  <a:pt x="2532396" y="1919930"/>
                </a:lnTo>
                <a:lnTo>
                  <a:pt x="0" y="1919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798921" y="3555245"/>
            <a:ext cx="2706085" cy="2499579"/>
          </a:xfrm>
          <a:custGeom>
            <a:avLst/>
            <a:gdLst/>
            <a:ahLst/>
            <a:cxnLst/>
            <a:rect l="l" t="t" r="r" b="b"/>
            <a:pathLst>
              <a:path w="2706085" h="2499579">
                <a:moveTo>
                  <a:pt x="0" y="0"/>
                </a:moveTo>
                <a:lnTo>
                  <a:pt x="2706085" y="0"/>
                </a:lnTo>
                <a:lnTo>
                  <a:pt x="2706085" y="2499580"/>
                </a:lnTo>
                <a:lnTo>
                  <a:pt x="0" y="24995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5206796" y="4383744"/>
            <a:ext cx="2924565" cy="547562"/>
          </a:xfrm>
          <a:custGeom>
            <a:avLst/>
            <a:gdLst/>
            <a:ahLst/>
            <a:cxnLst/>
            <a:rect l="l" t="t" r="r" b="b"/>
            <a:pathLst>
              <a:path w="2924565" h="547562">
                <a:moveTo>
                  <a:pt x="0" y="0"/>
                </a:moveTo>
                <a:lnTo>
                  <a:pt x="2924565" y="0"/>
                </a:lnTo>
                <a:lnTo>
                  <a:pt x="2924565" y="547563"/>
                </a:lnTo>
                <a:lnTo>
                  <a:pt x="0" y="547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6144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5708037" y="7338370"/>
            <a:ext cx="1830320" cy="1919930"/>
          </a:xfrm>
          <a:custGeom>
            <a:avLst/>
            <a:gdLst/>
            <a:ahLst/>
            <a:cxnLst/>
            <a:rect l="l" t="t" r="r" b="b"/>
            <a:pathLst>
              <a:path w="1830320" h="1919930">
                <a:moveTo>
                  <a:pt x="0" y="0"/>
                </a:moveTo>
                <a:lnTo>
                  <a:pt x="1830320" y="0"/>
                </a:lnTo>
                <a:lnTo>
                  <a:pt x="1830320" y="1919930"/>
                </a:lnTo>
                <a:lnTo>
                  <a:pt x="0" y="1919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751" b="-3751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4163964" y="3445073"/>
            <a:ext cx="2313189" cy="2609752"/>
          </a:xfrm>
          <a:custGeom>
            <a:avLst/>
            <a:gdLst/>
            <a:ahLst/>
            <a:cxnLst/>
            <a:rect l="l" t="t" r="r" b="b"/>
            <a:pathLst>
              <a:path w="2313189" h="2609752">
                <a:moveTo>
                  <a:pt x="0" y="0"/>
                </a:moveTo>
                <a:lnTo>
                  <a:pt x="2313190" y="0"/>
                </a:lnTo>
                <a:lnTo>
                  <a:pt x="2313190" y="2609752"/>
                </a:lnTo>
                <a:lnTo>
                  <a:pt x="0" y="26097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3323413" y="9029257"/>
            <a:ext cx="802766" cy="610486"/>
            <a:chOff x="0" y="0"/>
            <a:chExt cx="211428" cy="1607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1428" cy="160786"/>
            </a:xfrm>
            <a:custGeom>
              <a:avLst/>
              <a:gdLst/>
              <a:ahLst/>
              <a:cxnLst/>
              <a:rect l="l" t="t" r="r" b="b"/>
              <a:pathLst>
                <a:path w="211428" h="160786">
                  <a:moveTo>
                    <a:pt x="80393" y="0"/>
                  </a:moveTo>
                  <a:lnTo>
                    <a:pt x="131035" y="0"/>
                  </a:lnTo>
                  <a:cubicBezTo>
                    <a:pt x="175435" y="0"/>
                    <a:pt x="211428" y="35993"/>
                    <a:pt x="211428" y="80393"/>
                  </a:cubicBezTo>
                  <a:lnTo>
                    <a:pt x="211428" y="80393"/>
                  </a:lnTo>
                  <a:cubicBezTo>
                    <a:pt x="211428" y="124793"/>
                    <a:pt x="175435" y="160786"/>
                    <a:pt x="131035" y="160786"/>
                  </a:cubicBezTo>
                  <a:lnTo>
                    <a:pt x="80393" y="160786"/>
                  </a:lnTo>
                  <a:cubicBezTo>
                    <a:pt x="35993" y="160786"/>
                    <a:pt x="0" y="124793"/>
                    <a:pt x="0" y="80393"/>
                  </a:cubicBezTo>
                  <a:lnTo>
                    <a:pt x="0" y="80393"/>
                  </a:lnTo>
                  <a:cubicBezTo>
                    <a:pt x="0" y="35993"/>
                    <a:pt x="35993" y="0"/>
                    <a:pt x="8039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1428" cy="217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02618" y="1152525"/>
            <a:ext cx="7332039" cy="70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5499">
                <a:solidFill>
                  <a:srgbClr val="AA424A"/>
                </a:solidFill>
                <a:latin typeface="Montserrat Classic Bold"/>
              </a:rPr>
              <a:t>PLANIFICACIÓN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87855" y="2432835"/>
            <a:ext cx="13087012" cy="3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2555">
                <a:solidFill>
                  <a:srgbClr val="000000"/>
                </a:solidFill>
                <a:latin typeface="Montserrat Classic"/>
              </a:rPr>
              <a:t>DEFINICION DE FUNCIONES Y PARÁMETROS A UTILIZAR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34657" y="4519086"/>
            <a:ext cx="999487" cy="44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3"/>
              </a:lnSpc>
            </a:pPr>
            <a:r>
              <a:rPr lang="en-US" sz="2617">
                <a:solidFill>
                  <a:srgbClr val="AA424A"/>
                </a:solidFill>
                <a:latin typeface="Glacial Indifference"/>
              </a:rPr>
              <a:t>a = 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34657" y="7281220"/>
            <a:ext cx="1077500" cy="181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7"/>
              </a:lnSpc>
            </a:pPr>
            <a:r>
              <a:rPr lang="en-US" sz="2619">
                <a:solidFill>
                  <a:srgbClr val="AA424A"/>
                </a:solidFill>
                <a:latin typeface="Glacial Indifference"/>
              </a:rPr>
              <a:t>a = 0</a:t>
            </a:r>
          </a:p>
          <a:p>
            <a:pPr algn="just">
              <a:lnSpc>
                <a:spcPts val="3667"/>
              </a:lnSpc>
            </a:pPr>
            <a:r>
              <a:rPr lang="en-US" sz="2619">
                <a:solidFill>
                  <a:srgbClr val="AA424A"/>
                </a:solidFill>
                <a:latin typeface="Glacial Indifference"/>
              </a:rPr>
              <a:t>b = 15</a:t>
            </a:r>
          </a:p>
          <a:p>
            <a:pPr algn="just">
              <a:lnSpc>
                <a:spcPts val="3667"/>
              </a:lnSpc>
            </a:pPr>
            <a:r>
              <a:rPr lang="en-US" sz="2619">
                <a:solidFill>
                  <a:srgbClr val="AA424A"/>
                </a:solidFill>
                <a:latin typeface="Glacial Indifference"/>
              </a:rPr>
              <a:t>c = 23</a:t>
            </a:r>
          </a:p>
          <a:p>
            <a:pPr algn="just">
              <a:lnSpc>
                <a:spcPts val="3667"/>
              </a:lnSpc>
            </a:pPr>
            <a:r>
              <a:rPr lang="en-US" sz="2619">
                <a:solidFill>
                  <a:srgbClr val="AA424A"/>
                </a:solidFill>
                <a:latin typeface="Glacial Indifference"/>
              </a:rPr>
              <a:t>d = 31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674867" y="7281220"/>
            <a:ext cx="1077500" cy="181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8"/>
              </a:lnSpc>
            </a:pPr>
            <a:r>
              <a:rPr lang="en-US" sz="2620">
                <a:solidFill>
                  <a:srgbClr val="AA424A"/>
                </a:solidFill>
                <a:latin typeface="Glacial Indifference"/>
              </a:rPr>
              <a:t>a = 3</a:t>
            </a:r>
          </a:p>
          <a:p>
            <a:pPr algn="just">
              <a:lnSpc>
                <a:spcPts val="3668"/>
              </a:lnSpc>
            </a:pPr>
            <a:r>
              <a:rPr lang="en-US" sz="2620">
                <a:solidFill>
                  <a:srgbClr val="AA424A"/>
                </a:solidFill>
                <a:latin typeface="Glacial Indifference"/>
              </a:rPr>
              <a:t>b = 0</a:t>
            </a:r>
          </a:p>
          <a:p>
            <a:pPr algn="just">
              <a:lnSpc>
                <a:spcPts val="3668"/>
              </a:lnSpc>
            </a:pPr>
            <a:r>
              <a:rPr lang="en-US" sz="2620">
                <a:solidFill>
                  <a:srgbClr val="AA424A"/>
                </a:solidFill>
                <a:latin typeface="Glacial Indifference"/>
              </a:rPr>
              <a:t>c = 7</a:t>
            </a:r>
          </a:p>
          <a:p>
            <a:pPr algn="just">
              <a:lnSpc>
                <a:spcPts val="3668"/>
              </a:lnSpc>
            </a:pPr>
            <a:endParaRPr lang="en-US" sz="2620">
              <a:solidFill>
                <a:srgbClr val="AA424A"/>
              </a:solidFill>
              <a:latin typeface="Glacial Indifferenc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87855" y="3216928"/>
            <a:ext cx="2228512" cy="3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1769" lvl="1" indent="-275885">
              <a:lnSpc>
                <a:spcPts val="2427"/>
              </a:lnSpc>
              <a:buFont typeface="Arial"/>
              <a:buChar char="•"/>
            </a:pPr>
            <a:r>
              <a:rPr lang="en-US" sz="2555">
                <a:solidFill>
                  <a:srgbClr val="000000"/>
                </a:solidFill>
                <a:latin typeface="Montserrat Classic"/>
              </a:rPr>
              <a:t>ESFERA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87855" y="6759675"/>
            <a:ext cx="4457362" cy="3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2555">
                <a:solidFill>
                  <a:srgbClr val="000000"/>
                </a:solidFill>
                <a:latin typeface="Montserrat Classic"/>
              </a:rPr>
              <a:t>2. PRISMA RECTANGULAR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96454" y="3023957"/>
            <a:ext cx="3917163" cy="3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2555">
                <a:solidFill>
                  <a:srgbClr val="000000"/>
                </a:solidFill>
                <a:latin typeface="Montserrat Classic"/>
              </a:rPr>
              <a:t>3. FIGURA IRREGULAR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4237813" y="7914254"/>
            <a:ext cx="802766" cy="610486"/>
            <a:chOff x="0" y="0"/>
            <a:chExt cx="211428" cy="1607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11428" cy="160786"/>
            </a:xfrm>
            <a:custGeom>
              <a:avLst/>
              <a:gdLst/>
              <a:ahLst/>
              <a:cxnLst/>
              <a:rect l="l" t="t" r="r" b="b"/>
              <a:pathLst>
                <a:path w="211428" h="160786">
                  <a:moveTo>
                    <a:pt x="80393" y="0"/>
                  </a:moveTo>
                  <a:lnTo>
                    <a:pt x="131035" y="0"/>
                  </a:lnTo>
                  <a:cubicBezTo>
                    <a:pt x="175435" y="0"/>
                    <a:pt x="211428" y="35993"/>
                    <a:pt x="211428" y="80393"/>
                  </a:cubicBezTo>
                  <a:lnTo>
                    <a:pt x="211428" y="80393"/>
                  </a:lnTo>
                  <a:cubicBezTo>
                    <a:pt x="211428" y="124793"/>
                    <a:pt x="175435" y="160786"/>
                    <a:pt x="131035" y="160786"/>
                  </a:cubicBezTo>
                  <a:lnTo>
                    <a:pt x="80393" y="160786"/>
                  </a:lnTo>
                  <a:cubicBezTo>
                    <a:pt x="35993" y="160786"/>
                    <a:pt x="0" y="124793"/>
                    <a:pt x="0" y="80393"/>
                  </a:cubicBezTo>
                  <a:lnTo>
                    <a:pt x="0" y="80393"/>
                  </a:lnTo>
                  <a:cubicBezTo>
                    <a:pt x="0" y="35993"/>
                    <a:pt x="35993" y="0"/>
                    <a:pt x="8039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211428" cy="217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20522" y="8953057"/>
            <a:ext cx="802766" cy="610486"/>
            <a:chOff x="0" y="0"/>
            <a:chExt cx="211428" cy="1607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11428" cy="160786"/>
            </a:xfrm>
            <a:custGeom>
              <a:avLst/>
              <a:gdLst/>
              <a:ahLst/>
              <a:cxnLst/>
              <a:rect l="l" t="t" r="r" b="b"/>
              <a:pathLst>
                <a:path w="211428" h="160786">
                  <a:moveTo>
                    <a:pt x="80393" y="0"/>
                  </a:moveTo>
                  <a:lnTo>
                    <a:pt x="131035" y="0"/>
                  </a:lnTo>
                  <a:cubicBezTo>
                    <a:pt x="175435" y="0"/>
                    <a:pt x="211428" y="35993"/>
                    <a:pt x="211428" y="80393"/>
                  </a:cubicBezTo>
                  <a:lnTo>
                    <a:pt x="211428" y="80393"/>
                  </a:lnTo>
                  <a:cubicBezTo>
                    <a:pt x="211428" y="124793"/>
                    <a:pt x="175435" y="160786"/>
                    <a:pt x="131035" y="160786"/>
                  </a:cubicBezTo>
                  <a:lnTo>
                    <a:pt x="80393" y="160786"/>
                  </a:lnTo>
                  <a:cubicBezTo>
                    <a:pt x="35993" y="160786"/>
                    <a:pt x="0" y="124793"/>
                    <a:pt x="0" y="80393"/>
                  </a:cubicBezTo>
                  <a:lnTo>
                    <a:pt x="0" y="80393"/>
                  </a:lnTo>
                  <a:cubicBezTo>
                    <a:pt x="0" y="35993"/>
                    <a:pt x="35993" y="0"/>
                    <a:pt x="8039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211428" cy="217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3"/>
                </a:lnSpc>
              </a:pPr>
              <a:endParaRPr/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A27AF399-27BF-3F65-7EC2-2B9369565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1646925" y="3654631"/>
            <a:ext cx="2228512" cy="222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21549" y="2848509"/>
            <a:ext cx="6037751" cy="5177371"/>
          </a:xfrm>
          <a:custGeom>
            <a:avLst/>
            <a:gdLst/>
            <a:ahLst/>
            <a:cxnLst/>
            <a:rect l="l" t="t" r="r" b="b"/>
            <a:pathLst>
              <a:path w="6037751" h="5177371">
                <a:moveTo>
                  <a:pt x="0" y="0"/>
                </a:moveTo>
                <a:lnTo>
                  <a:pt x="6037751" y="0"/>
                </a:lnTo>
                <a:lnTo>
                  <a:pt x="6037751" y="5177371"/>
                </a:lnTo>
                <a:lnTo>
                  <a:pt x="0" y="517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3550374" y="1483259"/>
            <a:ext cx="3309932" cy="136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24"/>
              </a:lnSpc>
            </a:pPr>
            <a:r>
              <a:rPr lang="en-US" sz="5499">
                <a:solidFill>
                  <a:srgbClr val="FFFFFF"/>
                </a:solidFill>
                <a:latin typeface="Montserrat Classic"/>
              </a:rPr>
              <a:t>ACERCA</a:t>
            </a:r>
          </a:p>
          <a:p>
            <a:pPr algn="r">
              <a:lnSpc>
                <a:spcPts val="5224"/>
              </a:lnSpc>
            </a:pPr>
            <a:r>
              <a:rPr lang="en-US" sz="5499">
                <a:solidFill>
                  <a:srgbClr val="FFFFFF"/>
                </a:solidFill>
                <a:latin typeface="Montserrat Classic"/>
              </a:rPr>
              <a:t>DE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120652"/>
            <a:ext cx="83219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"/>
              </a:rPr>
              <a:t>Se utilizará la segunda función de Montecarlo ya que utilizamos desigualdades.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18284"/>
            <a:ext cx="9231058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spc="1199">
                <a:solidFill>
                  <a:srgbClr val="030403"/>
                </a:solidFill>
                <a:latin typeface="Montserrat Classic"/>
              </a:rPr>
              <a:t>SOLUCIÓN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682242"/>
            <a:ext cx="83219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"/>
              </a:rPr>
              <a:t>Se altera la función para que la región definida sea un volumen que considere los límites en “z”.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604" y="3314368"/>
            <a:ext cx="4523614" cy="3931001"/>
          </a:xfrm>
          <a:custGeom>
            <a:avLst/>
            <a:gdLst/>
            <a:ahLst/>
            <a:cxnLst/>
            <a:rect l="l" t="t" r="r" b="b"/>
            <a:pathLst>
              <a:path w="4523614" h="3931001">
                <a:moveTo>
                  <a:pt x="0" y="0"/>
                </a:moveTo>
                <a:lnTo>
                  <a:pt x="4523614" y="0"/>
                </a:lnTo>
                <a:lnTo>
                  <a:pt x="4523614" y="3931001"/>
                </a:lnTo>
                <a:lnTo>
                  <a:pt x="0" y="3931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7210271" y="3188825"/>
            <a:ext cx="4387450" cy="3808550"/>
          </a:xfrm>
          <a:custGeom>
            <a:avLst/>
            <a:gdLst/>
            <a:ahLst/>
            <a:cxnLst/>
            <a:rect l="l" t="t" r="r" b="b"/>
            <a:pathLst>
              <a:path w="4387450" h="3808550">
                <a:moveTo>
                  <a:pt x="0" y="0"/>
                </a:moveTo>
                <a:lnTo>
                  <a:pt x="4387450" y="0"/>
                </a:lnTo>
                <a:lnTo>
                  <a:pt x="4387450" y="3808550"/>
                </a:lnTo>
                <a:lnTo>
                  <a:pt x="0" y="3808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12912775" y="3314368"/>
            <a:ext cx="4346525" cy="3683007"/>
          </a:xfrm>
          <a:custGeom>
            <a:avLst/>
            <a:gdLst/>
            <a:ahLst/>
            <a:cxnLst/>
            <a:rect l="l" t="t" r="r" b="b"/>
            <a:pathLst>
              <a:path w="4346525" h="3683007">
                <a:moveTo>
                  <a:pt x="0" y="0"/>
                </a:moveTo>
                <a:lnTo>
                  <a:pt x="4346525" y="0"/>
                </a:lnTo>
                <a:lnTo>
                  <a:pt x="4346525" y="3683007"/>
                </a:lnTo>
                <a:lnTo>
                  <a:pt x="0" y="3683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401434" y="1152525"/>
            <a:ext cx="7332039" cy="70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5499">
                <a:solidFill>
                  <a:srgbClr val="AA424A"/>
                </a:solidFill>
                <a:latin typeface="Montserrat Classic Bold"/>
              </a:rPr>
              <a:t>SOLUCIÓN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4572" y="7827490"/>
            <a:ext cx="3457609" cy="1553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3"/>
              </a:lnSpc>
            </a:pPr>
            <a:r>
              <a:rPr lang="en-US" sz="2202">
                <a:solidFill>
                  <a:srgbClr val="000000"/>
                </a:solidFill>
                <a:latin typeface="Glacial Indifference"/>
              </a:rPr>
              <a:t>Aquí no se puede observar nada de la figura, por lo cual se tienen que acotar los limites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11204" y="7600949"/>
            <a:ext cx="3440930" cy="233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3"/>
              </a:lnSpc>
            </a:pPr>
            <a:r>
              <a:rPr lang="en-US" sz="2202">
                <a:solidFill>
                  <a:srgbClr val="000000"/>
                </a:solidFill>
                <a:latin typeface="Glacial Indifference"/>
              </a:rPr>
              <a:t>En este punto ya se puede notar que tipo de figura esta representada en nuestro espacio tridimensional, y saber que está demasiado acotada.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05979" y="2603350"/>
            <a:ext cx="6970850" cy="3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2555">
                <a:solidFill>
                  <a:srgbClr val="000000"/>
                </a:solidFill>
                <a:latin typeface="Montserrat Classic"/>
              </a:rPr>
              <a:t>DEFINICIÓN DE LÍMITES CUERPO 1</a:t>
            </a:r>
          </a:p>
        </p:txBody>
      </p:sp>
      <p:sp>
        <p:nvSpPr>
          <p:cNvPr id="9" name="Freeform 9"/>
          <p:cNvSpPr/>
          <p:nvPr/>
        </p:nvSpPr>
        <p:spPr>
          <a:xfrm>
            <a:off x="7415196" y="2153776"/>
            <a:ext cx="1288140" cy="1189840"/>
          </a:xfrm>
          <a:custGeom>
            <a:avLst/>
            <a:gdLst/>
            <a:ahLst/>
            <a:cxnLst/>
            <a:rect l="l" t="t" r="r" b="b"/>
            <a:pathLst>
              <a:path w="1288140" h="1189840">
                <a:moveTo>
                  <a:pt x="0" y="0"/>
                </a:moveTo>
                <a:lnTo>
                  <a:pt x="1288140" y="0"/>
                </a:lnTo>
                <a:lnTo>
                  <a:pt x="1288140" y="1189841"/>
                </a:lnTo>
                <a:lnTo>
                  <a:pt x="0" y="1189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7415196" y="7701474"/>
            <a:ext cx="3457609" cy="77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3"/>
              </a:lnSpc>
            </a:pPr>
            <a:r>
              <a:rPr lang="en-US" sz="2202">
                <a:solidFill>
                  <a:srgbClr val="000000"/>
                </a:solidFill>
                <a:latin typeface="Glacial Indifference"/>
              </a:rPr>
              <a:t>Ya se puede observar un poco de la figura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487491" y="590470"/>
            <a:ext cx="3457609" cy="1819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Límites:</a:t>
            </a:r>
          </a:p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En “x”: (-3, 3)</a:t>
            </a:r>
          </a:p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En “y”: (-3, 3)</a:t>
            </a:r>
          </a:p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En “z”: (-3, 3)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5979" y="2603350"/>
            <a:ext cx="6294765" cy="3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2555">
                <a:solidFill>
                  <a:srgbClr val="000000"/>
                </a:solidFill>
                <a:latin typeface="Montserrat Classic"/>
              </a:rPr>
              <a:t>DEFINICIÓN DE LÍMITES CUERPO 2</a:t>
            </a:r>
          </a:p>
        </p:txBody>
      </p:sp>
      <p:sp>
        <p:nvSpPr>
          <p:cNvPr id="3" name="Freeform 3"/>
          <p:cNvSpPr/>
          <p:nvPr/>
        </p:nvSpPr>
        <p:spPr>
          <a:xfrm>
            <a:off x="7733473" y="2292662"/>
            <a:ext cx="1355475" cy="1027650"/>
          </a:xfrm>
          <a:custGeom>
            <a:avLst/>
            <a:gdLst/>
            <a:ahLst/>
            <a:cxnLst/>
            <a:rect l="l" t="t" r="r" b="b"/>
            <a:pathLst>
              <a:path w="1355475" h="1027650">
                <a:moveTo>
                  <a:pt x="0" y="0"/>
                </a:moveTo>
                <a:lnTo>
                  <a:pt x="1355475" y="0"/>
                </a:lnTo>
                <a:lnTo>
                  <a:pt x="1355475" y="1027650"/>
                </a:lnTo>
                <a:lnTo>
                  <a:pt x="0" y="1027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2648054" y="3885773"/>
            <a:ext cx="6030427" cy="5473113"/>
          </a:xfrm>
          <a:custGeom>
            <a:avLst/>
            <a:gdLst/>
            <a:ahLst/>
            <a:cxnLst/>
            <a:rect l="l" t="t" r="r" b="b"/>
            <a:pathLst>
              <a:path w="6030427" h="5473113">
                <a:moveTo>
                  <a:pt x="0" y="0"/>
                </a:moveTo>
                <a:lnTo>
                  <a:pt x="6030427" y="0"/>
                </a:lnTo>
                <a:lnTo>
                  <a:pt x="6030427" y="5473113"/>
                </a:lnTo>
                <a:lnTo>
                  <a:pt x="0" y="5473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401434" y="1152525"/>
            <a:ext cx="7332039" cy="70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5499">
                <a:solidFill>
                  <a:srgbClr val="AA424A"/>
                </a:solidFill>
                <a:latin typeface="Montserrat Classic Bold"/>
              </a:rPr>
              <a:t>SOLUCIÓN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94301" y="4290057"/>
            <a:ext cx="5350834" cy="105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3"/>
              </a:lnSpc>
            </a:pPr>
            <a:r>
              <a:rPr lang="en-US" sz="3002">
                <a:solidFill>
                  <a:srgbClr val="000000"/>
                </a:solidFill>
                <a:latin typeface="Glacial Indifference"/>
              </a:rPr>
              <a:t>La figura abarca el espacio tridimensional completo.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39652" y="6060386"/>
            <a:ext cx="4660130" cy="105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3"/>
              </a:lnSpc>
            </a:pPr>
            <a:r>
              <a:rPr lang="en-US" sz="3002">
                <a:solidFill>
                  <a:srgbClr val="000000"/>
                </a:solidFill>
                <a:latin typeface="Glacial Indifference"/>
              </a:rPr>
              <a:t>Esto porque hablamos de un primsa rectángular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40913" y="7841498"/>
            <a:ext cx="3457609" cy="1819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Límites:</a:t>
            </a:r>
          </a:p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En “x”: (0, 15)</a:t>
            </a:r>
          </a:p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En “y”: (0, 23)</a:t>
            </a:r>
          </a:p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En “z”: (0, 31)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4767" y="3791706"/>
            <a:ext cx="6308706" cy="5466594"/>
          </a:xfrm>
          <a:custGeom>
            <a:avLst/>
            <a:gdLst/>
            <a:ahLst/>
            <a:cxnLst/>
            <a:rect l="l" t="t" r="r" b="b"/>
            <a:pathLst>
              <a:path w="6308706" h="5466594">
                <a:moveTo>
                  <a:pt x="0" y="0"/>
                </a:moveTo>
                <a:lnTo>
                  <a:pt x="6308706" y="0"/>
                </a:lnTo>
                <a:lnTo>
                  <a:pt x="6308706" y="5466594"/>
                </a:lnTo>
                <a:lnTo>
                  <a:pt x="0" y="5466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401434" y="1152525"/>
            <a:ext cx="7332039" cy="70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5499">
                <a:solidFill>
                  <a:srgbClr val="AA424A"/>
                </a:solidFill>
                <a:latin typeface="Montserrat Classic Bold"/>
              </a:rPr>
              <a:t>SOLUCIÓN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36893" y="3804974"/>
            <a:ext cx="4374380" cy="196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3"/>
              </a:lnSpc>
            </a:pPr>
            <a:r>
              <a:rPr lang="en-US" sz="2802">
                <a:solidFill>
                  <a:srgbClr val="000000"/>
                </a:solidFill>
                <a:latin typeface="Glacial Indifference"/>
              </a:rPr>
              <a:t>En este punto ya se puede notar la figura representada en nuestro espacio tridimensional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5979" y="2603350"/>
            <a:ext cx="5789750" cy="33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2555">
                <a:solidFill>
                  <a:srgbClr val="000000"/>
                </a:solidFill>
                <a:latin typeface="Montserrat Classic"/>
              </a:rPr>
              <a:t>DEFINICIÓN DE LÍMITES CUERPO 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95278" y="6153070"/>
            <a:ext cx="3457609" cy="1819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Límites:</a:t>
            </a:r>
          </a:p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En “x”: (-2.65, 2.65)</a:t>
            </a:r>
          </a:p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En “y”: (-2.65, 2.65)</a:t>
            </a:r>
          </a:p>
          <a:p>
            <a:pPr algn="ctr">
              <a:lnSpc>
                <a:spcPts val="3643"/>
              </a:lnSpc>
            </a:pPr>
            <a:r>
              <a:rPr lang="en-US" sz="2602">
                <a:solidFill>
                  <a:srgbClr val="000000"/>
                </a:solidFill>
                <a:latin typeface="Glacial Indifference"/>
              </a:rPr>
              <a:t>En “z”: (3, 7)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0" y="3636118"/>
            <a:ext cx="7441968" cy="4540192"/>
          </a:xfrm>
          <a:custGeom>
            <a:avLst/>
            <a:gdLst/>
            <a:ahLst/>
            <a:cxnLst/>
            <a:rect l="l" t="t" r="r" b="b"/>
            <a:pathLst>
              <a:path w="7441968" h="4540192">
                <a:moveTo>
                  <a:pt x="0" y="0"/>
                </a:moveTo>
                <a:lnTo>
                  <a:pt x="7441968" y="0"/>
                </a:lnTo>
                <a:lnTo>
                  <a:pt x="7441968" y="4540192"/>
                </a:lnTo>
                <a:lnTo>
                  <a:pt x="0" y="4540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4851168" y="1572254"/>
            <a:ext cx="9703032" cy="70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4"/>
              </a:lnSpc>
            </a:pPr>
            <a:r>
              <a:rPr lang="en-US" sz="5499">
                <a:solidFill>
                  <a:srgbClr val="000000"/>
                </a:solidFill>
                <a:latin typeface="Montserrat Classic"/>
              </a:rPr>
              <a:t>SOLUCIÓN DEL PROBLEMA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470668" y="5215261"/>
            <a:ext cx="8321900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</a:rPr>
              <a:t>Se muestran los resultados de los volúmenes según el cuerpo y cantidad de términos utilizados. Entre más términos se hayan utilizado, más correcta será la aproximación.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571</Words>
  <Application>Microsoft Office PowerPoint</Application>
  <PresentationFormat>Personalizado</PresentationFormat>
  <Paragraphs>80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Montserrat Classic Bold</vt:lpstr>
      <vt:lpstr>Arial</vt:lpstr>
      <vt:lpstr>Glacial Indifference Bold</vt:lpstr>
      <vt:lpstr>Calibri</vt:lpstr>
      <vt:lpstr>Glacial Indifference</vt:lpstr>
      <vt:lpstr>Fira Code</vt:lpstr>
      <vt:lpstr>Montserrat</vt:lpstr>
      <vt:lpstr>Montserrat Classic</vt:lpstr>
      <vt:lpstr>Montserrat Italics</vt:lpstr>
      <vt:lpstr>Montserrat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PresentacionProyecto2_Medrano_Serrano_Tirado</dc:title>
  <cp:lastModifiedBy>MATIAS MEDRANO ASCENCIO</cp:lastModifiedBy>
  <cp:revision>2</cp:revision>
  <dcterms:created xsi:type="dcterms:W3CDTF">2006-08-16T00:00:00Z</dcterms:created>
  <dcterms:modified xsi:type="dcterms:W3CDTF">2023-10-23T20:42:58Z</dcterms:modified>
  <dc:identifier>DAFyCGFmprk</dc:identifier>
</cp:coreProperties>
</file>